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307" r:id="rId3"/>
    <p:sldId id="281" r:id="rId4"/>
    <p:sldId id="282" r:id="rId5"/>
    <p:sldId id="283" r:id="rId6"/>
    <p:sldId id="285" r:id="rId7"/>
    <p:sldId id="286" r:id="rId8"/>
    <p:sldId id="289" r:id="rId9"/>
    <p:sldId id="287" r:id="rId10"/>
    <p:sldId id="291" r:id="rId11"/>
    <p:sldId id="290" r:id="rId12"/>
    <p:sldId id="292" r:id="rId13"/>
    <p:sldId id="293" r:id="rId14"/>
    <p:sldId id="294" r:id="rId15"/>
    <p:sldId id="295" r:id="rId16"/>
    <p:sldId id="296" r:id="rId17"/>
    <p:sldId id="297" r:id="rId18"/>
    <p:sldId id="298" r:id="rId19"/>
    <p:sldId id="299" r:id="rId20"/>
    <p:sldId id="300" r:id="rId21"/>
    <p:sldId id="302" r:id="rId22"/>
    <p:sldId id="303" r:id="rId23"/>
    <p:sldId id="304" r:id="rId24"/>
    <p:sldId id="305" r:id="rId25"/>
    <p:sldId id="333" r:id="rId26"/>
    <p:sldId id="334" r:id="rId27"/>
    <p:sldId id="306" r:id="rId28"/>
    <p:sldId id="337"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55" autoAdjust="0"/>
    <p:restoredTop sz="94660"/>
  </p:normalViewPr>
  <p:slideViewPr>
    <p:cSldViewPr snapToGrid="0">
      <p:cViewPr>
        <p:scale>
          <a:sx n="75" d="100"/>
          <a:sy n="75" d="100"/>
        </p:scale>
        <p:origin x="1140" y="9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notesMaster" Target="notesMasters/notesMaster1.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926C51-34FF-4DFE-80F2-0929477F50F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36C417-AB81-4C62-94C6-C1089022B38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4322FABF-2447-42A3-B53A-EC755F5C326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164F16E-CF62-4D48-BC63-1CE1D1628650}"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322FABF-2447-42A3-B53A-EC755F5C326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164F16E-CF62-4D48-BC63-1CE1D1628650}"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322FABF-2447-42A3-B53A-EC755F5C326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164F16E-CF62-4D48-BC63-1CE1D1628650}"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322FABF-2447-42A3-B53A-EC755F5C326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164F16E-CF62-4D48-BC63-1CE1D1628650}"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4322FABF-2447-42A3-B53A-EC755F5C326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164F16E-CF62-4D48-BC63-1CE1D1628650}"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4322FABF-2447-42A3-B53A-EC755F5C326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164F16E-CF62-4D48-BC63-1CE1D1628650}"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4322FABF-2447-42A3-B53A-EC755F5C326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164F16E-CF62-4D48-BC63-1CE1D1628650}"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322FABF-2447-42A3-B53A-EC755F5C326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164F16E-CF62-4D48-BC63-1CE1D1628650}"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322FABF-2447-42A3-B53A-EC755F5C326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164F16E-CF62-4D48-BC63-1CE1D1628650}"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4322FABF-2447-42A3-B53A-EC755F5C326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164F16E-CF62-4D48-BC63-1CE1D1628650}"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4322FABF-2447-42A3-B53A-EC755F5C326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164F16E-CF62-4D48-BC63-1CE1D1628650}"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22FABF-2447-42A3-B53A-EC755F5C326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64F16E-CF62-4D48-BC63-1CE1D1628650}"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4.png"/><Relationship Id="rId3" Type="http://schemas.openxmlformats.org/officeDocument/2006/relationships/tags" Target="../tags/tag15.xml"/><Relationship Id="rId2" Type="http://schemas.openxmlformats.org/officeDocument/2006/relationships/image" Target="../media/image13.png"/><Relationship Id="rId1"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5.png"/><Relationship Id="rId2" Type="http://schemas.microsoft.com/office/2007/relationships/hdphoto" Target="../media/image18.wdp"/><Relationship Id="rId1" Type="http://schemas.openxmlformats.org/officeDocument/2006/relationships/image" Target="../media/image17.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4.png"/><Relationship Id="rId3" Type="http://schemas.openxmlformats.org/officeDocument/2006/relationships/tags" Target="../tags/tag16.xml"/><Relationship Id="rId2" Type="http://schemas.openxmlformats.org/officeDocument/2006/relationships/image" Target="../media/image13.png"/><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9.png"/><Relationship Id="rId2" Type="http://schemas.openxmlformats.org/officeDocument/2006/relationships/tags" Target="../tags/tag17.xml"/><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4.png"/><Relationship Id="rId3" Type="http://schemas.openxmlformats.org/officeDocument/2006/relationships/tags" Target="../tags/tag18.xml"/><Relationship Id="rId2" Type="http://schemas.openxmlformats.org/officeDocument/2006/relationships/image" Target="../media/image13.png"/><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4.png"/><Relationship Id="rId3" Type="http://schemas.openxmlformats.org/officeDocument/2006/relationships/tags" Target="../tags/tag19.xml"/><Relationship Id="rId2" Type="http://schemas.openxmlformats.org/officeDocument/2006/relationships/image" Target="../media/image13.png"/><Relationship Id="rId1"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png"/><Relationship Id="rId1"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0.png"/><Relationship Id="rId1"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4.png"/><Relationship Id="rId3" Type="http://schemas.openxmlformats.org/officeDocument/2006/relationships/tags" Target="../tags/tag20.xml"/><Relationship Id="rId2" Type="http://schemas.openxmlformats.org/officeDocument/2006/relationships/image" Target="../media/image13.png"/><Relationship Id="rId1"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1.png"/><Relationship Id="rId1"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1.png"/><Relationship Id="rId1"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1.png"/><Relationship Id="rId1" Type="http://schemas.openxmlformats.org/officeDocument/2006/relationships/image" Target="../media/image15.png"/></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2.png"/><Relationship Id="rId3" Type="http://schemas.openxmlformats.org/officeDocument/2006/relationships/image" Target="../media/image19.png"/><Relationship Id="rId2" Type="http://schemas.openxmlformats.org/officeDocument/2006/relationships/tags" Target="../tags/tag21.xml"/><Relationship Id="rId1"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4.png"/><Relationship Id="rId3" Type="http://schemas.openxmlformats.org/officeDocument/2006/relationships/tags" Target="../tags/tag1.xml"/><Relationship Id="rId2" Type="http://schemas.openxmlformats.org/officeDocument/2006/relationships/image" Target="../media/image13.png"/><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3" Type="http://schemas.openxmlformats.org/officeDocument/2006/relationships/slideLayout" Target="../slideLayouts/slideLayout1.xml"/><Relationship Id="rId12" Type="http://schemas.openxmlformats.org/officeDocument/2006/relationships/image" Target="../media/image16.png"/><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81"/>
            <a:ext cx="12192000" cy="6857637"/>
          </a:xfrm>
          <a:prstGeom prst="rect">
            <a:avLst/>
          </a:prstGeom>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2265" y="4400630"/>
            <a:ext cx="6527470" cy="1635112"/>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9806" y="3202408"/>
            <a:ext cx="2021477" cy="2811714"/>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30819"/>
            <a:ext cx="1401288" cy="2922625"/>
          </a:xfrm>
          <a:prstGeom prst="rect">
            <a:avLst/>
          </a:prstGeom>
        </p:spPr>
      </p:pic>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55158"/>
            <a:ext cx="12192000" cy="2502660"/>
          </a:xfrm>
          <a:prstGeom prst="rect">
            <a:avLst/>
          </a:prstGeom>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4392467"/>
            <a:ext cx="12192000" cy="2502660"/>
          </a:xfrm>
          <a:prstGeom prst="rect">
            <a:avLst/>
          </a:prstGeom>
        </p:spPr>
      </p:pic>
      <p:sp>
        <p:nvSpPr>
          <p:cNvPr id="10" name="文本框 9"/>
          <p:cNvSpPr txBox="1"/>
          <p:nvPr/>
        </p:nvSpPr>
        <p:spPr>
          <a:xfrm>
            <a:off x="2211359" y="2626603"/>
            <a:ext cx="7802137" cy="923330"/>
          </a:xfrm>
          <a:prstGeom prst="rect">
            <a:avLst/>
          </a:prstGeom>
          <a:noFill/>
        </p:spPr>
        <p:txBody>
          <a:bodyPr wrap="none" rtlCol="0">
            <a:spAutoFit/>
          </a:bodyPr>
          <a:lstStyle/>
          <a:p>
            <a:pPr algn="ctr">
              <a:defRPr/>
            </a:pPr>
            <a:r>
              <a:rPr lang="zh-CN" altLang="en-US" sz="5400" b="1"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十九届五中全会公报解读</a:t>
            </a:r>
            <a:endParaRPr lang="zh-CN" altLang="en-US" sz="5400" b="1"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文本框 11"/>
          <p:cNvSpPr txBox="1"/>
          <p:nvPr/>
        </p:nvSpPr>
        <p:spPr>
          <a:xfrm>
            <a:off x="3198809" y="3702457"/>
            <a:ext cx="5827236" cy="400110"/>
          </a:xfrm>
          <a:prstGeom prst="rect">
            <a:avLst/>
          </a:prstGeom>
          <a:noFill/>
        </p:spPr>
        <p:txBody>
          <a:bodyPr wrap="none" rtlCol="0">
            <a:spAutoFit/>
          </a:bodyPr>
          <a:lstStyle/>
          <a:p>
            <a:pPr algn="ctr">
              <a:defRPr/>
            </a:pPr>
            <a:r>
              <a:rPr lang="zh-CN" altLang="en-US" sz="20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学习解读第十九届中央委员会第五次全体会议公报</a:t>
            </a:r>
            <a:endParaRPr lang="zh-CN" altLang="en-US" sz="20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69806" y="1195760"/>
            <a:ext cx="1178625" cy="981910"/>
          </a:xfrm>
          <a:prstGeom prst="rect">
            <a:avLst/>
          </a:prstGeom>
        </p:spPr>
      </p:pic>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04066" y="3567040"/>
            <a:ext cx="916884" cy="763854"/>
          </a:xfrm>
          <a:prstGeom prst="rect">
            <a:avLst/>
          </a:prstGeom>
        </p:spPr>
      </p:pic>
      <p:pic>
        <p:nvPicPr>
          <p:cNvPr id="20" name="Docer Falling Dust PPT dem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9358" y="325973"/>
            <a:ext cx="2507742" cy="250774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368851" y="2085382"/>
            <a:ext cx="1045888" cy="603184"/>
          </a:xfrm>
          <a:prstGeom prst="rect">
            <a:avLst/>
          </a:prstGeom>
        </p:spPr>
      </p:pic>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111" y="1939642"/>
            <a:ext cx="998451" cy="639009"/>
          </a:xfrm>
          <a:prstGeom prst="rect">
            <a:avLst/>
          </a:prstGeom>
        </p:spPr>
      </p:pic>
      <p:sp>
        <p:nvSpPr>
          <p:cNvPr id="24" name="文本框 8"/>
          <p:cNvSpPr txBox="1"/>
          <p:nvPr/>
        </p:nvSpPr>
        <p:spPr>
          <a:xfrm>
            <a:off x="2224450" y="2911577"/>
            <a:ext cx="7743099" cy="1785045"/>
          </a:xfrm>
          <a:prstGeom prst="rect">
            <a:avLst/>
          </a:prstGeom>
          <a:noFill/>
        </p:spPr>
        <p:txBody>
          <a:bodyPr wrap="square" lIns="121863" tIns="60931" rIns="121863" bIns="60931" rtlCol="0">
            <a:spAutoFit/>
          </a:bodyPr>
          <a:lstStyle/>
          <a:p>
            <a:pPr algn="ctr">
              <a:defRPr/>
            </a:pPr>
            <a:r>
              <a:rPr lang="zh-CN" altLang="en-US" sz="54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决胜全面建成小康社会取得的成就</a:t>
            </a:r>
            <a:endParaRPr lang="zh-CN" altLang="en-US" sz="54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文本框 8"/>
          <p:cNvSpPr txBox="1"/>
          <p:nvPr/>
        </p:nvSpPr>
        <p:spPr>
          <a:xfrm>
            <a:off x="4708834" y="1198100"/>
            <a:ext cx="2227488" cy="1597660"/>
          </a:xfrm>
          <a:prstGeom prst="rect">
            <a:avLst/>
          </a:prstGeom>
          <a:noFill/>
        </p:spPr>
        <p:txBody>
          <a:bodyPr wrap="square" lIns="121863" tIns="60931" rIns="121863" bIns="60931" rtlCol="0">
            <a:spAutoFit/>
          </a:bodyPr>
          <a:lstStyle/>
          <a:p>
            <a:pPr algn="ctr">
              <a:defRPr/>
            </a:pPr>
            <a:r>
              <a:rPr kumimoji="1" lang="en-US" altLang="zh-CN" sz="9600" b="1" dirty="0" smtClean="0">
                <a:solidFill>
                  <a:schemeClr val="accent1"/>
                </a:solidFill>
                <a:latin typeface="Impact" panose="020B0806030902050204" pitchFamily="34" charset="0"/>
                <a:ea typeface="微软雅黑" panose="020B0503020204020204" pitchFamily="34" charset="-122"/>
                <a:cs typeface="微软雅黑" panose="020B0503020204020204" pitchFamily="34" charset="-122"/>
              </a:rPr>
              <a:t>02</a:t>
            </a:r>
            <a:endParaRPr kumimoji="1" lang="zh-CN" altLang="en-US" sz="9600" b="1" dirty="0">
              <a:solidFill>
                <a:schemeClr val="accent1"/>
              </a:solidFill>
              <a:latin typeface="Impact" panose="020B0806030902050204" pitchFamily="34" charset="0"/>
              <a:ea typeface="微软雅黑" panose="020B0503020204020204" pitchFamily="34" charset="-122"/>
              <a:cs typeface="微软雅黑" panose="020B0503020204020204" pitchFamily="34" charset="-122"/>
            </a:endParaRPr>
          </a:p>
        </p:txBody>
      </p:sp>
      <p:sp>
        <p:nvSpPr>
          <p:cNvPr id="26" name="文本框 8"/>
          <p:cNvSpPr txBox="1"/>
          <p:nvPr>
            <p:custDataLst>
              <p:tags r:id="rId3"/>
            </p:custDataLst>
          </p:nvPr>
        </p:nvSpPr>
        <p:spPr>
          <a:xfrm>
            <a:off x="2876738" y="4809719"/>
            <a:ext cx="6356076" cy="400110"/>
          </a:xfrm>
          <a:prstGeom prst="rect">
            <a:avLst/>
          </a:prstGeom>
          <a:noFill/>
        </p:spPr>
        <p:txBody>
          <a:bodyPr wrap="square" rtlCol="0">
            <a:spAutoFit/>
          </a:bodyPr>
          <a:lstStyle/>
          <a:p>
            <a:pPr algn="ctr">
              <a:defRPr/>
            </a:pPr>
            <a:r>
              <a:rPr lang="zh-CN" altLang="en-US" sz="2000" dirty="0">
                <a:latin typeface="Arial" panose="020B0604020202020204" pitchFamily="34" charset="0"/>
                <a:ea typeface="微软雅黑" panose="020B0503020204020204" pitchFamily="34" charset="-122"/>
                <a:cs typeface="+mn-ea"/>
                <a:sym typeface="Arial" panose="020B0604020202020204" pitchFamily="34" charset="0"/>
              </a:rPr>
              <a:t>学习解读第十九届中央委员会第五次全体会议公报</a:t>
            </a:r>
            <a:endParaRPr lang="zh-CN" altLang="en-US" sz="20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5" name="组合 4"/>
          <p:cNvGrpSpPr/>
          <p:nvPr/>
        </p:nvGrpSpPr>
        <p:grpSpPr>
          <a:xfrm>
            <a:off x="0" y="4480521"/>
            <a:ext cx="12192000" cy="2390342"/>
            <a:chOff x="0" y="4480521"/>
            <a:chExt cx="12192000" cy="2390342"/>
          </a:xfrm>
        </p:grpSpPr>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80521"/>
              <a:ext cx="12192000" cy="2377479"/>
            </a:xfrm>
            <a:prstGeom prst="rect">
              <a:avLst/>
            </a:prstGeom>
          </p:spPr>
        </p:pic>
        <p:pic>
          <p:nvPicPr>
            <p:cNvPr id="28" name="图片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1356" y="5501325"/>
              <a:ext cx="7149288" cy="1369538"/>
            </a:xfrm>
            <a:prstGeom prst="rect">
              <a:avLst/>
            </a:prstGeom>
          </p:spPr>
        </p:pic>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585720" y="3261995"/>
            <a:ext cx="7614920" cy="87503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defRPr/>
            </a:pP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圆角矩形 7"/>
          <p:cNvSpPr/>
          <p:nvPr/>
        </p:nvSpPr>
        <p:spPr>
          <a:xfrm>
            <a:off x="2585720" y="4233545"/>
            <a:ext cx="7614920" cy="87503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defRPr/>
            </a:pP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圆角矩形 8"/>
          <p:cNvSpPr/>
          <p:nvPr/>
        </p:nvSpPr>
        <p:spPr>
          <a:xfrm>
            <a:off x="2586355" y="5217160"/>
            <a:ext cx="7614920" cy="87503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defRPr/>
            </a:pP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圆角矩形 3"/>
          <p:cNvSpPr/>
          <p:nvPr/>
        </p:nvSpPr>
        <p:spPr>
          <a:xfrm>
            <a:off x="2002374" y="1462384"/>
            <a:ext cx="8534400" cy="6987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251348" y="465831"/>
            <a:ext cx="6883002" cy="523220"/>
          </a:xfrm>
          <a:prstGeom prst="rect">
            <a:avLst/>
          </a:prstGeom>
          <a:noFill/>
        </p:spPr>
        <p:txBody>
          <a:bodyPr wrap="square">
            <a:spAutoFit/>
          </a:bodyPr>
          <a:lstStyle/>
          <a:p>
            <a:pPr>
              <a:defRPr/>
            </a:pPr>
            <a:r>
              <a:rPr lang="zh-CN" altLang="en-US" sz="2800" dirty="0">
                <a:latin typeface="Arial" panose="020B0604020202020204" pitchFamily="34" charset="0"/>
                <a:ea typeface="微软雅黑" panose="020B0503020204020204" pitchFamily="34" charset="-122"/>
                <a:cs typeface="+mn-ea"/>
                <a:sym typeface="Arial" panose="020B0604020202020204" pitchFamily="34" charset="0"/>
              </a:rPr>
              <a:t>决胜全面建成小康社会取得的成就</a:t>
            </a:r>
            <a:endParaRPr lang="zh-CN" altLang="en-US" sz="2800"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1" name="Docer Falling Dust PPT demo"/>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58106" y="330820"/>
            <a:ext cx="793242" cy="793242"/>
          </a:xfrm>
          <a:prstGeom prst="rect">
            <a:avLst/>
          </a:prstGeom>
        </p:spPr>
      </p:pic>
      <p:sp>
        <p:nvSpPr>
          <p:cNvPr id="14" name="矩形 13"/>
          <p:cNvSpPr/>
          <p:nvPr/>
        </p:nvSpPr>
        <p:spPr>
          <a:xfrm>
            <a:off x="1290697" y="2301518"/>
            <a:ext cx="9645944" cy="738664"/>
          </a:xfrm>
          <a:prstGeom prst="rect">
            <a:avLst/>
          </a:prstGeom>
        </p:spPr>
        <p:txBody>
          <a:bodyPr wrap="square" lIns="0" tIns="0" rIns="0" bIns="0">
            <a:spAutoFit/>
          </a:bodyPr>
          <a:lstStyle/>
          <a:p>
            <a:pPr defTabSz="914400">
              <a:lnSpc>
                <a:spcPct val="150000"/>
              </a:lnSpc>
              <a:defRPr/>
            </a:pPr>
            <a:r>
              <a:rPr lang="zh-CN" altLang="en-US" sz="1600" dirty="0" smtClean="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       “十三五”</a:t>
            </a:r>
            <a:r>
              <a:rPr lang="zh-CN" altLang="en-US" sz="16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时期， 全面深化改革取得重大突破，全面依法治国取得重大进展，全面从严治党取得重大成果，国家治理体系和治理能力现代化加快推进，中国共产党领导和我国社会主义制度优势进一步彰显</a:t>
            </a:r>
            <a:endParaRPr lang="zh-CN" altLang="en-US" sz="16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2945586" y="1550129"/>
            <a:ext cx="6647975" cy="523220"/>
          </a:xfrm>
          <a:prstGeom prst="rect">
            <a:avLst/>
          </a:prstGeom>
        </p:spPr>
        <p:txBody>
          <a:bodyPr wrap="none">
            <a:spAutoFit/>
          </a:bodyPr>
          <a:lstStyle/>
          <a:p>
            <a:pPr algn="ctr"/>
            <a:r>
              <a:rPr kumimoji="1" lang="zh-CN" altLang="en-US" sz="28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决胜全面建成小康社会取得的决定性成就</a:t>
            </a:r>
            <a:endParaRPr kumimoji="1" lang="zh-CN" altLang="en-US" sz="2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矩形 4"/>
          <p:cNvSpPr/>
          <p:nvPr/>
        </p:nvSpPr>
        <p:spPr>
          <a:xfrm>
            <a:off x="2608580" y="3215005"/>
            <a:ext cx="7592695" cy="922020"/>
          </a:xfrm>
          <a:prstGeom prst="rect">
            <a:avLst/>
          </a:prstGeom>
        </p:spPr>
        <p:txBody>
          <a:bodyPr wrap="square">
            <a:spAutoFit/>
          </a:bodyPr>
          <a:lstStyle/>
          <a:p>
            <a:pPr>
              <a:lnSpc>
                <a:spcPct val="150000"/>
              </a:lnSpc>
              <a:defRPr/>
            </a:pPr>
            <a:r>
              <a:rPr lang="zh-CN" altLang="en-US" dirty="0">
                <a:solidFill>
                  <a:schemeClr val="bg1"/>
                </a:solidFill>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经济实力、科技实力、综合国力跃上新的大台阶，经济运行总体平稳，经济结构持续优化，预计二</a:t>
            </a:r>
            <a:r>
              <a:rPr lang="en-US" altLang="zh-CN" dirty="0">
                <a:solidFill>
                  <a:schemeClr val="bg1"/>
                </a:solidFill>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0</a:t>
            </a:r>
            <a:r>
              <a:rPr lang="zh-CN" altLang="en-US" dirty="0">
                <a:solidFill>
                  <a:schemeClr val="bg1"/>
                </a:solidFill>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二</a:t>
            </a:r>
            <a:r>
              <a:rPr lang="en-US" altLang="zh-CN" dirty="0">
                <a:solidFill>
                  <a:schemeClr val="bg1"/>
                </a:solidFill>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0</a:t>
            </a:r>
            <a:r>
              <a:rPr lang="zh-CN" altLang="en-US" dirty="0">
                <a:solidFill>
                  <a:schemeClr val="bg1"/>
                </a:solidFill>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年国内生产总值突破一百万亿元</a:t>
            </a:r>
            <a:endParaRPr lang="zh-CN" altLang="en-US" dirty="0">
              <a:solidFill>
                <a:schemeClr val="bg1"/>
              </a:solidFill>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矩形 5"/>
          <p:cNvSpPr/>
          <p:nvPr/>
        </p:nvSpPr>
        <p:spPr>
          <a:xfrm>
            <a:off x="2585720" y="4380230"/>
            <a:ext cx="7615555" cy="506730"/>
          </a:xfrm>
          <a:prstGeom prst="rect">
            <a:avLst/>
          </a:prstGeom>
        </p:spPr>
        <p:txBody>
          <a:bodyPr wrap="square">
            <a:spAutoFit/>
          </a:bodyPr>
          <a:lstStyle/>
          <a:p>
            <a:pPr>
              <a:lnSpc>
                <a:spcPct val="150000"/>
              </a:lnSpc>
              <a:defRPr/>
            </a:pPr>
            <a:r>
              <a:rPr lang="zh-CN" altLang="en-US" dirty="0">
                <a:solidFill>
                  <a:schemeClr val="bg1"/>
                </a:solidFill>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脫贫攻坚成果举世瞩目，五干五百七十五万农村贫团人口实现脱贫</a:t>
            </a:r>
            <a:endParaRPr lang="en-US" altLang="zh-CN" dirty="0">
              <a:solidFill>
                <a:schemeClr val="bg1"/>
              </a:solidFill>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矩形 29"/>
          <p:cNvSpPr/>
          <p:nvPr/>
        </p:nvSpPr>
        <p:spPr>
          <a:xfrm>
            <a:off x="2672715" y="5363845"/>
            <a:ext cx="5073650" cy="506730"/>
          </a:xfrm>
          <a:prstGeom prst="rect">
            <a:avLst/>
          </a:prstGeom>
        </p:spPr>
        <p:txBody>
          <a:bodyPr wrap="square">
            <a:spAutoFit/>
          </a:bodyPr>
          <a:lstStyle/>
          <a:p>
            <a:pPr>
              <a:lnSpc>
                <a:spcPct val="150000"/>
              </a:lnSpc>
              <a:defRPr/>
            </a:pPr>
            <a:r>
              <a:rPr lang="zh-CN" altLang="en-US" dirty="0">
                <a:solidFill>
                  <a:schemeClr val="bg1"/>
                </a:solidFill>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粮食年产量连续五年稳定在一万三干亿斤以上</a:t>
            </a:r>
            <a:endParaRPr lang="en-US" altLang="zh-CN" dirty="0">
              <a:solidFill>
                <a:schemeClr val="bg1"/>
              </a:solidFill>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1" name="圆角矩形 40"/>
          <p:cNvSpPr/>
          <p:nvPr/>
        </p:nvSpPr>
        <p:spPr>
          <a:xfrm>
            <a:off x="1898919" y="3471686"/>
            <a:ext cx="573771" cy="5815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defRPr/>
            </a:pPr>
            <a:r>
              <a:rPr lang="en-US" altLang="zh-CN" dirty="0" smtClean="0">
                <a:latin typeface="Arial" panose="020B0604020202020204" pitchFamily="34" charset="0"/>
                <a:ea typeface="微软雅黑" panose="020B0503020204020204" pitchFamily="34" charset="-122"/>
                <a:cs typeface="+mn-ea"/>
                <a:sym typeface="Arial" panose="020B0604020202020204" pitchFamily="34" charset="0"/>
              </a:rPr>
              <a:t>※</a:t>
            </a:r>
            <a:endParaRPr lang="en-US" altLang="zh-CN" dirty="0" smtClean="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圆角矩形 41"/>
          <p:cNvSpPr/>
          <p:nvPr/>
        </p:nvSpPr>
        <p:spPr>
          <a:xfrm>
            <a:off x="1898919" y="4380000"/>
            <a:ext cx="573771" cy="5815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defRPr/>
            </a:pPr>
            <a:r>
              <a:rPr lang="en-US" altLang="zh-CN" dirty="0" smtClean="0">
                <a:latin typeface="Arial" panose="020B0604020202020204" pitchFamily="34" charset="0"/>
                <a:ea typeface="微软雅黑" panose="020B0503020204020204" pitchFamily="34" charset="-122"/>
                <a:cs typeface="+mn-ea"/>
                <a:sym typeface="Arial" panose="020B0604020202020204" pitchFamily="34" charset="0"/>
              </a:rPr>
              <a:t>※</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圆角矩形 42"/>
          <p:cNvSpPr/>
          <p:nvPr/>
        </p:nvSpPr>
        <p:spPr>
          <a:xfrm>
            <a:off x="1898919" y="5363865"/>
            <a:ext cx="573771" cy="5815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defRPr/>
            </a:pPr>
            <a:r>
              <a:rPr lang="en-US" altLang="zh-CN" dirty="0" smtClean="0">
                <a:latin typeface="Arial" panose="020B0604020202020204" pitchFamily="34" charset="0"/>
                <a:ea typeface="微软雅黑" panose="020B0503020204020204" pitchFamily="34" charset="-122"/>
                <a:cs typeface="+mn-ea"/>
                <a:sym typeface="Arial" panose="020B0604020202020204" pitchFamily="34" charset="0"/>
              </a:rPr>
              <a:t>※</a:t>
            </a:r>
            <a:endParaRPr lang="en-US" altLang="zh-CN" dirty="0">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Docer Falling Dust PPT demo"/>
          <p:cNvPicPr>
            <a:picLocks noChangeAspect="1"/>
          </p:cNvPicPr>
          <p:nvPr/>
        </p:nvPicPr>
        <p:blipFill>
          <a:blip r:embed="rId1">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2680713">
            <a:off x="-1539476" y="3018459"/>
            <a:ext cx="5581649" cy="3356496"/>
          </a:xfrm>
          <a:prstGeom prst="rect">
            <a:avLst/>
          </a:prstGeom>
        </p:spPr>
      </p:pic>
      <p:sp>
        <p:nvSpPr>
          <p:cNvPr id="10" name="矩形 9"/>
          <p:cNvSpPr/>
          <p:nvPr/>
        </p:nvSpPr>
        <p:spPr>
          <a:xfrm>
            <a:off x="1251348" y="465831"/>
            <a:ext cx="6883002" cy="523220"/>
          </a:xfrm>
          <a:prstGeom prst="rect">
            <a:avLst/>
          </a:prstGeom>
          <a:noFill/>
        </p:spPr>
        <p:txBody>
          <a:bodyPr wrap="square">
            <a:spAutoFit/>
          </a:bodyPr>
          <a:lstStyle/>
          <a:p>
            <a:pPr>
              <a:defRPr/>
            </a:pPr>
            <a:r>
              <a:rPr lang="zh-CN" altLang="en-US" sz="2800" dirty="0">
                <a:latin typeface="Arial" panose="020B0604020202020204" pitchFamily="34" charset="0"/>
                <a:ea typeface="微软雅黑" panose="020B0503020204020204" pitchFamily="34" charset="-122"/>
                <a:cs typeface="+mn-ea"/>
                <a:sym typeface="Arial" panose="020B0604020202020204" pitchFamily="34" charset="0"/>
              </a:rPr>
              <a:t>决胜全面建成小康社会取得的成就</a:t>
            </a:r>
            <a:endParaRPr lang="zh-CN" altLang="en-US" sz="2800"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1" name="Docer Falling Dust PPT dem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106" y="330820"/>
            <a:ext cx="793242" cy="793242"/>
          </a:xfrm>
          <a:prstGeom prst="rect">
            <a:avLst/>
          </a:prstGeom>
        </p:spPr>
      </p:pic>
      <p:sp>
        <p:nvSpPr>
          <p:cNvPr id="2" name="圆角矩形 1"/>
          <p:cNvSpPr/>
          <p:nvPr/>
        </p:nvSpPr>
        <p:spPr>
          <a:xfrm>
            <a:off x="3667760" y="1388110"/>
            <a:ext cx="7944485" cy="5816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zh-CN" altLang="en-US">
                <a:latin typeface="Arial" panose="020B0604020202020204" pitchFamily="34" charset="0"/>
                <a:ea typeface="微软雅黑" panose="020B0503020204020204" pitchFamily="34" charset="-122"/>
                <a:cs typeface="+mn-ea"/>
                <a:sym typeface="Arial" panose="020B0604020202020204" pitchFamily="34" charset="0"/>
              </a:rPr>
              <a:t>污染防治力度加大，生态环境明显改善</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6" name="圆角矩形 35"/>
          <p:cNvSpPr/>
          <p:nvPr/>
        </p:nvSpPr>
        <p:spPr>
          <a:xfrm>
            <a:off x="3667760" y="2145665"/>
            <a:ext cx="7945755" cy="5816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zh-CN" altLang="en-US">
                <a:latin typeface="Arial" panose="020B0604020202020204" pitchFamily="34" charset="0"/>
                <a:ea typeface="微软雅黑" panose="020B0503020204020204" pitchFamily="34" charset="-122"/>
                <a:cs typeface="+mn-ea"/>
                <a:sym typeface="Arial" panose="020B0604020202020204" pitchFamily="34" charset="0"/>
              </a:rPr>
              <a:t>对外开放持续扩大，共建“一带一路”成果丰硕</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7" name="圆角矩形 36"/>
          <p:cNvSpPr/>
          <p:nvPr/>
        </p:nvSpPr>
        <p:spPr>
          <a:xfrm>
            <a:off x="3667760" y="2900045"/>
            <a:ext cx="7944485" cy="5816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zh-CN" altLang="en-US">
                <a:latin typeface="Arial" panose="020B0604020202020204" pitchFamily="34" charset="0"/>
                <a:ea typeface="微软雅黑" panose="020B0503020204020204" pitchFamily="34" charset="-122"/>
                <a:cs typeface="+mn-ea"/>
                <a:sym typeface="Arial" panose="020B0604020202020204" pitchFamily="34" charset="0"/>
              </a:rPr>
              <a:t>文化事业和文化产业繁荣发展</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8" name="圆角矩形 37"/>
          <p:cNvSpPr/>
          <p:nvPr/>
        </p:nvSpPr>
        <p:spPr>
          <a:xfrm>
            <a:off x="3667760" y="3653155"/>
            <a:ext cx="7945755" cy="5816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zh-CN" altLang="en-US">
                <a:latin typeface="Arial" panose="020B0604020202020204" pitchFamily="34" charset="0"/>
                <a:ea typeface="微软雅黑" panose="020B0503020204020204" pitchFamily="34" charset="-122"/>
                <a:cs typeface="+mn-ea"/>
                <a:sym typeface="Arial" panose="020B0604020202020204" pitchFamily="34" charset="0"/>
              </a:rPr>
              <a:t>国家安全全面加强，社会保持和谐稳定</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圆角矩形 38"/>
          <p:cNvSpPr/>
          <p:nvPr/>
        </p:nvSpPr>
        <p:spPr>
          <a:xfrm>
            <a:off x="3667760" y="4410075"/>
            <a:ext cx="7945120" cy="58166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zh-CN" altLang="en-US">
                <a:latin typeface="Arial" panose="020B0604020202020204" pitchFamily="34" charset="0"/>
                <a:ea typeface="微软雅黑" panose="020B0503020204020204" pitchFamily="34" charset="-122"/>
                <a:cs typeface="+mn-ea"/>
                <a:sym typeface="Arial" panose="020B0604020202020204" pitchFamily="34" charset="0"/>
              </a:rPr>
              <a:t>国防和军队建设水平大幅提升，军队组织形态实现重大变革</a:t>
            </a:r>
            <a:endParaRPr lang="en-US" altLang="zh-CN"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圆角矩形 39"/>
          <p:cNvSpPr/>
          <p:nvPr/>
        </p:nvSpPr>
        <p:spPr>
          <a:xfrm>
            <a:off x="3667125" y="5156200"/>
            <a:ext cx="7945120" cy="116395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zh-CN" altLang="en-US">
                <a:latin typeface="Arial" panose="020B0604020202020204" pitchFamily="34" charset="0"/>
                <a:ea typeface="微软雅黑" panose="020B0503020204020204" pitchFamily="34" charset="-122"/>
                <a:cs typeface="+mn-ea"/>
                <a:sym typeface="Arial" panose="020B0604020202020204" pitchFamily="34" charset="0"/>
              </a:rPr>
              <a:t>人民生活水平显著提高，高等教育进入普及化阶段，城镇新增就业超过六千万人，建成世界上规模最大的社会保障体系，基本医疗保险覆盖超过十三亿人，基本养老保险覆盖近十亿人，新冠肺炎疫情防控取得重大战略成果</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1" name="圆角矩形 40"/>
          <p:cNvSpPr/>
          <p:nvPr/>
        </p:nvSpPr>
        <p:spPr>
          <a:xfrm>
            <a:off x="2944129" y="1388251"/>
            <a:ext cx="573771" cy="5815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dirty="0" smtClean="0">
                <a:latin typeface="Arial" panose="020B0604020202020204" pitchFamily="34" charset="0"/>
                <a:ea typeface="微软雅黑" panose="020B0503020204020204" pitchFamily="34" charset="-122"/>
                <a:cs typeface="+mn-ea"/>
                <a:sym typeface="Arial" panose="020B0604020202020204" pitchFamily="34" charset="0"/>
              </a:rPr>
              <a:t>※</a:t>
            </a:r>
            <a:endParaRPr 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圆角矩形 41"/>
          <p:cNvSpPr/>
          <p:nvPr/>
        </p:nvSpPr>
        <p:spPr>
          <a:xfrm>
            <a:off x="2944129" y="2145435"/>
            <a:ext cx="573771" cy="5815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dirty="0" smtClean="0">
                <a:latin typeface="Arial" panose="020B0604020202020204" pitchFamily="34" charset="0"/>
                <a:ea typeface="微软雅黑" panose="020B0503020204020204" pitchFamily="34" charset="-122"/>
                <a:cs typeface="+mn-ea"/>
                <a:sym typeface="Arial" panose="020B0604020202020204" pitchFamily="34" charset="0"/>
              </a:rPr>
              <a:t>※</a:t>
            </a:r>
            <a:endParaRPr 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圆角矩形 42"/>
          <p:cNvSpPr/>
          <p:nvPr/>
        </p:nvSpPr>
        <p:spPr>
          <a:xfrm>
            <a:off x="2944129" y="2900065"/>
            <a:ext cx="573771" cy="5815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dirty="0" smtClean="0">
                <a:latin typeface="Arial" panose="020B0604020202020204" pitchFamily="34" charset="0"/>
                <a:ea typeface="微软雅黑" panose="020B0503020204020204" pitchFamily="34" charset="-122"/>
                <a:cs typeface="+mn-ea"/>
                <a:sym typeface="Arial" panose="020B0604020202020204" pitchFamily="34" charset="0"/>
              </a:rPr>
              <a:t>※</a:t>
            </a:r>
            <a:endParaRPr 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圆角矩形 43"/>
          <p:cNvSpPr/>
          <p:nvPr/>
        </p:nvSpPr>
        <p:spPr>
          <a:xfrm>
            <a:off x="2944129" y="3652989"/>
            <a:ext cx="573771" cy="5815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dirty="0" smtClean="0">
                <a:latin typeface="Arial" panose="020B0604020202020204" pitchFamily="34" charset="0"/>
                <a:ea typeface="微软雅黑" panose="020B0503020204020204" pitchFamily="34" charset="-122"/>
                <a:cs typeface="+mn-ea"/>
                <a:sym typeface="Arial" panose="020B0604020202020204" pitchFamily="34" charset="0"/>
              </a:rPr>
              <a:t>※</a:t>
            </a:r>
            <a:endParaRPr 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圆角矩形 44"/>
          <p:cNvSpPr/>
          <p:nvPr/>
        </p:nvSpPr>
        <p:spPr>
          <a:xfrm>
            <a:off x="2944129" y="4405913"/>
            <a:ext cx="573771" cy="5815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dirty="0" smtClean="0">
                <a:latin typeface="Arial" panose="020B0604020202020204" pitchFamily="34" charset="0"/>
                <a:ea typeface="微软雅黑" panose="020B0503020204020204" pitchFamily="34" charset="-122"/>
                <a:cs typeface="+mn-ea"/>
                <a:sym typeface="Arial" panose="020B0604020202020204" pitchFamily="34" charset="0"/>
              </a:rPr>
              <a:t>※</a:t>
            </a:r>
            <a:endParaRPr 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圆角矩形 45"/>
          <p:cNvSpPr/>
          <p:nvPr/>
        </p:nvSpPr>
        <p:spPr>
          <a:xfrm>
            <a:off x="2944129" y="5371357"/>
            <a:ext cx="573771" cy="5815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dirty="0" smtClean="0">
                <a:latin typeface="Arial" panose="020B0604020202020204" pitchFamily="34" charset="0"/>
                <a:ea typeface="微软雅黑" panose="020B0503020204020204" pitchFamily="34" charset="-122"/>
                <a:cs typeface="+mn-ea"/>
                <a:sym typeface="Arial" panose="020B0604020202020204" pitchFamily="34" charset="0"/>
              </a:rPr>
              <a:t>※</a:t>
            </a:r>
            <a:endParaRPr 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368851" y="2085382"/>
            <a:ext cx="1045888" cy="603184"/>
          </a:xfrm>
          <a:prstGeom prst="rect">
            <a:avLst/>
          </a:prstGeom>
        </p:spPr>
      </p:pic>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111" y="1939642"/>
            <a:ext cx="998451" cy="639009"/>
          </a:xfrm>
          <a:prstGeom prst="rect">
            <a:avLst/>
          </a:prstGeom>
        </p:spPr>
      </p:pic>
      <p:sp>
        <p:nvSpPr>
          <p:cNvPr id="24" name="文本框 8"/>
          <p:cNvSpPr txBox="1"/>
          <p:nvPr/>
        </p:nvSpPr>
        <p:spPr>
          <a:xfrm>
            <a:off x="2224450" y="2911577"/>
            <a:ext cx="7743099" cy="954049"/>
          </a:xfrm>
          <a:prstGeom prst="rect">
            <a:avLst/>
          </a:prstGeom>
          <a:noFill/>
        </p:spPr>
        <p:txBody>
          <a:bodyPr wrap="square" lIns="121863" tIns="60931" rIns="121863" bIns="60931" rtlCol="0">
            <a:spAutoFit/>
          </a:bodyPr>
          <a:lstStyle/>
          <a:p>
            <a:pPr algn="ctr">
              <a:defRPr/>
            </a:pPr>
            <a:r>
              <a:rPr lang="zh-CN" altLang="en-US" sz="54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我们面临的机遇与挑战</a:t>
            </a:r>
            <a:endParaRPr lang="zh-CN" altLang="en-US" sz="54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文本框 8"/>
          <p:cNvSpPr txBox="1"/>
          <p:nvPr/>
        </p:nvSpPr>
        <p:spPr>
          <a:xfrm>
            <a:off x="4708834" y="1198100"/>
            <a:ext cx="2227488" cy="1597660"/>
          </a:xfrm>
          <a:prstGeom prst="rect">
            <a:avLst/>
          </a:prstGeom>
          <a:noFill/>
        </p:spPr>
        <p:txBody>
          <a:bodyPr wrap="square" lIns="121863" tIns="60931" rIns="121863" bIns="60931" rtlCol="0">
            <a:spAutoFit/>
          </a:bodyPr>
          <a:lstStyle/>
          <a:p>
            <a:pPr algn="ctr">
              <a:defRPr/>
            </a:pPr>
            <a:r>
              <a:rPr kumimoji="1" lang="en-US" altLang="zh-CN" sz="9600" b="1" dirty="0" smtClean="0">
                <a:solidFill>
                  <a:schemeClr val="accent1"/>
                </a:solidFill>
                <a:latin typeface="Impact" panose="020B0806030902050204" pitchFamily="34" charset="0"/>
                <a:ea typeface="微软雅黑" panose="020B0503020204020204" pitchFamily="34" charset="-122"/>
                <a:cs typeface="微软雅黑" panose="020B0503020204020204" pitchFamily="34" charset="-122"/>
              </a:rPr>
              <a:t>0</a:t>
            </a:r>
            <a:r>
              <a:rPr kumimoji="1" lang="en-US" sz="9600" b="1" dirty="0" smtClean="0">
                <a:solidFill>
                  <a:schemeClr val="accent1"/>
                </a:solidFill>
                <a:latin typeface="Impact" panose="020B0806030902050204" pitchFamily="34" charset="0"/>
                <a:ea typeface="微软雅黑" panose="020B0503020204020204" pitchFamily="34" charset="-122"/>
                <a:cs typeface="微软雅黑" panose="020B0503020204020204" pitchFamily="34" charset="-122"/>
              </a:rPr>
              <a:t>3</a:t>
            </a:r>
            <a:endParaRPr kumimoji="1" lang="en-US" sz="9600" b="1" dirty="0">
              <a:solidFill>
                <a:schemeClr val="accent1"/>
              </a:solidFill>
              <a:latin typeface="Impact" panose="020B0806030902050204" pitchFamily="34" charset="0"/>
              <a:ea typeface="微软雅黑" panose="020B0503020204020204" pitchFamily="34" charset="-122"/>
              <a:cs typeface="微软雅黑" panose="020B0503020204020204" pitchFamily="34" charset="-122"/>
            </a:endParaRPr>
          </a:p>
        </p:txBody>
      </p:sp>
      <p:sp>
        <p:nvSpPr>
          <p:cNvPr id="26" name="文本框 8"/>
          <p:cNvSpPr txBox="1"/>
          <p:nvPr>
            <p:custDataLst>
              <p:tags r:id="rId3"/>
            </p:custDataLst>
          </p:nvPr>
        </p:nvSpPr>
        <p:spPr>
          <a:xfrm>
            <a:off x="2876738" y="3973018"/>
            <a:ext cx="6356076" cy="400110"/>
          </a:xfrm>
          <a:prstGeom prst="rect">
            <a:avLst/>
          </a:prstGeom>
          <a:noFill/>
        </p:spPr>
        <p:txBody>
          <a:bodyPr wrap="square" rtlCol="0">
            <a:spAutoFit/>
          </a:bodyPr>
          <a:lstStyle/>
          <a:p>
            <a:pPr algn="ctr">
              <a:defRPr/>
            </a:pPr>
            <a:r>
              <a:rPr lang="zh-CN" altLang="en-US" sz="2000" dirty="0">
                <a:latin typeface="Arial" panose="020B0604020202020204" pitchFamily="34" charset="0"/>
                <a:ea typeface="微软雅黑" panose="020B0503020204020204" pitchFamily="34" charset="-122"/>
                <a:cs typeface="+mn-ea"/>
                <a:sym typeface="Arial" panose="020B0604020202020204" pitchFamily="34" charset="0"/>
              </a:rPr>
              <a:t>学习解读第十九届中央委员会第五次全体会议公报</a:t>
            </a:r>
            <a:endParaRPr lang="zh-CN" altLang="en-US" sz="20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5" name="组合 4"/>
          <p:cNvGrpSpPr/>
          <p:nvPr/>
        </p:nvGrpSpPr>
        <p:grpSpPr>
          <a:xfrm>
            <a:off x="0" y="4480521"/>
            <a:ext cx="12192000" cy="2390342"/>
            <a:chOff x="0" y="4480521"/>
            <a:chExt cx="12192000" cy="2390342"/>
          </a:xfrm>
        </p:grpSpPr>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80521"/>
              <a:ext cx="12192000" cy="2377479"/>
            </a:xfrm>
            <a:prstGeom prst="rect">
              <a:avLst/>
            </a:prstGeom>
          </p:spPr>
        </p:pic>
        <p:pic>
          <p:nvPicPr>
            <p:cNvPr id="28" name="图片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1356" y="5501325"/>
              <a:ext cx="7149288" cy="1369538"/>
            </a:xfrm>
            <a:prstGeom prst="rect">
              <a:avLst/>
            </a:prstGeom>
          </p:spPr>
        </p:pic>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251348" y="465831"/>
            <a:ext cx="6883002" cy="523220"/>
          </a:xfrm>
          <a:prstGeom prst="rect">
            <a:avLst/>
          </a:prstGeom>
          <a:noFill/>
        </p:spPr>
        <p:txBody>
          <a:bodyPr wrap="square">
            <a:spAutoFit/>
          </a:bodyPr>
          <a:lstStyle/>
          <a:p>
            <a:pPr>
              <a:defRPr/>
            </a:pPr>
            <a:r>
              <a:rPr lang="zh-CN" altLang="en-US" sz="2800" dirty="0">
                <a:latin typeface="Arial" panose="020B0604020202020204" pitchFamily="34" charset="0"/>
                <a:ea typeface="微软雅黑" panose="020B0503020204020204" pitchFamily="34" charset="-122"/>
                <a:cs typeface="+mn-ea"/>
                <a:sym typeface="Arial" panose="020B0604020202020204" pitchFamily="34" charset="0"/>
              </a:rPr>
              <a:t>我们面临的机遇与挑战</a:t>
            </a:r>
            <a:endParaRPr lang="zh-CN" altLang="en-US" sz="2800"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1" name="Docer Falling Dust PPT demo"/>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58106" y="330820"/>
            <a:ext cx="793242" cy="793242"/>
          </a:xfrm>
          <a:prstGeom prst="rect">
            <a:avLst/>
          </a:prstGeom>
        </p:spPr>
      </p:pic>
      <p:sp>
        <p:nvSpPr>
          <p:cNvPr id="23" name="矩形 22"/>
          <p:cNvSpPr/>
          <p:nvPr/>
        </p:nvSpPr>
        <p:spPr>
          <a:xfrm>
            <a:off x="3303981" y="1912831"/>
            <a:ext cx="7808519" cy="1292225"/>
          </a:xfrm>
          <a:prstGeom prst="rect">
            <a:avLst/>
          </a:prstGeom>
        </p:spPr>
        <p:txBody>
          <a:bodyPr wrap="square" lIns="0" tIns="0" rIns="0" bIns="0">
            <a:spAutoFit/>
          </a:bodyPr>
          <a:lstStyle/>
          <a:p>
            <a:pPr defTabSz="914400">
              <a:lnSpc>
                <a:spcPct val="150000"/>
              </a:lnSpc>
              <a:defRPr/>
            </a:pPr>
            <a:r>
              <a:rPr lang="zh-CN" altLang="en-US" sz="2000" b="1" dirty="0">
                <a:solidFill>
                  <a:schemeClr val="accent2">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机遇：</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当今世界正经历百年未有之大变局，新一</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轮科技革命和产业变革深入发展，国际力量对比深刻调整，和平与发展仍然是时代主题，人类命运共同体理念深入人心；</a:t>
            </a:r>
            <a:endParaRPr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a:p>
            <a:pPr defTabSz="914400">
              <a:lnSpc>
                <a:spcPct val="150000"/>
              </a:lnSpc>
              <a:defRPr/>
            </a:pPr>
            <a:r>
              <a:rPr lang="zh-CN" altLang="en-US" sz="2000" b="1" dirty="0">
                <a:solidFill>
                  <a:schemeClr val="accent2">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挑战：</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同时国际环境日趋复杂，不稳定性不确定性明显增加。</a:t>
            </a:r>
            <a:endParaRPr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圆角矩形 2"/>
          <p:cNvSpPr/>
          <p:nvPr/>
        </p:nvSpPr>
        <p:spPr>
          <a:xfrm>
            <a:off x="1257300" y="1803400"/>
            <a:ext cx="1736327" cy="173632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3200" b="1"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国际</a:t>
            </a:r>
            <a:endParaRPr kumimoji="1" lang="zh-CN" altLang="en-US" sz="3200" b="1"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矩形 25"/>
          <p:cNvSpPr/>
          <p:nvPr/>
        </p:nvSpPr>
        <p:spPr>
          <a:xfrm>
            <a:off x="3303981" y="3878985"/>
            <a:ext cx="7808519" cy="2400300"/>
          </a:xfrm>
          <a:prstGeom prst="rect">
            <a:avLst/>
          </a:prstGeom>
        </p:spPr>
        <p:txBody>
          <a:bodyPr wrap="square" lIns="0" tIns="0" rIns="0" bIns="0">
            <a:spAutoFit/>
          </a:bodyPr>
          <a:lstStyle/>
          <a:p>
            <a:pPr>
              <a:lnSpc>
                <a:spcPct val="150000"/>
              </a:lnSpc>
              <a:defRPr/>
            </a:pPr>
            <a:r>
              <a:rPr lang="zh-CN" altLang="en-US" sz="2000" b="1" dirty="0">
                <a:solidFill>
                  <a:schemeClr val="accent2">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机遇：</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我国已转向高质量发展阶段，制度优势显著，治理效能提升，经济长期向好，物质基础雄厚，人力资源丰富，市场空间广阔，发展韧性强劲，社会大局稳定，继续发展具有多方面优势和条件；</a:t>
            </a:r>
            <a:endParaRPr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a:p>
            <a:pPr>
              <a:lnSpc>
                <a:spcPct val="150000"/>
              </a:lnSpc>
              <a:defRPr/>
            </a:pPr>
            <a:r>
              <a:rPr lang="zh-CN" altLang="en-US" sz="2000" b="1" dirty="0">
                <a:solidFill>
                  <a:schemeClr val="accent2">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挑战：</a:t>
            </a: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我国发展不平衡不充分问题仍然突出，重点领域关键环节改革任务仍然艰巨，创新能力不适应高质量发展要求，农业基础还不稳固，城乡区域发展和收入分配差距较大，生态环保任重道远，民生保障存在短板，社会治理还有弱项。</a:t>
            </a:r>
            <a:endParaRPr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圆角矩形 26"/>
          <p:cNvSpPr/>
          <p:nvPr/>
        </p:nvSpPr>
        <p:spPr>
          <a:xfrm>
            <a:off x="1257300" y="4106315"/>
            <a:ext cx="1736327" cy="173632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3200" b="1"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国内</a:t>
            </a:r>
            <a:endParaRPr kumimoji="1" lang="zh-CN" altLang="en-US" sz="3200" b="1"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251348" y="465831"/>
            <a:ext cx="6883002" cy="523220"/>
          </a:xfrm>
          <a:prstGeom prst="rect">
            <a:avLst/>
          </a:prstGeom>
          <a:noFill/>
        </p:spPr>
        <p:txBody>
          <a:bodyPr wrap="square">
            <a:spAutoFit/>
          </a:bodyPr>
          <a:lstStyle/>
          <a:p>
            <a:pPr>
              <a:defRPr/>
            </a:pPr>
            <a:r>
              <a:rPr lang="zh-CN" altLang="en-US" sz="2800" dirty="0">
                <a:latin typeface="Arial" panose="020B0604020202020204" pitchFamily="34" charset="0"/>
                <a:ea typeface="微软雅黑" panose="020B0503020204020204" pitchFamily="34" charset="-122"/>
                <a:cs typeface="+mn-ea"/>
                <a:sym typeface="Arial" panose="020B0604020202020204" pitchFamily="34" charset="0"/>
              </a:rPr>
              <a:t>我们面临的机遇与挑战</a:t>
            </a:r>
            <a:endParaRPr lang="zh-CN" altLang="en-US" sz="2800"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1" name="Docer Falling Dust PPT demo"/>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58106" y="330820"/>
            <a:ext cx="793242" cy="793242"/>
          </a:xfrm>
          <a:prstGeom prst="rect">
            <a:avLst/>
          </a:prstGeom>
        </p:spPr>
      </p:pic>
      <p:sp>
        <p:nvSpPr>
          <p:cNvPr id="2" name="圆角矩形 1"/>
          <p:cNvSpPr/>
          <p:nvPr/>
        </p:nvSpPr>
        <p:spPr>
          <a:xfrm>
            <a:off x="6184900" y="1536700"/>
            <a:ext cx="4483100" cy="9398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3200" b="1">
                <a:solidFill>
                  <a:schemeClr val="bg1"/>
                </a:solidFill>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面对机遇和挑战</a:t>
            </a:r>
            <a:endParaRPr lang="zh-CN" altLang="en-US" sz="3200" b="1" dirty="0">
              <a:solidFill>
                <a:schemeClr val="bg1"/>
              </a:solidFill>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矩形 8"/>
          <p:cNvSpPr/>
          <p:nvPr/>
        </p:nvSpPr>
        <p:spPr>
          <a:xfrm>
            <a:off x="6184900" y="2744749"/>
            <a:ext cx="4635500" cy="3323987"/>
          </a:xfrm>
          <a:prstGeom prst="rect">
            <a:avLst/>
          </a:prstGeom>
        </p:spPr>
        <p:txBody>
          <a:bodyPr wrap="square" lIns="0" tIns="0" rIns="0" bIns="0">
            <a:spAutoFit/>
          </a:bodyPr>
          <a:lstStyle/>
          <a:p>
            <a:pPr defTabSz="914400">
              <a:lnSpc>
                <a:spcPct val="150000"/>
              </a:lnSpc>
              <a:defRPr/>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全党要统筹中华民族伟大复兴战略全局和世界百年未有之大变局，深刻认识我国社会主要矛盾变化带来的新特征新要求，深刻认识错综复杂的国际环境带来的新矛盾新挑战，增强机遇意识和风险意识，立足社会主义初级阶段基本国情，保持战略定力，办好自己的事，认识和把握发展规律，发扬斗争精神，树立底线思维，准确识变、科学应变、主动求变，善于在危机中育先机、于变局中开新局，抓住机遇，应对挑战，趋利避害，奋勇前进。</a:t>
            </a:r>
            <a:endParaRPr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2" name="PA-1022101"/>
          <p:cNvPicPr>
            <a:picLocks noChangeAspect="1"/>
          </p:cNvPicPr>
          <p:nvPr>
            <p:custDataLst>
              <p:tags r:id="rId2"/>
            </p:custDataLst>
          </p:nvPr>
        </p:nvPicPr>
        <p:blipFill>
          <a:blip r:embed="rId3" cstate="screen">
            <a:extLst>
              <a:ext uri="{28A0092B-C50C-407E-A947-70E740481C1C}">
                <a14:useLocalDpi xmlns:a14="http://schemas.microsoft.com/office/drawing/2010/main" val="0"/>
              </a:ext>
            </a:extLst>
          </a:blip>
          <a:stretch>
            <a:fillRect/>
          </a:stretch>
        </p:blipFill>
        <p:spPr>
          <a:xfrm>
            <a:off x="736434" y="1211420"/>
            <a:ext cx="4969042" cy="5289544"/>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368851" y="2085382"/>
            <a:ext cx="1045888" cy="603184"/>
          </a:xfrm>
          <a:prstGeom prst="rect">
            <a:avLst/>
          </a:prstGeom>
        </p:spPr>
      </p:pic>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111" y="1939642"/>
            <a:ext cx="998451" cy="639009"/>
          </a:xfrm>
          <a:prstGeom prst="rect">
            <a:avLst/>
          </a:prstGeom>
        </p:spPr>
      </p:pic>
      <p:sp>
        <p:nvSpPr>
          <p:cNvPr id="24" name="文本框 8"/>
          <p:cNvSpPr txBox="1"/>
          <p:nvPr/>
        </p:nvSpPr>
        <p:spPr>
          <a:xfrm>
            <a:off x="2224450" y="2911577"/>
            <a:ext cx="7743099" cy="954049"/>
          </a:xfrm>
          <a:prstGeom prst="rect">
            <a:avLst/>
          </a:prstGeom>
          <a:noFill/>
        </p:spPr>
        <p:txBody>
          <a:bodyPr wrap="square" lIns="121863" tIns="60931" rIns="121863" bIns="60931" rtlCol="0">
            <a:spAutoFit/>
          </a:bodyPr>
          <a:lstStyle/>
          <a:p>
            <a:pPr algn="ctr">
              <a:defRPr/>
            </a:pPr>
            <a:r>
              <a:rPr lang="en-US" altLang="zh-CN" sz="54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2035</a:t>
            </a:r>
            <a:r>
              <a:rPr lang="zh-CN" altLang="en-US" sz="54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年远景目标</a:t>
            </a:r>
            <a:endParaRPr lang="zh-CN" altLang="en-US" sz="54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文本框 8"/>
          <p:cNvSpPr txBox="1"/>
          <p:nvPr/>
        </p:nvSpPr>
        <p:spPr>
          <a:xfrm>
            <a:off x="4708834" y="1198100"/>
            <a:ext cx="2227488" cy="1597660"/>
          </a:xfrm>
          <a:prstGeom prst="rect">
            <a:avLst/>
          </a:prstGeom>
          <a:noFill/>
        </p:spPr>
        <p:txBody>
          <a:bodyPr wrap="square" lIns="121863" tIns="60931" rIns="121863" bIns="60931" rtlCol="0">
            <a:spAutoFit/>
          </a:bodyPr>
          <a:lstStyle/>
          <a:p>
            <a:pPr algn="ctr">
              <a:defRPr/>
            </a:pPr>
            <a:r>
              <a:rPr kumimoji="1" lang="en-US" altLang="zh-CN" sz="9600" b="1" dirty="0" smtClean="0">
                <a:solidFill>
                  <a:schemeClr val="accent1"/>
                </a:solidFill>
                <a:latin typeface="Impact" panose="020B0806030902050204" pitchFamily="34" charset="0"/>
                <a:ea typeface="微软雅黑" panose="020B0503020204020204" pitchFamily="34" charset="-122"/>
                <a:cs typeface="微软雅黑" panose="020B0503020204020204" pitchFamily="34" charset="-122"/>
              </a:rPr>
              <a:t>04</a:t>
            </a:r>
            <a:endParaRPr kumimoji="1" lang="zh-CN" altLang="en-US" sz="9600" b="1" dirty="0">
              <a:solidFill>
                <a:schemeClr val="accent1"/>
              </a:solidFill>
              <a:latin typeface="Impact" panose="020B0806030902050204" pitchFamily="34" charset="0"/>
              <a:ea typeface="微软雅黑" panose="020B0503020204020204" pitchFamily="34" charset="-122"/>
              <a:cs typeface="微软雅黑" panose="020B0503020204020204" pitchFamily="34" charset="-122"/>
            </a:endParaRPr>
          </a:p>
        </p:txBody>
      </p:sp>
      <p:sp>
        <p:nvSpPr>
          <p:cNvPr id="26" name="文本框 8"/>
          <p:cNvSpPr txBox="1"/>
          <p:nvPr>
            <p:custDataLst>
              <p:tags r:id="rId3"/>
            </p:custDataLst>
          </p:nvPr>
        </p:nvSpPr>
        <p:spPr>
          <a:xfrm>
            <a:off x="2876738" y="3973018"/>
            <a:ext cx="6356076" cy="400110"/>
          </a:xfrm>
          <a:prstGeom prst="rect">
            <a:avLst/>
          </a:prstGeom>
          <a:noFill/>
        </p:spPr>
        <p:txBody>
          <a:bodyPr wrap="square" rtlCol="0">
            <a:spAutoFit/>
          </a:bodyPr>
          <a:lstStyle/>
          <a:p>
            <a:pPr algn="ctr">
              <a:defRPr/>
            </a:pPr>
            <a:r>
              <a:rPr lang="zh-CN" altLang="en-US" sz="2000" dirty="0">
                <a:latin typeface="Arial" panose="020B0604020202020204" pitchFamily="34" charset="0"/>
                <a:ea typeface="微软雅黑" panose="020B0503020204020204" pitchFamily="34" charset="-122"/>
                <a:cs typeface="+mn-ea"/>
                <a:sym typeface="Arial" panose="020B0604020202020204" pitchFamily="34" charset="0"/>
              </a:rPr>
              <a:t>学习解读第十九届中央委员会第五次全体会议公报</a:t>
            </a:r>
            <a:endParaRPr lang="zh-CN" altLang="en-US" sz="20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5" name="组合 4"/>
          <p:cNvGrpSpPr/>
          <p:nvPr/>
        </p:nvGrpSpPr>
        <p:grpSpPr>
          <a:xfrm>
            <a:off x="0" y="4480521"/>
            <a:ext cx="12192000" cy="2390342"/>
            <a:chOff x="0" y="4480521"/>
            <a:chExt cx="12192000" cy="2390342"/>
          </a:xfrm>
        </p:grpSpPr>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80521"/>
              <a:ext cx="12192000" cy="2377479"/>
            </a:xfrm>
            <a:prstGeom prst="rect">
              <a:avLst/>
            </a:prstGeom>
          </p:spPr>
        </p:pic>
        <p:pic>
          <p:nvPicPr>
            <p:cNvPr id="28" name="图片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1356" y="5501325"/>
              <a:ext cx="7149288" cy="1369538"/>
            </a:xfrm>
            <a:prstGeom prst="rect">
              <a:avLst/>
            </a:prstGeom>
          </p:spPr>
        </p:pic>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251348" y="465831"/>
            <a:ext cx="6883002" cy="523220"/>
          </a:xfrm>
          <a:prstGeom prst="rect">
            <a:avLst/>
          </a:prstGeom>
          <a:noFill/>
        </p:spPr>
        <p:txBody>
          <a:bodyPr wrap="square">
            <a:spAutoFit/>
          </a:bodyPr>
          <a:lstStyle/>
          <a:p>
            <a:pPr>
              <a:defRPr/>
            </a:pPr>
            <a:r>
              <a:rPr lang="en-US" altLang="zh-CN" sz="2800" dirty="0">
                <a:latin typeface="Arial" panose="020B0604020202020204" pitchFamily="34" charset="0"/>
                <a:ea typeface="微软雅黑" panose="020B0503020204020204" pitchFamily="34" charset="-122"/>
                <a:cs typeface="+mn-ea"/>
                <a:sym typeface="Arial" panose="020B0604020202020204" pitchFamily="34" charset="0"/>
              </a:rPr>
              <a:t>2035</a:t>
            </a:r>
            <a:r>
              <a:rPr lang="zh-CN" altLang="en-US" sz="2800" dirty="0">
                <a:latin typeface="Arial" panose="020B0604020202020204" pitchFamily="34" charset="0"/>
                <a:ea typeface="微软雅黑" panose="020B0503020204020204" pitchFamily="34" charset="-122"/>
                <a:cs typeface="+mn-ea"/>
                <a:sym typeface="Arial" panose="020B0604020202020204" pitchFamily="34" charset="0"/>
              </a:rPr>
              <a:t>年远景目标</a:t>
            </a:r>
            <a:endParaRPr lang="zh-CN" altLang="en-US" sz="2800"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1" name="Docer Falling Dust PPT demo"/>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58106" y="330820"/>
            <a:ext cx="793242" cy="793242"/>
          </a:xfrm>
          <a:prstGeom prst="rect">
            <a:avLst/>
          </a:prstGeom>
        </p:spPr>
      </p:pic>
      <p:sp>
        <p:nvSpPr>
          <p:cNvPr id="21" name="圆角矩形 20"/>
          <p:cNvSpPr/>
          <p:nvPr/>
        </p:nvSpPr>
        <p:spPr>
          <a:xfrm>
            <a:off x="2002374" y="1462384"/>
            <a:ext cx="8534400" cy="6987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2406977" y="1550129"/>
            <a:ext cx="7725192" cy="523220"/>
          </a:xfrm>
          <a:prstGeom prst="rect">
            <a:avLst/>
          </a:prstGeom>
        </p:spPr>
        <p:txBody>
          <a:bodyPr wrap="none">
            <a:spAutoFit/>
          </a:bodyPr>
          <a:lstStyle/>
          <a:p>
            <a:pPr algn="ctr"/>
            <a:r>
              <a:rPr kumimoji="1" lang="zh-CN" altLang="en-US" sz="28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到二〇三五年基本实现社会主义现代化远景目标</a:t>
            </a:r>
            <a:endParaRPr kumimoji="1" lang="zh-CN" altLang="en-US" sz="28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圆角矩形 23"/>
          <p:cNvSpPr/>
          <p:nvPr/>
        </p:nvSpPr>
        <p:spPr>
          <a:xfrm>
            <a:off x="1572993" y="2928616"/>
            <a:ext cx="1424207" cy="6987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目标一</a:t>
            </a:r>
            <a:endParaRPr kumimoji="1" lang="zh-CN" altLang="en-US" sz="20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圆角矩形 24"/>
          <p:cNvSpPr/>
          <p:nvPr/>
        </p:nvSpPr>
        <p:spPr>
          <a:xfrm>
            <a:off x="1572993" y="3884060"/>
            <a:ext cx="1424207" cy="6987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目标二</a:t>
            </a:r>
            <a:endParaRPr kumimoji="1" lang="zh-CN" altLang="en-US" sz="20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圆角矩形 25"/>
          <p:cNvSpPr/>
          <p:nvPr/>
        </p:nvSpPr>
        <p:spPr>
          <a:xfrm>
            <a:off x="1572993" y="4839504"/>
            <a:ext cx="1424207" cy="6987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目标三</a:t>
            </a:r>
            <a:endParaRPr kumimoji="1" lang="zh-CN" altLang="en-US" sz="20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矩形 26"/>
          <p:cNvSpPr/>
          <p:nvPr/>
        </p:nvSpPr>
        <p:spPr>
          <a:xfrm>
            <a:off x="3683000" y="2862472"/>
            <a:ext cx="7480300" cy="830997"/>
          </a:xfrm>
          <a:prstGeom prst="rect">
            <a:avLst/>
          </a:prstGeom>
        </p:spPr>
        <p:txBody>
          <a:bodyPr wrap="square">
            <a:spAutoFit/>
          </a:bodyPr>
          <a:lstStyle/>
          <a:p>
            <a:pPr>
              <a:lnSpc>
                <a:spcPct val="150000"/>
              </a:lnSpc>
              <a:defRPr/>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我国经济实力、科技实力、综合国力将大幅跃升，经济总量和城乡居民人均收入将再迈上新的大台阶，关键核心技术实现重大突破，进入创新型国家前列</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a:t>
            </a:r>
            <a:endParaRPr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矩形 27"/>
          <p:cNvSpPr/>
          <p:nvPr/>
        </p:nvSpPr>
        <p:spPr>
          <a:xfrm>
            <a:off x="3682999" y="3950203"/>
            <a:ext cx="6957969" cy="461665"/>
          </a:xfrm>
          <a:prstGeom prst="rect">
            <a:avLst/>
          </a:prstGeom>
        </p:spPr>
        <p:txBody>
          <a:bodyPr wrap="square">
            <a:spAutoFit/>
          </a:bodyPr>
          <a:lstStyle/>
          <a:p>
            <a:pPr>
              <a:lnSpc>
                <a:spcPct val="150000"/>
              </a:lnSpc>
              <a:defRPr/>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基本实现新型工业化、信息化、城镇化、农业现代化，建成现代化经济体系</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a:t>
            </a:r>
            <a:endParaRPr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矩形 28"/>
          <p:cNvSpPr/>
          <p:nvPr/>
        </p:nvSpPr>
        <p:spPr>
          <a:xfrm>
            <a:off x="3683000" y="4751251"/>
            <a:ext cx="7480300" cy="830997"/>
          </a:xfrm>
          <a:prstGeom prst="rect">
            <a:avLst/>
          </a:prstGeom>
        </p:spPr>
        <p:txBody>
          <a:bodyPr wrap="square">
            <a:spAutoFit/>
          </a:bodyPr>
          <a:lstStyle/>
          <a:p>
            <a:pPr>
              <a:lnSpc>
                <a:spcPct val="150000"/>
              </a:lnSpc>
              <a:defRPr/>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基本实现国家治理体系和治理能力现代化，人民平等参与、平等发展权利得到充分保障，基本建成法治国家、法治政府、法治社会</a:t>
            </a:r>
            <a:r>
              <a:rPr lang="en-US" altLang="zh-CN" sz="1600" dirty="0">
                <a:latin typeface="Arial" panose="020B0604020202020204" pitchFamily="34" charset="0"/>
                <a:ea typeface="微软雅黑" panose="020B0503020204020204" pitchFamily="34" charset="-122"/>
                <a:cs typeface="+mn-ea"/>
                <a:sym typeface="Arial" panose="020B0604020202020204" pitchFamily="34" charset="0"/>
              </a:rPr>
              <a:t>;</a:t>
            </a:r>
            <a:endParaRPr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燕尾形 2"/>
          <p:cNvSpPr/>
          <p:nvPr/>
        </p:nvSpPr>
        <p:spPr>
          <a:xfrm>
            <a:off x="3223767" y="3124554"/>
            <a:ext cx="317146" cy="31714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燕尾形 29"/>
          <p:cNvSpPr/>
          <p:nvPr/>
        </p:nvSpPr>
        <p:spPr>
          <a:xfrm>
            <a:off x="3223767" y="4074842"/>
            <a:ext cx="317146" cy="31714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燕尾形 30"/>
          <p:cNvSpPr/>
          <p:nvPr/>
        </p:nvSpPr>
        <p:spPr>
          <a:xfrm>
            <a:off x="3223767" y="5002465"/>
            <a:ext cx="317146" cy="317146"/>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251348" y="465831"/>
            <a:ext cx="6883002" cy="523220"/>
          </a:xfrm>
          <a:prstGeom prst="rect">
            <a:avLst/>
          </a:prstGeom>
          <a:noFill/>
        </p:spPr>
        <p:txBody>
          <a:bodyPr wrap="square">
            <a:spAutoFit/>
          </a:bodyPr>
          <a:lstStyle/>
          <a:p>
            <a:pPr>
              <a:defRPr/>
            </a:pPr>
            <a:r>
              <a:rPr lang="en-US" altLang="zh-CN" sz="2800" dirty="0">
                <a:latin typeface="Arial" panose="020B0604020202020204" pitchFamily="34" charset="0"/>
                <a:ea typeface="微软雅黑" panose="020B0503020204020204" pitchFamily="34" charset="-122"/>
                <a:cs typeface="+mn-ea"/>
                <a:sym typeface="Arial" panose="020B0604020202020204" pitchFamily="34" charset="0"/>
              </a:rPr>
              <a:t>2035</a:t>
            </a:r>
            <a:r>
              <a:rPr lang="zh-CN" altLang="en-US" sz="2800" dirty="0">
                <a:latin typeface="Arial" panose="020B0604020202020204" pitchFamily="34" charset="0"/>
                <a:ea typeface="微软雅黑" panose="020B0503020204020204" pitchFamily="34" charset="-122"/>
                <a:cs typeface="+mn-ea"/>
                <a:sym typeface="Arial" panose="020B0604020202020204" pitchFamily="34" charset="0"/>
              </a:rPr>
              <a:t>年远景目标</a:t>
            </a:r>
            <a:endParaRPr lang="zh-CN" altLang="en-US" sz="2800"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1" name="Docer Falling Dust PPT demo"/>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58106" y="330820"/>
            <a:ext cx="793242" cy="793242"/>
          </a:xfrm>
          <a:prstGeom prst="rect">
            <a:avLst/>
          </a:prstGeom>
        </p:spPr>
      </p:pic>
      <p:grpSp>
        <p:nvGrpSpPr>
          <p:cNvPr id="15" name="组合 14"/>
          <p:cNvGrpSpPr/>
          <p:nvPr/>
        </p:nvGrpSpPr>
        <p:grpSpPr>
          <a:xfrm>
            <a:off x="4279820" y="2837428"/>
            <a:ext cx="1180347" cy="1363703"/>
            <a:chOff x="4279345" y="3053229"/>
            <a:chExt cx="1180655" cy="1364059"/>
          </a:xfrm>
        </p:grpSpPr>
        <p:sp>
          <p:nvSpPr>
            <p:cNvPr id="16" name="Docer Falling Dust PPT demo"/>
            <p:cNvSpPr/>
            <p:nvPr/>
          </p:nvSpPr>
          <p:spPr bwMode="auto">
            <a:xfrm>
              <a:off x="4279345" y="3053229"/>
              <a:ext cx="1180655" cy="1364059"/>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chemeClr val="accent2"/>
            </a:solidFill>
            <a:ln w="25400" cap="flat" cmpd="sng" algn="ctr">
              <a:noFill/>
              <a:prstDash val="solid"/>
            </a:ln>
            <a:effectLst/>
          </p:spPr>
          <p:txBody>
            <a:bodyPr rtlCol="0" anchor="ctr"/>
            <a:lstStyle/>
            <a:p>
              <a:pPr algn="ctr"/>
              <a:endParaRPr lang="zh-CN" altLang="en-US" sz="1600" kern="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Docer Falling Dust PPT demo"/>
            <p:cNvSpPr>
              <a:spLocks noEditPoints="1"/>
            </p:cNvSpPr>
            <p:nvPr/>
          </p:nvSpPr>
          <p:spPr bwMode="auto">
            <a:xfrm>
              <a:off x="4628361" y="3477450"/>
              <a:ext cx="526251" cy="519707"/>
            </a:xfrm>
            <a:custGeom>
              <a:avLst/>
              <a:gdLst>
                <a:gd name="T0" fmla="*/ 909 w 1006"/>
                <a:gd name="T1" fmla="*/ 858 h 995"/>
                <a:gd name="T2" fmla="*/ 805 w 1006"/>
                <a:gd name="T3" fmla="*/ 858 h 995"/>
                <a:gd name="T4" fmla="*/ 969 w 1006"/>
                <a:gd name="T5" fmla="*/ 97 h 995"/>
                <a:gd name="T6" fmla="*/ 834 w 1006"/>
                <a:gd name="T7" fmla="*/ 0 h 995"/>
                <a:gd name="T8" fmla="*/ 472 w 1006"/>
                <a:gd name="T9" fmla="*/ 323 h 995"/>
                <a:gd name="T10" fmla="*/ 421 w 1006"/>
                <a:gd name="T11" fmla="*/ 397 h 995"/>
                <a:gd name="T12" fmla="*/ 376 w 1006"/>
                <a:gd name="T13" fmla="*/ 419 h 995"/>
                <a:gd name="T14" fmla="*/ 381 w 1006"/>
                <a:gd name="T15" fmla="*/ 556 h 995"/>
                <a:gd name="T16" fmla="*/ 89 w 1006"/>
                <a:gd name="T17" fmla="*/ 810 h 995"/>
                <a:gd name="T18" fmla="*/ 57 w 1006"/>
                <a:gd name="T19" fmla="*/ 995 h 995"/>
                <a:gd name="T20" fmla="*/ 208 w 1006"/>
                <a:gd name="T21" fmla="*/ 844 h 995"/>
                <a:gd name="T22" fmla="*/ 445 w 1006"/>
                <a:gd name="T23" fmla="*/ 621 h 995"/>
                <a:gd name="T24" fmla="*/ 578 w 1006"/>
                <a:gd name="T25" fmla="*/ 621 h 995"/>
                <a:gd name="T26" fmla="*/ 616 w 1006"/>
                <a:gd name="T27" fmla="*/ 537 h 995"/>
                <a:gd name="T28" fmla="*/ 674 w 1006"/>
                <a:gd name="T29" fmla="*/ 525 h 995"/>
                <a:gd name="T30" fmla="*/ 969 w 1006"/>
                <a:gd name="T31" fmla="*/ 97 h 995"/>
                <a:gd name="T32" fmla="*/ 392 w 1006"/>
                <a:gd name="T33" fmla="*/ 325 h 995"/>
                <a:gd name="T34" fmla="*/ 404 w 1006"/>
                <a:gd name="T35" fmla="*/ 312 h 995"/>
                <a:gd name="T36" fmla="*/ 436 w 1006"/>
                <a:gd name="T37" fmla="*/ 281 h 995"/>
                <a:gd name="T38" fmla="*/ 215 w 1006"/>
                <a:gd name="T39" fmla="*/ 1 h 995"/>
                <a:gd name="T40" fmla="*/ 280 w 1006"/>
                <a:gd name="T41" fmla="*/ 160 h 995"/>
                <a:gd name="T42" fmla="*/ 21 w 1006"/>
                <a:gd name="T43" fmla="*/ 195 h 995"/>
                <a:gd name="T44" fmla="*/ 232 w 1006"/>
                <a:gd name="T45" fmla="*/ 447 h 995"/>
                <a:gd name="T46" fmla="*/ 303 w 1006"/>
                <a:gd name="T47" fmla="*/ 433 h 995"/>
                <a:gd name="T48" fmla="*/ 363 w 1006"/>
                <a:gd name="T49" fmla="*/ 354 h 995"/>
                <a:gd name="T50" fmla="*/ 672 w 1006"/>
                <a:gd name="T51" fmla="*/ 606 h 995"/>
                <a:gd name="T52" fmla="*/ 617 w 1006"/>
                <a:gd name="T53" fmla="*/ 660 h 995"/>
                <a:gd name="T54" fmla="*/ 741 w 1006"/>
                <a:gd name="T55" fmla="*/ 871 h 995"/>
                <a:gd name="T56" fmla="*/ 869 w 1006"/>
                <a:gd name="T57" fmla="*/ 995 h 995"/>
                <a:gd name="T58" fmla="*/ 980 w 1006"/>
                <a:gd name="T59" fmla="*/ 825 h 995"/>
                <a:gd name="T60" fmla="*/ 702 w 1006"/>
                <a:gd name="T61" fmla="*/ 576 h 995"/>
                <a:gd name="T62" fmla="*/ 658 w 1006"/>
                <a:gd name="T63" fmla="*/ 579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6" h="995">
                  <a:moveTo>
                    <a:pt x="857" y="806"/>
                  </a:moveTo>
                  <a:cubicBezTo>
                    <a:pt x="886" y="806"/>
                    <a:pt x="909" y="829"/>
                    <a:pt x="909" y="858"/>
                  </a:cubicBezTo>
                  <a:cubicBezTo>
                    <a:pt x="909" y="887"/>
                    <a:pt x="886" y="910"/>
                    <a:pt x="857" y="910"/>
                  </a:cubicBezTo>
                  <a:cubicBezTo>
                    <a:pt x="828" y="910"/>
                    <a:pt x="805" y="887"/>
                    <a:pt x="805" y="858"/>
                  </a:cubicBezTo>
                  <a:cubicBezTo>
                    <a:pt x="805" y="829"/>
                    <a:pt x="828" y="806"/>
                    <a:pt x="857" y="806"/>
                  </a:cubicBezTo>
                  <a:close/>
                  <a:moveTo>
                    <a:pt x="969" y="97"/>
                  </a:moveTo>
                  <a:lnTo>
                    <a:pt x="900" y="28"/>
                  </a:lnTo>
                  <a:cubicBezTo>
                    <a:pt x="882" y="9"/>
                    <a:pt x="858" y="0"/>
                    <a:pt x="834" y="0"/>
                  </a:cubicBezTo>
                  <a:cubicBezTo>
                    <a:pt x="810" y="0"/>
                    <a:pt x="786" y="9"/>
                    <a:pt x="767" y="28"/>
                  </a:cubicBezTo>
                  <a:lnTo>
                    <a:pt x="472" y="323"/>
                  </a:lnTo>
                  <a:cubicBezTo>
                    <a:pt x="481" y="340"/>
                    <a:pt x="475" y="367"/>
                    <a:pt x="460" y="381"/>
                  </a:cubicBezTo>
                  <a:cubicBezTo>
                    <a:pt x="451" y="391"/>
                    <a:pt x="435" y="397"/>
                    <a:pt x="421" y="397"/>
                  </a:cubicBezTo>
                  <a:cubicBezTo>
                    <a:pt x="414" y="397"/>
                    <a:pt x="408" y="396"/>
                    <a:pt x="402" y="393"/>
                  </a:cubicBezTo>
                  <a:lnTo>
                    <a:pt x="376" y="419"/>
                  </a:lnTo>
                  <a:cubicBezTo>
                    <a:pt x="340" y="455"/>
                    <a:pt x="340" y="515"/>
                    <a:pt x="376" y="552"/>
                  </a:cubicBezTo>
                  <a:lnTo>
                    <a:pt x="381" y="556"/>
                  </a:lnTo>
                  <a:lnTo>
                    <a:pt x="151" y="787"/>
                  </a:lnTo>
                  <a:lnTo>
                    <a:pt x="89" y="810"/>
                  </a:lnTo>
                  <a:lnTo>
                    <a:pt x="0" y="938"/>
                  </a:lnTo>
                  <a:lnTo>
                    <a:pt x="57" y="995"/>
                  </a:lnTo>
                  <a:lnTo>
                    <a:pt x="185" y="906"/>
                  </a:lnTo>
                  <a:lnTo>
                    <a:pt x="208" y="844"/>
                  </a:lnTo>
                  <a:lnTo>
                    <a:pt x="439" y="614"/>
                  </a:lnTo>
                  <a:lnTo>
                    <a:pt x="445" y="621"/>
                  </a:lnTo>
                  <a:cubicBezTo>
                    <a:pt x="464" y="639"/>
                    <a:pt x="488" y="648"/>
                    <a:pt x="512" y="648"/>
                  </a:cubicBezTo>
                  <a:cubicBezTo>
                    <a:pt x="536" y="648"/>
                    <a:pt x="560" y="639"/>
                    <a:pt x="578" y="621"/>
                  </a:cubicBezTo>
                  <a:lnTo>
                    <a:pt x="604" y="595"/>
                  </a:lnTo>
                  <a:cubicBezTo>
                    <a:pt x="596" y="577"/>
                    <a:pt x="602" y="551"/>
                    <a:pt x="616" y="537"/>
                  </a:cubicBezTo>
                  <a:cubicBezTo>
                    <a:pt x="626" y="527"/>
                    <a:pt x="642" y="521"/>
                    <a:pt x="656" y="521"/>
                  </a:cubicBezTo>
                  <a:cubicBezTo>
                    <a:pt x="662" y="521"/>
                    <a:pt x="669" y="522"/>
                    <a:pt x="674" y="525"/>
                  </a:cubicBezTo>
                  <a:lnTo>
                    <a:pt x="969" y="230"/>
                  </a:lnTo>
                  <a:cubicBezTo>
                    <a:pt x="1006" y="193"/>
                    <a:pt x="1006" y="133"/>
                    <a:pt x="969" y="97"/>
                  </a:cubicBezTo>
                  <a:close/>
                  <a:moveTo>
                    <a:pt x="363" y="354"/>
                  </a:moveTo>
                  <a:lnTo>
                    <a:pt x="392" y="325"/>
                  </a:lnTo>
                  <a:lnTo>
                    <a:pt x="418" y="338"/>
                  </a:lnTo>
                  <a:lnTo>
                    <a:pt x="404" y="312"/>
                  </a:lnTo>
                  <a:lnTo>
                    <a:pt x="433" y="284"/>
                  </a:lnTo>
                  <a:lnTo>
                    <a:pt x="436" y="281"/>
                  </a:lnTo>
                  <a:cubicBezTo>
                    <a:pt x="442" y="264"/>
                    <a:pt x="446" y="248"/>
                    <a:pt x="446" y="233"/>
                  </a:cubicBezTo>
                  <a:cubicBezTo>
                    <a:pt x="446" y="115"/>
                    <a:pt x="333" y="0"/>
                    <a:pt x="215" y="1"/>
                  </a:cubicBezTo>
                  <a:cubicBezTo>
                    <a:pt x="214" y="1"/>
                    <a:pt x="201" y="15"/>
                    <a:pt x="193" y="22"/>
                  </a:cubicBezTo>
                  <a:cubicBezTo>
                    <a:pt x="288" y="117"/>
                    <a:pt x="280" y="102"/>
                    <a:pt x="280" y="160"/>
                  </a:cubicBezTo>
                  <a:cubicBezTo>
                    <a:pt x="280" y="207"/>
                    <a:pt x="205" y="282"/>
                    <a:pt x="159" y="282"/>
                  </a:cubicBezTo>
                  <a:cubicBezTo>
                    <a:pt x="99" y="282"/>
                    <a:pt x="118" y="291"/>
                    <a:pt x="21" y="195"/>
                  </a:cubicBezTo>
                  <a:cubicBezTo>
                    <a:pt x="14" y="202"/>
                    <a:pt x="0" y="215"/>
                    <a:pt x="0" y="216"/>
                  </a:cubicBezTo>
                  <a:cubicBezTo>
                    <a:pt x="2" y="334"/>
                    <a:pt x="113" y="447"/>
                    <a:pt x="232" y="447"/>
                  </a:cubicBezTo>
                  <a:cubicBezTo>
                    <a:pt x="253" y="447"/>
                    <a:pt x="276" y="440"/>
                    <a:pt x="299" y="429"/>
                  </a:cubicBezTo>
                  <a:lnTo>
                    <a:pt x="303" y="433"/>
                  </a:lnTo>
                  <a:cubicBezTo>
                    <a:pt x="310" y="414"/>
                    <a:pt x="322" y="395"/>
                    <a:pt x="337" y="380"/>
                  </a:cubicBezTo>
                  <a:lnTo>
                    <a:pt x="363" y="354"/>
                  </a:lnTo>
                  <a:close/>
                  <a:moveTo>
                    <a:pt x="658" y="579"/>
                  </a:moveTo>
                  <a:lnTo>
                    <a:pt x="672" y="606"/>
                  </a:lnTo>
                  <a:lnTo>
                    <a:pt x="644" y="634"/>
                  </a:lnTo>
                  <a:lnTo>
                    <a:pt x="617" y="660"/>
                  </a:lnTo>
                  <a:cubicBezTo>
                    <a:pt x="602" y="675"/>
                    <a:pt x="584" y="687"/>
                    <a:pt x="564" y="694"/>
                  </a:cubicBezTo>
                  <a:lnTo>
                    <a:pt x="741" y="871"/>
                  </a:lnTo>
                  <a:lnTo>
                    <a:pt x="824" y="983"/>
                  </a:lnTo>
                  <a:lnTo>
                    <a:pt x="869" y="995"/>
                  </a:lnTo>
                  <a:lnTo>
                    <a:pt x="992" y="871"/>
                  </a:lnTo>
                  <a:lnTo>
                    <a:pt x="980" y="825"/>
                  </a:lnTo>
                  <a:lnTo>
                    <a:pt x="869" y="743"/>
                  </a:lnTo>
                  <a:lnTo>
                    <a:pt x="702" y="576"/>
                  </a:lnTo>
                  <a:lnTo>
                    <a:pt x="685" y="592"/>
                  </a:lnTo>
                  <a:lnTo>
                    <a:pt x="658" y="579"/>
                  </a:lnTo>
                  <a:close/>
                </a:path>
              </a:pathLst>
            </a:custGeom>
            <a:solidFill>
              <a:schemeClr val="bg1">
                <a:lumMod val="95000"/>
              </a:schemeClr>
            </a:solidFill>
            <a:ln>
              <a:noFill/>
            </a:ln>
          </p:spPr>
          <p:txBody>
            <a:bodyPr vert="horz" wrap="square" lIns="68553" tIns="34276" rIns="68553" bIns="34276" numCol="1" anchor="t" anchorCtr="0" compatLnSpc="1"/>
            <a:lstStyle/>
            <a:p>
              <a:pPr defTabSz="914400">
                <a:defRPr/>
              </a:pPr>
              <a:endParaRPr lang="zh-CN" altLang="en-US" sz="2400" kern="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8" name="组合 17"/>
          <p:cNvGrpSpPr/>
          <p:nvPr/>
        </p:nvGrpSpPr>
        <p:grpSpPr>
          <a:xfrm>
            <a:off x="4891802" y="1772376"/>
            <a:ext cx="1180347" cy="1365067"/>
            <a:chOff x="4891486" y="1987898"/>
            <a:chExt cx="1180655" cy="1365423"/>
          </a:xfrm>
        </p:grpSpPr>
        <p:sp>
          <p:nvSpPr>
            <p:cNvPr id="19" name="Freeform 8"/>
            <p:cNvSpPr/>
            <p:nvPr/>
          </p:nvSpPr>
          <p:spPr bwMode="auto">
            <a:xfrm>
              <a:off x="4891486" y="1987898"/>
              <a:ext cx="1180655" cy="1365423"/>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chemeClr val="accent1"/>
            </a:solidFill>
            <a:ln w="25400" cap="flat" cmpd="sng" algn="ctr">
              <a:noFill/>
              <a:prstDash val="solid"/>
            </a:ln>
            <a:effectLst/>
          </p:spPr>
          <p:txBody>
            <a:bodyPr rtlCol="0" anchor="ctr"/>
            <a:lstStyle/>
            <a:p>
              <a:pPr algn="ctr"/>
              <a:endParaRPr lang="zh-CN" altLang="en-US" sz="1600" kern="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Freeform 14"/>
            <p:cNvSpPr>
              <a:spLocks noEditPoints="1"/>
            </p:cNvSpPr>
            <p:nvPr/>
          </p:nvSpPr>
          <p:spPr bwMode="auto">
            <a:xfrm>
              <a:off x="5311395" y="2357559"/>
              <a:ext cx="377646" cy="515614"/>
            </a:xfrm>
            <a:custGeom>
              <a:avLst/>
              <a:gdLst>
                <a:gd name="T0" fmla="*/ 95 w 723"/>
                <a:gd name="T1" fmla="*/ 160 h 986"/>
                <a:gd name="T2" fmla="*/ 80 w 723"/>
                <a:gd name="T3" fmla="*/ 986 h 986"/>
                <a:gd name="T4" fmla="*/ 723 w 723"/>
                <a:gd name="T5" fmla="*/ 242 h 986"/>
                <a:gd name="T6" fmla="*/ 668 w 723"/>
                <a:gd name="T7" fmla="*/ 260 h 986"/>
                <a:gd name="T8" fmla="*/ 83 w 723"/>
                <a:gd name="T9" fmla="*/ 929 h 986"/>
                <a:gd name="T10" fmla="*/ 313 w 723"/>
                <a:gd name="T11" fmla="*/ 105 h 986"/>
                <a:gd name="T12" fmla="*/ 410 w 723"/>
                <a:gd name="T13" fmla="*/ 105 h 986"/>
                <a:gd name="T14" fmla="*/ 360 w 723"/>
                <a:gd name="T15" fmla="*/ 157 h 986"/>
                <a:gd name="T16" fmla="*/ 253 w 723"/>
                <a:gd name="T17" fmla="*/ 107 h 986"/>
                <a:gd name="T18" fmla="*/ 133 w 723"/>
                <a:gd name="T19" fmla="*/ 250 h 986"/>
                <a:gd name="T20" fmla="*/ 590 w 723"/>
                <a:gd name="T21" fmla="*/ 250 h 986"/>
                <a:gd name="T22" fmla="*/ 470 w 723"/>
                <a:gd name="T23" fmla="*/ 107 h 986"/>
                <a:gd name="T24" fmla="*/ 253 w 723"/>
                <a:gd name="T25" fmla="*/ 107 h 986"/>
                <a:gd name="T26" fmla="*/ 255 w 723"/>
                <a:gd name="T27" fmla="*/ 749 h 986"/>
                <a:gd name="T28" fmla="*/ 175 w 723"/>
                <a:gd name="T29" fmla="*/ 771 h 986"/>
                <a:gd name="T30" fmla="*/ 158 w 723"/>
                <a:gd name="T31" fmla="*/ 789 h 986"/>
                <a:gd name="T32" fmla="*/ 255 w 723"/>
                <a:gd name="T33" fmla="*/ 796 h 986"/>
                <a:gd name="T34" fmla="*/ 153 w 723"/>
                <a:gd name="T35" fmla="*/ 846 h 986"/>
                <a:gd name="T36" fmla="*/ 280 w 723"/>
                <a:gd name="T37" fmla="*/ 784 h 986"/>
                <a:gd name="T38" fmla="*/ 280 w 723"/>
                <a:gd name="T39" fmla="*/ 744 h 986"/>
                <a:gd name="T40" fmla="*/ 128 w 723"/>
                <a:gd name="T41" fmla="*/ 751 h 986"/>
                <a:gd name="T42" fmla="*/ 248 w 723"/>
                <a:gd name="T43" fmla="*/ 879 h 986"/>
                <a:gd name="T44" fmla="*/ 248 w 723"/>
                <a:gd name="T45" fmla="*/ 387 h 986"/>
                <a:gd name="T46" fmla="*/ 175 w 723"/>
                <a:gd name="T47" fmla="*/ 409 h 986"/>
                <a:gd name="T48" fmla="*/ 200 w 723"/>
                <a:gd name="T49" fmla="*/ 474 h 986"/>
                <a:gd name="T50" fmla="*/ 153 w 723"/>
                <a:gd name="T51" fmla="*/ 492 h 986"/>
                <a:gd name="T52" fmla="*/ 248 w 723"/>
                <a:gd name="T53" fmla="*/ 362 h 986"/>
                <a:gd name="T54" fmla="*/ 128 w 723"/>
                <a:gd name="T55" fmla="*/ 489 h 986"/>
                <a:gd name="T56" fmla="*/ 279 w 723"/>
                <a:gd name="T57" fmla="*/ 416 h 986"/>
                <a:gd name="T58" fmla="*/ 278 w 723"/>
                <a:gd name="T59" fmla="*/ 382 h 986"/>
                <a:gd name="T60" fmla="*/ 255 w 723"/>
                <a:gd name="T61" fmla="*/ 582 h 986"/>
                <a:gd name="T62" fmla="*/ 158 w 723"/>
                <a:gd name="T63" fmla="*/ 607 h 986"/>
                <a:gd name="T64" fmla="*/ 255 w 723"/>
                <a:gd name="T65" fmla="*/ 672 h 986"/>
                <a:gd name="T66" fmla="*/ 280 w 723"/>
                <a:gd name="T67" fmla="*/ 563 h 986"/>
                <a:gd name="T68" fmla="*/ 128 w 723"/>
                <a:gd name="T69" fmla="*/ 569 h 986"/>
                <a:gd name="T70" fmla="*/ 255 w 723"/>
                <a:gd name="T71" fmla="*/ 696 h 986"/>
                <a:gd name="T72" fmla="*/ 334 w 723"/>
                <a:gd name="T73" fmla="*/ 538 h 986"/>
                <a:gd name="T74" fmla="*/ 378 w 723"/>
                <a:gd name="T75" fmla="*/ 836 h 986"/>
                <a:gd name="T76" fmla="*/ 580 w 723"/>
                <a:gd name="T77" fmla="*/ 774 h 986"/>
                <a:gd name="T78" fmla="*/ 370 w 723"/>
                <a:gd name="T79" fmla="*/ 829 h 986"/>
                <a:gd name="T80" fmla="*/ 580 w 723"/>
                <a:gd name="T81" fmla="*/ 587 h 986"/>
                <a:gd name="T82" fmla="*/ 370 w 723"/>
                <a:gd name="T83" fmla="*/ 474 h 986"/>
                <a:gd name="T84" fmla="*/ 370 w 723"/>
                <a:gd name="T85" fmla="*/ 40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3" h="986">
                  <a:moveTo>
                    <a:pt x="55" y="260"/>
                  </a:moveTo>
                  <a:cubicBezTo>
                    <a:pt x="55" y="232"/>
                    <a:pt x="68" y="218"/>
                    <a:pt x="95" y="217"/>
                  </a:cubicBezTo>
                  <a:lnTo>
                    <a:pt x="95" y="160"/>
                  </a:lnTo>
                  <a:cubicBezTo>
                    <a:pt x="45" y="161"/>
                    <a:pt x="0" y="193"/>
                    <a:pt x="0" y="242"/>
                  </a:cubicBezTo>
                  <a:lnTo>
                    <a:pt x="0" y="906"/>
                  </a:lnTo>
                  <a:cubicBezTo>
                    <a:pt x="0" y="947"/>
                    <a:pt x="40" y="986"/>
                    <a:pt x="80" y="986"/>
                  </a:cubicBezTo>
                  <a:lnTo>
                    <a:pt x="643" y="986"/>
                  </a:lnTo>
                  <a:cubicBezTo>
                    <a:pt x="683" y="986"/>
                    <a:pt x="723" y="947"/>
                    <a:pt x="723" y="906"/>
                  </a:cubicBezTo>
                  <a:lnTo>
                    <a:pt x="723" y="242"/>
                  </a:lnTo>
                  <a:cubicBezTo>
                    <a:pt x="723" y="193"/>
                    <a:pt x="678" y="161"/>
                    <a:pt x="628" y="160"/>
                  </a:cubicBezTo>
                  <a:lnTo>
                    <a:pt x="628" y="217"/>
                  </a:lnTo>
                  <a:cubicBezTo>
                    <a:pt x="655" y="218"/>
                    <a:pt x="668" y="232"/>
                    <a:pt x="668" y="260"/>
                  </a:cubicBezTo>
                  <a:lnTo>
                    <a:pt x="668" y="889"/>
                  </a:lnTo>
                  <a:cubicBezTo>
                    <a:pt x="668" y="908"/>
                    <a:pt x="659" y="929"/>
                    <a:pt x="640" y="929"/>
                  </a:cubicBezTo>
                  <a:lnTo>
                    <a:pt x="83" y="929"/>
                  </a:lnTo>
                  <a:cubicBezTo>
                    <a:pt x="61" y="929"/>
                    <a:pt x="55" y="906"/>
                    <a:pt x="55" y="884"/>
                  </a:cubicBezTo>
                  <a:lnTo>
                    <a:pt x="55" y="260"/>
                  </a:lnTo>
                  <a:close/>
                  <a:moveTo>
                    <a:pt x="313" y="105"/>
                  </a:moveTo>
                  <a:cubicBezTo>
                    <a:pt x="313" y="82"/>
                    <a:pt x="335" y="60"/>
                    <a:pt x="358" y="60"/>
                  </a:cubicBezTo>
                  <a:lnTo>
                    <a:pt x="365" y="60"/>
                  </a:lnTo>
                  <a:cubicBezTo>
                    <a:pt x="388" y="60"/>
                    <a:pt x="410" y="82"/>
                    <a:pt x="410" y="105"/>
                  </a:cubicBezTo>
                  <a:lnTo>
                    <a:pt x="410" y="110"/>
                  </a:lnTo>
                  <a:cubicBezTo>
                    <a:pt x="410" y="135"/>
                    <a:pt x="388" y="157"/>
                    <a:pt x="363" y="157"/>
                  </a:cubicBezTo>
                  <a:lnTo>
                    <a:pt x="360" y="157"/>
                  </a:lnTo>
                  <a:cubicBezTo>
                    <a:pt x="335" y="157"/>
                    <a:pt x="313" y="135"/>
                    <a:pt x="313" y="110"/>
                  </a:cubicBezTo>
                  <a:lnTo>
                    <a:pt x="313" y="105"/>
                  </a:lnTo>
                  <a:close/>
                  <a:moveTo>
                    <a:pt x="253" y="107"/>
                  </a:moveTo>
                  <a:lnTo>
                    <a:pt x="173" y="107"/>
                  </a:lnTo>
                  <a:cubicBezTo>
                    <a:pt x="145" y="107"/>
                    <a:pt x="133" y="120"/>
                    <a:pt x="133" y="147"/>
                  </a:cubicBezTo>
                  <a:lnTo>
                    <a:pt x="133" y="250"/>
                  </a:lnTo>
                  <a:cubicBezTo>
                    <a:pt x="133" y="267"/>
                    <a:pt x="144" y="285"/>
                    <a:pt x="160" y="285"/>
                  </a:cubicBezTo>
                  <a:lnTo>
                    <a:pt x="563" y="285"/>
                  </a:lnTo>
                  <a:cubicBezTo>
                    <a:pt x="579" y="285"/>
                    <a:pt x="590" y="267"/>
                    <a:pt x="590" y="250"/>
                  </a:cubicBezTo>
                  <a:lnTo>
                    <a:pt x="590" y="147"/>
                  </a:lnTo>
                  <a:cubicBezTo>
                    <a:pt x="590" y="120"/>
                    <a:pt x="578" y="107"/>
                    <a:pt x="550" y="107"/>
                  </a:cubicBezTo>
                  <a:lnTo>
                    <a:pt x="470" y="107"/>
                  </a:lnTo>
                  <a:cubicBezTo>
                    <a:pt x="470" y="52"/>
                    <a:pt x="423" y="0"/>
                    <a:pt x="370" y="0"/>
                  </a:cubicBezTo>
                  <a:lnTo>
                    <a:pt x="353" y="0"/>
                  </a:lnTo>
                  <a:cubicBezTo>
                    <a:pt x="300" y="0"/>
                    <a:pt x="253" y="52"/>
                    <a:pt x="253" y="107"/>
                  </a:cubicBezTo>
                  <a:close/>
                  <a:moveTo>
                    <a:pt x="153" y="756"/>
                  </a:moveTo>
                  <a:cubicBezTo>
                    <a:pt x="153" y="751"/>
                    <a:pt x="154" y="749"/>
                    <a:pt x="160" y="749"/>
                  </a:cubicBezTo>
                  <a:lnTo>
                    <a:pt x="255" y="749"/>
                  </a:lnTo>
                  <a:lnTo>
                    <a:pt x="255" y="756"/>
                  </a:lnTo>
                  <a:cubicBezTo>
                    <a:pt x="255" y="764"/>
                    <a:pt x="216" y="787"/>
                    <a:pt x="208" y="791"/>
                  </a:cubicBezTo>
                  <a:cubicBezTo>
                    <a:pt x="201" y="786"/>
                    <a:pt x="186" y="771"/>
                    <a:pt x="175" y="771"/>
                  </a:cubicBezTo>
                  <a:lnTo>
                    <a:pt x="173" y="771"/>
                  </a:lnTo>
                  <a:cubicBezTo>
                    <a:pt x="167" y="771"/>
                    <a:pt x="158" y="780"/>
                    <a:pt x="158" y="786"/>
                  </a:cubicBezTo>
                  <a:lnTo>
                    <a:pt x="158" y="789"/>
                  </a:lnTo>
                  <a:cubicBezTo>
                    <a:pt x="158" y="795"/>
                    <a:pt x="193" y="834"/>
                    <a:pt x="200" y="834"/>
                  </a:cubicBezTo>
                  <a:lnTo>
                    <a:pt x="203" y="834"/>
                  </a:lnTo>
                  <a:cubicBezTo>
                    <a:pt x="208" y="834"/>
                    <a:pt x="247" y="802"/>
                    <a:pt x="255" y="796"/>
                  </a:cubicBezTo>
                  <a:cubicBezTo>
                    <a:pt x="255" y="810"/>
                    <a:pt x="261" y="854"/>
                    <a:pt x="248" y="854"/>
                  </a:cubicBezTo>
                  <a:lnTo>
                    <a:pt x="160" y="854"/>
                  </a:lnTo>
                  <a:cubicBezTo>
                    <a:pt x="154" y="854"/>
                    <a:pt x="153" y="852"/>
                    <a:pt x="153" y="846"/>
                  </a:cubicBezTo>
                  <a:lnTo>
                    <a:pt x="153" y="756"/>
                  </a:lnTo>
                  <a:close/>
                  <a:moveTo>
                    <a:pt x="248" y="879"/>
                  </a:moveTo>
                  <a:cubicBezTo>
                    <a:pt x="295" y="879"/>
                    <a:pt x="277" y="827"/>
                    <a:pt x="280" y="784"/>
                  </a:cubicBezTo>
                  <a:cubicBezTo>
                    <a:pt x="282" y="762"/>
                    <a:pt x="337" y="742"/>
                    <a:pt x="343" y="721"/>
                  </a:cubicBezTo>
                  <a:lnTo>
                    <a:pt x="335" y="721"/>
                  </a:lnTo>
                  <a:cubicBezTo>
                    <a:pt x="318" y="721"/>
                    <a:pt x="293" y="737"/>
                    <a:pt x="280" y="744"/>
                  </a:cubicBezTo>
                  <a:cubicBezTo>
                    <a:pt x="274" y="735"/>
                    <a:pt x="268" y="724"/>
                    <a:pt x="253" y="724"/>
                  </a:cubicBezTo>
                  <a:lnTo>
                    <a:pt x="155" y="724"/>
                  </a:lnTo>
                  <a:cubicBezTo>
                    <a:pt x="141" y="724"/>
                    <a:pt x="128" y="737"/>
                    <a:pt x="128" y="751"/>
                  </a:cubicBezTo>
                  <a:lnTo>
                    <a:pt x="128" y="851"/>
                  </a:lnTo>
                  <a:cubicBezTo>
                    <a:pt x="128" y="868"/>
                    <a:pt x="143" y="879"/>
                    <a:pt x="160" y="879"/>
                  </a:cubicBezTo>
                  <a:lnTo>
                    <a:pt x="248" y="879"/>
                  </a:lnTo>
                  <a:close/>
                  <a:moveTo>
                    <a:pt x="153" y="394"/>
                  </a:moveTo>
                  <a:cubicBezTo>
                    <a:pt x="153" y="389"/>
                    <a:pt x="154" y="387"/>
                    <a:pt x="160" y="387"/>
                  </a:cubicBezTo>
                  <a:lnTo>
                    <a:pt x="248" y="387"/>
                  </a:lnTo>
                  <a:cubicBezTo>
                    <a:pt x="253" y="387"/>
                    <a:pt x="255" y="389"/>
                    <a:pt x="255" y="394"/>
                  </a:cubicBezTo>
                  <a:cubicBezTo>
                    <a:pt x="255" y="401"/>
                    <a:pt x="213" y="429"/>
                    <a:pt x="208" y="429"/>
                  </a:cubicBezTo>
                  <a:cubicBezTo>
                    <a:pt x="203" y="429"/>
                    <a:pt x="190" y="409"/>
                    <a:pt x="175" y="409"/>
                  </a:cubicBezTo>
                  <a:cubicBezTo>
                    <a:pt x="168" y="409"/>
                    <a:pt x="158" y="417"/>
                    <a:pt x="158" y="424"/>
                  </a:cubicBezTo>
                  <a:lnTo>
                    <a:pt x="158" y="427"/>
                  </a:lnTo>
                  <a:cubicBezTo>
                    <a:pt x="158" y="437"/>
                    <a:pt x="192" y="470"/>
                    <a:pt x="200" y="474"/>
                  </a:cubicBezTo>
                  <a:lnTo>
                    <a:pt x="255" y="434"/>
                  </a:lnTo>
                  <a:lnTo>
                    <a:pt x="255" y="492"/>
                  </a:lnTo>
                  <a:lnTo>
                    <a:pt x="153" y="492"/>
                  </a:lnTo>
                  <a:lnTo>
                    <a:pt x="153" y="394"/>
                  </a:lnTo>
                  <a:close/>
                  <a:moveTo>
                    <a:pt x="278" y="382"/>
                  </a:moveTo>
                  <a:cubicBezTo>
                    <a:pt x="275" y="369"/>
                    <a:pt x="264" y="362"/>
                    <a:pt x="248" y="362"/>
                  </a:cubicBezTo>
                  <a:lnTo>
                    <a:pt x="160" y="362"/>
                  </a:lnTo>
                  <a:cubicBezTo>
                    <a:pt x="143" y="362"/>
                    <a:pt x="128" y="373"/>
                    <a:pt x="128" y="390"/>
                  </a:cubicBezTo>
                  <a:lnTo>
                    <a:pt x="128" y="489"/>
                  </a:lnTo>
                  <a:cubicBezTo>
                    <a:pt x="128" y="504"/>
                    <a:pt x="141" y="517"/>
                    <a:pt x="155" y="517"/>
                  </a:cubicBezTo>
                  <a:lnTo>
                    <a:pt x="253" y="517"/>
                  </a:lnTo>
                  <a:cubicBezTo>
                    <a:pt x="292" y="517"/>
                    <a:pt x="280" y="455"/>
                    <a:pt x="279" y="416"/>
                  </a:cubicBezTo>
                  <a:lnTo>
                    <a:pt x="343" y="362"/>
                  </a:lnTo>
                  <a:cubicBezTo>
                    <a:pt x="343" y="362"/>
                    <a:pt x="338" y="360"/>
                    <a:pt x="338" y="360"/>
                  </a:cubicBezTo>
                  <a:cubicBezTo>
                    <a:pt x="313" y="360"/>
                    <a:pt x="293" y="381"/>
                    <a:pt x="278" y="382"/>
                  </a:cubicBezTo>
                  <a:close/>
                  <a:moveTo>
                    <a:pt x="153" y="569"/>
                  </a:moveTo>
                  <a:lnTo>
                    <a:pt x="255" y="569"/>
                  </a:lnTo>
                  <a:lnTo>
                    <a:pt x="255" y="582"/>
                  </a:lnTo>
                  <a:lnTo>
                    <a:pt x="208" y="612"/>
                  </a:lnTo>
                  <a:lnTo>
                    <a:pt x="176" y="588"/>
                  </a:lnTo>
                  <a:cubicBezTo>
                    <a:pt x="168" y="593"/>
                    <a:pt x="158" y="595"/>
                    <a:pt x="158" y="607"/>
                  </a:cubicBezTo>
                  <a:cubicBezTo>
                    <a:pt x="158" y="614"/>
                    <a:pt x="193" y="654"/>
                    <a:pt x="200" y="654"/>
                  </a:cubicBezTo>
                  <a:cubicBezTo>
                    <a:pt x="212" y="654"/>
                    <a:pt x="242" y="620"/>
                    <a:pt x="255" y="617"/>
                  </a:cubicBezTo>
                  <a:lnTo>
                    <a:pt x="255" y="672"/>
                  </a:lnTo>
                  <a:lnTo>
                    <a:pt x="153" y="672"/>
                  </a:lnTo>
                  <a:lnTo>
                    <a:pt x="153" y="569"/>
                  </a:lnTo>
                  <a:close/>
                  <a:moveTo>
                    <a:pt x="280" y="563"/>
                  </a:moveTo>
                  <a:cubicBezTo>
                    <a:pt x="275" y="555"/>
                    <a:pt x="269" y="544"/>
                    <a:pt x="255" y="544"/>
                  </a:cubicBezTo>
                  <a:lnTo>
                    <a:pt x="153" y="544"/>
                  </a:lnTo>
                  <a:cubicBezTo>
                    <a:pt x="140" y="544"/>
                    <a:pt x="128" y="557"/>
                    <a:pt x="128" y="569"/>
                  </a:cubicBezTo>
                  <a:lnTo>
                    <a:pt x="128" y="672"/>
                  </a:lnTo>
                  <a:cubicBezTo>
                    <a:pt x="128" y="684"/>
                    <a:pt x="140" y="696"/>
                    <a:pt x="153" y="696"/>
                  </a:cubicBezTo>
                  <a:lnTo>
                    <a:pt x="255" y="696"/>
                  </a:lnTo>
                  <a:cubicBezTo>
                    <a:pt x="291" y="696"/>
                    <a:pt x="280" y="632"/>
                    <a:pt x="279" y="596"/>
                  </a:cubicBezTo>
                  <a:lnTo>
                    <a:pt x="343" y="542"/>
                  </a:lnTo>
                  <a:lnTo>
                    <a:pt x="334" y="538"/>
                  </a:lnTo>
                  <a:lnTo>
                    <a:pt x="280" y="563"/>
                  </a:lnTo>
                  <a:close/>
                  <a:moveTo>
                    <a:pt x="370" y="829"/>
                  </a:moveTo>
                  <a:cubicBezTo>
                    <a:pt x="370" y="834"/>
                    <a:pt x="372" y="836"/>
                    <a:pt x="378" y="836"/>
                  </a:cubicBezTo>
                  <a:lnTo>
                    <a:pt x="573" y="836"/>
                  </a:lnTo>
                  <a:cubicBezTo>
                    <a:pt x="579" y="836"/>
                    <a:pt x="580" y="834"/>
                    <a:pt x="580" y="829"/>
                  </a:cubicBezTo>
                  <a:lnTo>
                    <a:pt x="580" y="774"/>
                  </a:lnTo>
                  <a:cubicBezTo>
                    <a:pt x="580" y="768"/>
                    <a:pt x="579" y="766"/>
                    <a:pt x="573" y="766"/>
                  </a:cubicBezTo>
                  <a:lnTo>
                    <a:pt x="370" y="766"/>
                  </a:lnTo>
                  <a:lnTo>
                    <a:pt x="370" y="829"/>
                  </a:lnTo>
                  <a:close/>
                  <a:moveTo>
                    <a:pt x="370" y="654"/>
                  </a:moveTo>
                  <a:lnTo>
                    <a:pt x="580" y="654"/>
                  </a:lnTo>
                  <a:lnTo>
                    <a:pt x="580" y="587"/>
                  </a:lnTo>
                  <a:lnTo>
                    <a:pt x="370" y="587"/>
                  </a:lnTo>
                  <a:lnTo>
                    <a:pt x="370" y="654"/>
                  </a:lnTo>
                  <a:close/>
                  <a:moveTo>
                    <a:pt x="370" y="474"/>
                  </a:moveTo>
                  <a:lnTo>
                    <a:pt x="523" y="474"/>
                  </a:lnTo>
                  <a:lnTo>
                    <a:pt x="523" y="407"/>
                  </a:lnTo>
                  <a:lnTo>
                    <a:pt x="370" y="407"/>
                  </a:lnTo>
                  <a:lnTo>
                    <a:pt x="370" y="474"/>
                  </a:lnTo>
                  <a:close/>
                </a:path>
              </a:pathLst>
            </a:custGeom>
            <a:solidFill>
              <a:schemeClr val="bg1">
                <a:lumMod val="95000"/>
              </a:schemeClr>
            </a:solidFill>
            <a:ln>
              <a:noFill/>
            </a:ln>
          </p:spPr>
          <p:txBody>
            <a:bodyPr vert="horz" wrap="square" lIns="68553" tIns="34276" rIns="68553" bIns="34276" numCol="1" anchor="t" anchorCtr="0" compatLnSpc="1"/>
            <a:lstStyle/>
            <a:p>
              <a:pPr defTabSz="914400">
                <a:defRPr/>
              </a:pPr>
              <a:endParaRPr lang="zh-CN" altLang="en-US" sz="2400" kern="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22" name="组合 21"/>
          <p:cNvGrpSpPr/>
          <p:nvPr/>
        </p:nvGrpSpPr>
        <p:grpSpPr>
          <a:xfrm>
            <a:off x="6119853" y="1772376"/>
            <a:ext cx="1180347" cy="1365067"/>
            <a:chOff x="6119857" y="1987898"/>
            <a:chExt cx="1180655" cy="1365423"/>
          </a:xfrm>
        </p:grpSpPr>
        <p:sp>
          <p:nvSpPr>
            <p:cNvPr id="32" name="Freeform 9"/>
            <p:cNvSpPr/>
            <p:nvPr/>
          </p:nvSpPr>
          <p:spPr bwMode="auto">
            <a:xfrm>
              <a:off x="6119857" y="1987898"/>
              <a:ext cx="1180655" cy="1365423"/>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chemeClr val="accent2"/>
            </a:solidFill>
            <a:ln w="25400" cap="flat" cmpd="sng" algn="ctr">
              <a:noFill/>
              <a:prstDash val="solid"/>
            </a:ln>
            <a:effectLst/>
          </p:spPr>
          <p:txBody>
            <a:bodyPr rtlCol="0" anchor="ctr"/>
            <a:lstStyle/>
            <a:p>
              <a:pPr algn="ctr"/>
              <a:endParaRPr lang="zh-CN" altLang="en-US" sz="1600" kern="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Freeform 15"/>
            <p:cNvSpPr>
              <a:spLocks noEditPoints="1"/>
            </p:cNvSpPr>
            <p:nvPr/>
          </p:nvSpPr>
          <p:spPr bwMode="auto">
            <a:xfrm>
              <a:off x="6411612" y="2414849"/>
              <a:ext cx="599870" cy="514251"/>
            </a:xfrm>
            <a:custGeom>
              <a:avLst/>
              <a:gdLst>
                <a:gd name="T0" fmla="*/ 737 w 1149"/>
                <a:gd name="T1" fmla="*/ 427 h 983"/>
                <a:gd name="T2" fmla="*/ 640 w 1149"/>
                <a:gd name="T3" fmla="*/ 427 h 983"/>
                <a:gd name="T4" fmla="*/ 616 w 1149"/>
                <a:gd name="T5" fmla="*/ 502 h 983"/>
                <a:gd name="T6" fmla="*/ 640 w 1149"/>
                <a:gd name="T7" fmla="*/ 810 h 983"/>
                <a:gd name="T8" fmla="*/ 575 w 1149"/>
                <a:gd name="T9" fmla="*/ 921 h 983"/>
                <a:gd name="T10" fmla="*/ 514 w 1149"/>
                <a:gd name="T11" fmla="*/ 810 h 983"/>
                <a:gd name="T12" fmla="*/ 549 w 1149"/>
                <a:gd name="T13" fmla="*/ 503 h 983"/>
                <a:gd name="T14" fmla="*/ 524 w 1149"/>
                <a:gd name="T15" fmla="*/ 427 h 983"/>
                <a:gd name="T16" fmla="*/ 417 w 1149"/>
                <a:gd name="T17" fmla="*/ 427 h 983"/>
                <a:gd name="T18" fmla="*/ 417 w 1149"/>
                <a:gd name="T19" fmla="*/ 427 h 983"/>
                <a:gd name="T20" fmla="*/ 241 w 1149"/>
                <a:gd name="T21" fmla="*/ 612 h 983"/>
                <a:gd name="T22" fmla="*/ 266 w 1149"/>
                <a:gd name="T23" fmla="*/ 801 h 983"/>
                <a:gd name="T24" fmla="*/ 443 w 1149"/>
                <a:gd name="T25" fmla="*/ 983 h 983"/>
                <a:gd name="T26" fmla="*/ 711 w 1149"/>
                <a:gd name="T27" fmla="*/ 983 h 983"/>
                <a:gd name="T28" fmla="*/ 888 w 1149"/>
                <a:gd name="T29" fmla="*/ 799 h 983"/>
                <a:gd name="T30" fmla="*/ 913 w 1149"/>
                <a:gd name="T31" fmla="*/ 609 h 983"/>
                <a:gd name="T32" fmla="*/ 737 w 1149"/>
                <a:gd name="T33" fmla="*/ 427 h 983"/>
                <a:gd name="T34" fmla="*/ 218 w 1149"/>
                <a:gd name="T35" fmla="*/ 308 h 983"/>
                <a:gd name="T36" fmla="*/ 330 w 1149"/>
                <a:gd name="T37" fmla="*/ 196 h 983"/>
                <a:gd name="T38" fmla="*/ 218 w 1149"/>
                <a:gd name="T39" fmla="*/ 83 h 983"/>
                <a:gd name="T40" fmla="*/ 105 w 1149"/>
                <a:gd name="T41" fmla="*/ 196 h 983"/>
                <a:gd name="T42" fmla="*/ 218 w 1149"/>
                <a:gd name="T43" fmla="*/ 308 h 983"/>
                <a:gd name="T44" fmla="*/ 318 w 1149"/>
                <a:gd name="T45" fmla="*/ 344 h 983"/>
                <a:gd name="T46" fmla="*/ 118 w 1149"/>
                <a:gd name="T47" fmla="*/ 344 h 983"/>
                <a:gd name="T48" fmla="*/ 118 w 1149"/>
                <a:gd name="T49" fmla="*/ 343 h 983"/>
                <a:gd name="T50" fmla="*/ 7 w 1149"/>
                <a:gd name="T51" fmla="*/ 458 h 983"/>
                <a:gd name="T52" fmla="*/ 23 w 1149"/>
                <a:gd name="T53" fmla="*/ 577 h 983"/>
                <a:gd name="T54" fmla="*/ 134 w 1149"/>
                <a:gd name="T55" fmla="*/ 689 h 983"/>
                <a:gd name="T56" fmla="*/ 191 w 1149"/>
                <a:gd name="T57" fmla="*/ 689 h 983"/>
                <a:gd name="T58" fmla="*/ 180 w 1149"/>
                <a:gd name="T59" fmla="*/ 606 h 983"/>
                <a:gd name="T60" fmla="*/ 180 w 1149"/>
                <a:gd name="T61" fmla="*/ 606 h 983"/>
                <a:gd name="T62" fmla="*/ 180 w 1149"/>
                <a:gd name="T63" fmla="*/ 606 h 983"/>
                <a:gd name="T64" fmla="*/ 231 w 1149"/>
                <a:gd name="T65" fmla="*/ 449 h 983"/>
                <a:gd name="T66" fmla="*/ 308 w 1149"/>
                <a:gd name="T67" fmla="*/ 393 h 983"/>
                <a:gd name="T68" fmla="*/ 387 w 1149"/>
                <a:gd name="T69" fmla="*/ 367 h 983"/>
                <a:gd name="T70" fmla="*/ 318 w 1149"/>
                <a:gd name="T71" fmla="*/ 344 h 983"/>
                <a:gd name="T72" fmla="*/ 931 w 1149"/>
                <a:gd name="T73" fmla="*/ 308 h 983"/>
                <a:gd name="T74" fmla="*/ 1043 w 1149"/>
                <a:gd name="T75" fmla="*/ 196 h 983"/>
                <a:gd name="T76" fmla="*/ 931 w 1149"/>
                <a:gd name="T77" fmla="*/ 83 h 983"/>
                <a:gd name="T78" fmla="*/ 819 w 1149"/>
                <a:gd name="T79" fmla="*/ 196 h 983"/>
                <a:gd name="T80" fmla="*/ 931 w 1149"/>
                <a:gd name="T81" fmla="*/ 308 h 983"/>
                <a:gd name="T82" fmla="*/ 1031 w 1149"/>
                <a:gd name="T83" fmla="*/ 344 h 983"/>
                <a:gd name="T84" fmla="*/ 831 w 1149"/>
                <a:gd name="T85" fmla="*/ 344 h 983"/>
                <a:gd name="T86" fmla="*/ 831 w 1149"/>
                <a:gd name="T87" fmla="*/ 343 h 983"/>
                <a:gd name="T88" fmla="*/ 763 w 1149"/>
                <a:gd name="T89" fmla="*/ 366 h 983"/>
                <a:gd name="T90" fmla="*/ 847 w 1149"/>
                <a:gd name="T91" fmla="*/ 393 h 983"/>
                <a:gd name="T92" fmla="*/ 925 w 1149"/>
                <a:gd name="T93" fmla="*/ 450 h 983"/>
                <a:gd name="T94" fmla="*/ 974 w 1149"/>
                <a:gd name="T95" fmla="*/ 603 h 983"/>
                <a:gd name="T96" fmla="*/ 974 w 1149"/>
                <a:gd name="T97" fmla="*/ 603 h 983"/>
                <a:gd name="T98" fmla="*/ 974 w 1149"/>
                <a:gd name="T99" fmla="*/ 603 h 983"/>
                <a:gd name="T100" fmla="*/ 962 w 1149"/>
                <a:gd name="T101" fmla="*/ 689 h 983"/>
                <a:gd name="T102" fmla="*/ 1015 w 1149"/>
                <a:gd name="T103" fmla="*/ 689 h 983"/>
                <a:gd name="T104" fmla="*/ 1126 w 1149"/>
                <a:gd name="T105" fmla="*/ 575 h 983"/>
                <a:gd name="T106" fmla="*/ 1142 w 1149"/>
                <a:gd name="T107" fmla="*/ 456 h 983"/>
                <a:gd name="T108" fmla="*/ 1031 w 1149"/>
                <a:gd name="T109" fmla="*/ 344 h 983"/>
                <a:gd name="T110" fmla="*/ 756 w 1149"/>
                <a:gd name="T111" fmla="*/ 184 h 983"/>
                <a:gd name="T112" fmla="*/ 577 w 1149"/>
                <a:gd name="T113" fmla="*/ 369 h 983"/>
                <a:gd name="T114" fmla="*/ 398 w 1149"/>
                <a:gd name="T115" fmla="*/ 184 h 983"/>
                <a:gd name="T116" fmla="*/ 577 w 1149"/>
                <a:gd name="T117" fmla="*/ 0 h 983"/>
                <a:gd name="T118" fmla="*/ 756 w 1149"/>
                <a:gd name="T119" fmla="*/ 184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9" h="983">
                  <a:moveTo>
                    <a:pt x="737" y="427"/>
                  </a:moveTo>
                  <a:lnTo>
                    <a:pt x="640" y="427"/>
                  </a:lnTo>
                  <a:cubicBezTo>
                    <a:pt x="641" y="437"/>
                    <a:pt x="642" y="483"/>
                    <a:pt x="616" y="502"/>
                  </a:cubicBezTo>
                  <a:cubicBezTo>
                    <a:pt x="616" y="502"/>
                    <a:pt x="658" y="735"/>
                    <a:pt x="640" y="810"/>
                  </a:cubicBezTo>
                  <a:cubicBezTo>
                    <a:pt x="633" y="842"/>
                    <a:pt x="606" y="921"/>
                    <a:pt x="575" y="921"/>
                  </a:cubicBezTo>
                  <a:cubicBezTo>
                    <a:pt x="544" y="920"/>
                    <a:pt x="520" y="841"/>
                    <a:pt x="514" y="810"/>
                  </a:cubicBezTo>
                  <a:cubicBezTo>
                    <a:pt x="499" y="735"/>
                    <a:pt x="549" y="503"/>
                    <a:pt x="549" y="503"/>
                  </a:cubicBezTo>
                  <a:cubicBezTo>
                    <a:pt x="541" y="500"/>
                    <a:pt x="527" y="486"/>
                    <a:pt x="524" y="427"/>
                  </a:cubicBezTo>
                  <a:lnTo>
                    <a:pt x="417" y="427"/>
                  </a:lnTo>
                  <a:lnTo>
                    <a:pt x="417" y="427"/>
                  </a:lnTo>
                  <a:cubicBezTo>
                    <a:pt x="320" y="427"/>
                    <a:pt x="229" y="510"/>
                    <a:pt x="241" y="612"/>
                  </a:cubicBezTo>
                  <a:lnTo>
                    <a:pt x="266" y="801"/>
                  </a:lnTo>
                  <a:cubicBezTo>
                    <a:pt x="286" y="902"/>
                    <a:pt x="345" y="983"/>
                    <a:pt x="443" y="983"/>
                  </a:cubicBezTo>
                  <a:lnTo>
                    <a:pt x="711" y="983"/>
                  </a:lnTo>
                  <a:cubicBezTo>
                    <a:pt x="809" y="983"/>
                    <a:pt x="868" y="899"/>
                    <a:pt x="888" y="799"/>
                  </a:cubicBezTo>
                  <a:lnTo>
                    <a:pt x="913" y="609"/>
                  </a:lnTo>
                  <a:cubicBezTo>
                    <a:pt x="925" y="510"/>
                    <a:pt x="834" y="427"/>
                    <a:pt x="737" y="427"/>
                  </a:cubicBezTo>
                  <a:close/>
                  <a:moveTo>
                    <a:pt x="218" y="308"/>
                  </a:moveTo>
                  <a:cubicBezTo>
                    <a:pt x="280" y="308"/>
                    <a:pt x="330" y="258"/>
                    <a:pt x="330" y="196"/>
                  </a:cubicBezTo>
                  <a:cubicBezTo>
                    <a:pt x="330" y="134"/>
                    <a:pt x="280" y="83"/>
                    <a:pt x="218" y="83"/>
                  </a:cubicBezTo>
                  <a:cubicBezTo>
                    <a:pt x="156" y="83"/>
                    <a:pt x="105" y="134"/>
                    <a:pt x="105" y="196"/>
                  </a:cubicBezTo>
                  <a:cubicBezTo>
                    <a:pt x="105" y="258"/>
                    <a:pt x="156" y="308"/>
                    <a:pt x="218" y="308"/>
                  </a:cubicBezTo>
                  <a:close/>
                  <a:moveTo>
                    <a:pt x="318" y="344"/>
                  </a:moveTo>
                  <a:lnTo>
                    <a:pt x="118" y="344"/>
                  </a:lnTo>
                  <a:lnTo>
                    <a:pt x="118" y="343"/>
                  </a:lnTo>
                  <a:cubicBezTo>
                    <a:pt x="57" y="343"/>
                    <a:pt x="0" y="395"/>
                    <a:pt x="7" y="458"/>
                  </a:cubicBezTo>
                  <a:lnTo>
                    <a:pt x="23" y="577"/>
                  </a:lnTo>
                  <a:cubicBezTo>
                    <a:pt x="35" y="639"/>
                    <a:pt x="73" y="689"/>
                    <a:pt x="134" y="689"/>
                  </a:cubicBezTo>
                  <a:lnTo>
                    <a:pt x="191" y="689"/>
                  </a:lnTo>
                  <a:lnTo>
                    <a:pt x="180" y="606"/>
                  </a:lnTo>
                  <a:lnTo>
                    <a:pt x="180" y="606"/>
                  </a:lnTo>
                  <a:lnTo>
                    <a:pt x="180" y="606"/>
                  </a:lnTo>
                  <a:cubicBezTo>
                    <a:pt x="173" y="549"/>
                    <a:pt x="191" y="493"/>
                    <a:pt x="231" y="449"/>
                  </a:cubicBezTo>
                  <a:cubicBezTo>
                    <a:pt x="252" y="425"/>
                    <a:pt x="279" y="406"/>
                    <a:pt x="308" y="393"/>
                  </a:cubicBezTo>
                  <a:cubicBezTo>
                    <a:pt x="333" y="379"/>
                    <a:pt x="359" y="371"/>
                    <a:pt x="387" y="367"/>
                  </a:cubicBezTo>
                  <a:cubicBezTo>
                    <a:pt x="367" y="352"/>
                    <a:pt x="343" y="344"/>
                    <a:pt x="318" y="344"/>
                  </a:cubicBezTo>
                  <a:close/>
                  <a:moveTo>
                    <a:pt x="931" y="308"/>
                  </a:moveTo>
                  <a:cubicBezTo>
                    <a:pt x="993" y="308"/>
                    <a:pt x="1043" y="258"/>
                    <a:pt x="1043" y="196"/>
                  </a:cubicBezTo>
                  <a:cubicBezTo>
                    <a:pt x="1043" y="134"/>
                    <a:pt x="993" y="83"/>
                    <a:pt x="931" y="83"/>
                  </a:cubicBezTo>
                  <a:cubicBezTo>
                    <a:pt x="869" y="83"/>
                    <a:pt x="819" y="134"/>
                    <a:pt x="819" y="196"/>
                  </a:cubicBezTo>
                  <a:cubicBezTo>
                    <a:pt x="819" y="258"/>
                    <a:pt x="869" y="308"/>
                    <a:pt x="931" y="308"/>
                  </a:cubicBezTo>
                  <a:close/>
                  <a:moveTo>
                    <a:pt x="1031" y="344"/>
                  </a:moveTo>
                  <a:lnTo>
                    <a:pt x="831" y="344"/>
                  </a:lnTo>
                  <a:lnTo>
                    <a:pt x="831" y="343"/>
                  </a:lnTo>
                  <a:cubicBezTo>
                    <a:pt x="806" y="343"/>
                    <a:pt x="782" y="352"/>
                    <a:pt x="763" y="366"/>
                  </a:cubicBezTo>
                  <a:cubicBezTo>
                    <a:pt x="792" y="370"/>
                    <a:pt x="821" y="379"/>
                    <a:pt x="847" y="393"/>
                  </a:cubicBezTo>
                  <a:cubicBezTo>
                    <a:pt x="877" y="406"/>
                    <a:pt x="903" y="426"/>
                    <a:pt x="925" y="450"/>
                  </a:cubicBezTo>
                  <a:cubicBezTo>
                    <a:pt x="963" y="494"/>
                    <a:pt x="981" y="548"/>
                    <a:pt x="974" y="603"/>
                  </a:cubicBezTo>
                  <a:lnTo>
                    <a:pt x="974" y="603"/>
                  </a:lnTo>
                  <a:lnTo>
                    <a:pt x="974" y="603"/>
                  </a:lnTo>
                  <a:lnTo>
                    <a:pt x="962" y="689"/>
                  </a:lnTo>
                  <a:lnTo>
                    <a:pt x="1015" y="689"/>
                  </a:lnTo>
                  <a:cubicBezTo>
                    <a:pt x="1076" y="689"/>
                    <a:pt x="1114" y="637"/>
                    <a:pt x="1126" y="575"/>
                  </a:cubicBezTo>
                  <a:lnTo>
                    <a:pt x="1142" y="456"/>
                  </a:lnTo>
                  <a:cubicBezTo>
                    <a:pt x="1149" y="395"/>
                    <a:pt x="1092" y="344"/>
                    <a:pt x="1031" y="344"/>
                  </a:cubicBezTo>
                  <a:close/>
                  <a:moveTo>
                    <a:pt x="756" y="184"/>
                  </a:moveTo>
                  <a:cubicBezTo>
                    <a:pt x="756" y="286"/>
                    <a:pt x="676" y="369"/>
                    <a:pt x="577" y="369"/>
                  </a:cubicBezTo>
                  <a:cubicBezTo>
                    <a:pt x="478" y="369"/>
                    <a:pt x="398" y="286"/>
                    <a:pt x="398" y="184"/>
                  </a:cubicBezTo>
                  <a:cubicBezTo>
                    <a:pt x="398" y="82"/>
                    <a:pt x="478" y="0"/>
                    <a:pt x="577" y="0"/>
                  </a:cubicBezTo>
                  <a:cubicBezTo>
                    <a:pt x="676" y="0"/>
                    <a:pt x="756" y="82"/>
                    <a:pt x="756" y="184"/>
                  </a:cubicBezTo>
                  <a:close/>
                </a:path>
              </a:pathLst>
            </a:custGeom>
            <a:solidFill>
              <a:schemeClr val="bg1">
                <a:lumMod val="95000"/>
              </a:schemeClr>
            </a:solidFill>
            <a:ln>
              <a:noFill/>
            </a:ln>
          </p:spPr>
          <p:txBody>
            <a:bodyPr vert="horz" wrap="square" lIns="68553" tIns="34276" rIns="68553" bIns="34276" numCol="1" anchor="t" anchorCtr="0" compatLnSpc="1"/>
            <a:lstStyle/>
            <a:p>
              <a:pPr defTabSz="914400">
                <a:defRPr/>
              </a:pPr>
              <a:endParaRPr lang="zh-CN" altLang="en-US" sz="2400" kern="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4" name="组合 33"/>
          <p:cNvGrpSpPr/>
          <p:nvPr/>
        </p:nvGrpSpPr>
        <p:grpSpPr>
          <a:xfrm>
            <a:off x="6730469" y="2837428"/>
            <a:ext cx="1181711" cy="1363703"/>
            <a:chOff x="6730633" y="3053229"/>
            <a:chExt cx="1182018" cy="1364059"/>
          </a:xfrm>
        </p:grpSpPr>
        <p:sp>
          <p:nvSpPr>
            <p:cNvPr id="35" name="Freeform 6"/>
            <p:cNvSpPr/>
            <p:nvPr/>
          </p:nvSpPr>
          <p:spPr bwMode="auto">
            <a:xfrm>
              <a:off x="6730633" y="3053229"/>
              <a:ext cx="1182018" cy="1364059"/>
            </a:xfrm>
            <a:custGeom>
              <a:avLst/>
              <a:gdLst>
                <a:gd name="T0" fmla="*/ 1130 w 2260"/>
                <a:gd name="T1" fmla="*/ 0 h 2610"/>
                <a:gd name="T2" fmla="*/ 1695 w 2260"/>
                <a:gd name="T3" fmla="*/ 326 h 2610"/>
                <a:gd name="T4" fmla="*/ 2260 w 2260"/>
                <a:gd name="T5" fmla="*/ 652 h 2610"/>
                <a:gd name="T6" fmla="*/ 2260 w 2260"/>
                <a:gd name="T7" fmla="*/ 1305 h 2610"/>
                <a:gd name="T8" fmla="*/ 2260 w 2260"/>
                <a:gd name="T9" fmla="*/ 1957 h 2610"/>
                <a:gd name="T10" fmla="*/ 1695 w 2260"/>
                <a:gd name="T11" fmla="*/ 2283 h 2610"/>
                <a:gd name="T12" fmla="*/ 1130 w 2260"/>
                <a:gd name="T13" fmla="*/ 2610 h 2610"/>
                <a:gd name="T14" fmla="*/ 565 w 2260"/>
                <a:gd name="T15" fmla="*/ 2283 h 2610"/>
                <a:gd name="T16" fmla="*/ 0 w 2260"/>
                <a:gd name="T17" fmla="*/ 1957 h 2610"/>
                <a:gd name="T18" fmla="*/ 0 w 2260"/>
                <a:gd name="T19" fmla="*/ 1305 h 2610"/>
                <a:gd name="T20" fmla="*/ 0 w 2260"/>
                <a:gd name="T21" fmla="*/ 652 h 2610"/>
                <a:gd name="T22" fmla="*/ 565 w 2260"/>
                <a:gd name="T23" fmla="*/ 326 h 2610"/>
                <a:gd name="T24" fmla="*/ 1130 w 2260"/>
                <a:gd name="T25" fmla="*/ 0 h 2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10">
                  <a:moveTo>
                    <a:pt x="1130" y="0"/>
                  </a:moveTo>
                  <a:lnTo>
                    <a:pt x="1695" y="326"/>
                  </a:lnTo>
                  <a:lnTo>
                    <a:pt x="2260" y="652"/>
                  </a:lnTo>
                  <a:lnTo>
                    <a:pt x="2260" y="1305"/>
                  </a:lnTo>
                  <a:lnTo>
                    <a:pt x="2260" y="1957"/>
                  </a:lnTo>
                  <a:lnTo>
                    <a:pt x="1695" y="2283"/>
                  </a:lnTo>
                  <a:lnTo>
                    <a:pt x="1130" y="2610"/>
                  </a:lnTo>
                  <a:lnTo>
                    <a:pt x="565" y="2283"/>
                  </a:lnTo>
                  <a:lnTo>
                    <a:pt x="0" y="1957"/>
                  </a:lnTo>
                  <a:lnTo>
                    <a:pt x="0" y="1305"/>
                  </a:lnTo>
                  <a:lnTo>
                    <a:pt x="0" y="652"/>
                  </a:lnTo>
                  <a:lnTo>
                    <a:pt x="565" y="326"/>
                  </a:lnTo>
                  <a:lnTo>
                    <a:pt x="1130" y="0"/>
                  </a:lnTo>
                  <a:close/>
                </a:path>
              </a:pathLst>
            </a:custGeom>
            <a:solidFill>
              <a:schemeClr val="accent1"/>
            </a:solidFill>
            <a:ln w="25400" cap="flat" cmpd="sng" algn="ctr">
              <a:noFill/>
              <a:prstDash val="solid"/>
            </a:ln>
            <a:effectLst/>
          </p:spPr>
          <p:txBody>
            <a:bodyPr rtlCol="0" anchor="ctr"/>
            <a:lstStyle/>
            <a:p>
              <a:pPr algn="ctr"/>
              <a:endParaRPr lang="zh-CN" altLang="en-US" sz="1600" kern="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Freeform 17"/>
            <p:cNvSpPr>
              <a:spLocks noEditPoints="1"/>
            </p:cNvSpPr>
            <p:nvPr/>
          </p:nvSpPr>
          <p:spPr bwMode="auto">
            <a:xfrm>
              <a:off x="7043691" y="3474722"/>
              <a:ext cx="526251" cy="527891"/>
            </a:xfrm>
            <a:custGeom>
              <a:avLst/>
              <a:gdLst>
                <a:gd name="T0" fmla="*/ 504 w 1008"/>
                <a:gd name="T1" fmla="*/ 1009 h 1009"/>
                <a:gd name="T2" fmla="*/ 0 w 1008"/>
                <a:gd name="T3" fmla="*/ 504 h 1009"/>
                <a:gd name="T4" fmla="*/ 504 w 1008"/>
                <a:gd name="T5" fmla="*/ 0 h 1009"/>
                <a:gd name="T6" fmla="*/ 1008 w 1008"/>
                <a:gd name="T7" fmla="*/ 504 h 1009"/>
                <a:gd name="T8" fmla="*/ 504 w 1008"/>
                <a:gd name="T9" fmla="*/ 1009 h 1009"/>
                <a:gd name="T10" fmla="*/ 725 w 1008"/>
                <a:gd name="T11" fmla="*/ 769 h 1009"/>
                <a:gd name="T12" fmla="*/ 725 w 1008"/>
                <a:gd name="T13" fmla="*/ 769 h 1009"/>
                <a:gd name="T14" fmla="*/ 538 w 1008"/>
                <a:gd name="T15" fmla="*/ 586 h 1009"/>
                <a:gd name="T16" fmla="*/ 504 w 1008"/>
                <a:gd name="T17" fmla="*/ 592 h 1009"/>
                <a:gd name="T18" fmla="*/ 416 w 1008"/>
                <a:gd name="T19" fmla="*/ 504 h 1009"/>
                <a:gd name="T20" fmla="*/ 456 w 1008"/>
                <a:gd name="T21" fmla="*/ 431 h 1009"/>
                <a:gd name="T22" fmla="*/ 456 w 1008"/>
                <a:gd name="T23" fmla="*/ 179 h 1009"/>
                <a:gd name="T24" fmla="*/ 553 w 1008"/>
                <a:gd name="T25" fmla="*/ 179 h 1009"/>
                <a:gd name="T26" fmla="*/ 553 w 1008"/>
                <a:gd name="T27" fmla="*/ 431 h 1009"/>
                <a:gd name="T28" fmla="*/ 592 w 1008"/>
                <a:gd name="T29" fmla="*/ 504 h 1009"/>
                <a:gd name="T30" fmla="*/ 586 w 1008"/>
                <a:gd name="T31" fmla="*/ 536 h 1009"/>
                <a:gd name="T32" fmla="*/ 774 w 1008"/>
                <a:gd name="T33" fmla="*/ 719 h 1009"/>
                <a:gd name="T34" fmla="*/ 725 w 1008"/>
                <a:gd name="T35" fmla="*/ 769 h 1009"/>
                <a:gd name="T36" fmla="*/ 168 w 1008"/>
                <a:gd name="T37" fmla="*/ 471 h 1009"/>
                <a:gd name="T38" fmla="*/ 168 w 1008"/>
                <a:gd name="T39" fmla="*/ 471 h 1009"/>
                <a:gd name="T40" fmla="*/ 234 w 1008"/>
                <a:gd name="T41" fmla="*/ 471 h 1009"/>
                <a:gd name="T42" fmla="*/ 234 w 1008"/>
                <a:gd name="T43" fmla="*/ 538 h 1009"/>
                <a:gd name="T44" fmla="*/ 168 w 1008"/>
                <a:gd name="T45" fmla="*/ 538 h 1009"/>
                <a:gd name="T46" fmla="*/ 168 w 1008"/>
                <a:gd name="T47" fmla="*/ 471 h 1009"/>
                <a:gd name="T48" fmla="*/ 774 w 1008"/>
                <a:gd name="T49" fmla="*/ 471 h 1009"/>
                <a:gd name="T50" fmla="*/ 774 w 1008"/>
                <a:gd name="T51" fmla="*/ 471 h 1009"/>
                <a:gd name="T52" fmla="*/ 840 w 1008"/>
                <a:gd name="T53" fmla="*/ 471 h 1009"/>
                <a:gd name="T54" fmla="*/ 840 w 1008"/>
                <a:gd name="T55" fmla="*/ 538 h 1009"/>
                <a:gd name="T56" fmla="*/ 774 w 1008"/>
                <a:gd name="T57" fmla="*/ 538 h 1009"/>
                <a:gd name="T58" fmla="*/ 774 w 1008"/>
                <a:gd name="T59" fmla="*/ 471 h 1009"/>
                <a:gd name="T60" fmla="*/ 470 w 1008"/>
                <a:gd name="T61" fmla="*/ 840 h 1009"/>
                <a:gd name="T62" fmla="*/ 470 w 1008"/>
                <a:gd name="T63" fmla="*/ 840 h 1009"/>
                <a:gd name="T64" fmla="*/ 470 w 1008"/>
                <a:gd name="T65" fmla="*/ 775 h 1009"/>
                <a:gd name="T66" fmla="*/ 538 w 1008"/>
                <a:gd name="T67" fmla="*/ 775 h 1009"/>
                <a:gd name="T68" fmla="*/ 538 w 1008"/>
                <a:gd name="T69" fmla="*/ 840 h 1009"/>
                <a:gd name="T70" fmla="*/ 470 w 1008"/>
                <a:gd name="T71" fmla="*/ 840 h 1009"/>
                <a:gd name="T72" fmla="*/ 504 w 1008"/>
                <a:gd name="T73" fmla="*/ 912 h 1009"/>
                <a:gd name="T74" fmla="*/ 504 w 1008"/>
                <a:gd name="T75" fmla="*/ 912 h 1009"/>
                <a:gd name="T76" fmla="*/ 912 w 1008"/>
                <a:gd name="T77" fmla="*/ 504 h 1009"/>
                <a:gd name="T78" fmla="*/ 504 w 1008"/>
                <a:gd name="T79" fmla="*/ 97 h 1009"/>
                <a:gd name="T80" fmla="*/ 96 w 1008"/>
                <a:gd name="T81" fmla="*/ 504 h 1009"/>
                <a:gd name="T82" fmla="*/ 504 w 1008"/>
                <a:gd name="T83" fmla="*/ 912 h 1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08" h="1009">
                  <a:moveTo>
                    <a:pt x="504" y="1009"/>
                  </a:moveTo>
                  <a:cubicBezTo>
                    <a:pt x="226" y="1009"/>
                    <a:pt x="0" y="783"/>
                    <a:pt x="0" y="504"/>
                  </a:cubicBezTo>
                  <a:cubicBezTo>
                    <a:pt x="0" y="226"/>
                    <a:pt x="226" y="0"/>
                    <a:pt x="504" y="0"/>
                  </a:cubicBezTo>
                  <a:cubicBezTo>
                    <a:pt x="782" y="0"/>
                    <a:pt x="1008" y="226"/>
                    <a:pt x="1008" y="504"/>
                  </a:cubicBezTo>
                  <a:cubicBezTo>
                    <a:pt x="1008" y="783"/>
                    <a:pt x="782" y="1009"/>
                    <a:pt x="504" y="1009"/>
                  </a:cubicBezTo>
                  <a:close/>
                  <a:moveTo>
                    <a:pt x="725" y="769"/>
                  </a:moveTo>
                  <a:lnTo>
                    <a:pt x="725" y="769"/>
                  </a:lnTo>
                  <a:lnTo>
                    <a:pt x="538" y="586"/>
                  </a:lnTo>
                  <a:cubicBezTo>
                    <a:pt x="528" y="590"/>
                    <a:pt x="516" y="592"/>
                    <a:pt x="504" y="592"/>
                  </a:cubicBezTo>
                  <a:cubicBezTo>
                    <a:pt x="455" y="592"/>
                    <a:pt x="416" y="553"/>
                    <a:pt x="416" y="504"/>
                  </a:cubicBezTo>
                  <a:cubicBezTo>
                    <a:pt x="416" y="474"/>
                    <a:pt x="432" y="447"/>
                    <a:pt x="456" y="431"/>
                  </a:cubicBezTo>
                  <a:lnTo>
                    <a:pt x="456" y="179"/>
                  </a:lnTo>
                  <a:cubicBezTo>
                    <a:pt x="456" y="115"/>
                    <a:pt x="553" y="115"/>
                    <a:pt x="553" y="179"/>
                  </a:cubicBezTo>
                  <a:lnTo>
                    <a:pt x="553" y="431"/>
                  </a:lnTo>
                  <a:cubicBezTo>
                    <a:pt x="576" y="447"/>
                    <a:pt x="592" y="474"/>
                    <a:pt x="592" y="504"/>
                  </a:cubicBezTo>
                  <a:cubicBezTo>
                    <a:pt x="592" y="516"/>
                    <a:pt x="590" y="526"/>
                    <a:pt x="586" y="536"/>
                  </a:cubicBezTo>
                  <a:lnTo>
                    <a:pt x="774" y="719"/>
                  </a:lnTo>
                  <a:cubicBezTo>
                    <a:pt x="806" y="751"/>
                    <a:pt x="758" y="801"/>
                    <a:pt x="725" y="769"/>
                  </a:cubicBezTo>
                  <a:close/>
                  <a:moveTo>
                    <a:pt x="168" y="471"/>
                  </a:moveTo>
                  <a:lnTo>
                    <a:pt x="168" y="471"/>
                  </a:lnTo>
                  <a:lnTo>
                    <a:pt x="234" y="471"/>
                  </a:lnTo>
                  <a:cubicBezTo>
                    <a:pt x="278" y="471"/>
                    <a:pt x="278" y="538"/>
                    <a:pt x="234" y="538"/>
                  </a:cubicBezTo>
                  <a:lnTo>
                    <a:pt x="168" y="538"/>
                  </a:lnTo>
                  <a:cubicBezTo>
                    <a:pt x="123" y="538"/>
                    <a:pt x="123" y="471"/>
                    <a:pt x="168" y="471"/>
                  </a:cubicBezTo>
                  <a:close/>
                  <a:moveTo>
                    <a:pt x="774" y="471"/>
                  </a:moveTo>
                  <a:lnTo>
                    <a:pt x="774" y="471"/>
                  </a:lnTo>
                  <a:lnTo>
                    <a:pt x="840" y="471"/>
                  </a:lnTo>
                  <a:cubicBezTo>
                    <a:pt x="885" y="471"/>
                    <a:pt x="885" y="538"/>
                    <a:pt x="840" y="538"/>
                  </a:cubicBezTo>
                  <a:lnTo>
                    <a:pt x="774" y="538"/>
                  </a:lnTo>
                  <a:cubicBezTo>
                    <a:pt x="730" y="538"/>
                    <a:pt x="730" y="471"/>
                    <a:pt x="774" y="471"/>
                  </a:cubicBezTo>
                  <a:close/>
                  <a:moveTo>
                    <a:pt x="470" y="840"/>
                  </a:moveTo>
                  <a:lnTo>
                    <a:pt x="470" y="840"/>
                  </a:lnTo>
                  <a:lnTo>
                    <a:pt x="470" y="775"/>
                  </a:lnTo>
                  <a:cubicBezTo>
                    <a:pt x="470" y="730"/>
                    <a:pt x="538" y="730"/>
                    <a:pt x="538" y="775"/>
                  </a:cubicBezTo>
                  <a:lnTo>
                    <a:pt x="538" y="840"/>
                  </a:lnTo>
                  <a:cubicBezTo>
                    <a:pt x="538" y="885"/>
                    <a:pt x="470" y="885"/>
                    <a:pt x="470" y="840"/>
                  </a:cubicBezTo>
                  <a:close/>
                  <a:moveTo>
                    <a:pt x="504" y="912"/>
                  </a:moveTo>
                  <a:lnTo>
                    <a:pt x="504" y="912"/>
                  </a:lnTo>
                  <a:cubicBezTo>
                    <a:pt x="729" y="912"/>
                    <a:pt x="912" y="730"/>
                    <a:pt x="912" y="504"/>
                  </a:cubicBezTo>
                  <a:cubicBezTo>
                    <a:pt x="912" y="279"/>
                    <a:pt x="729" y="97"/>
                    <a:pt x="504" y="97"/>
                  </a:cubicBezTo>
                  <a:cubicBezTo>
                    <a:pt x="279" y="97"/>
                    <a:pt x="96" y="279"/>
                    <a:pt x="96" y="504"/>
                  </a:cubicBezTo>
                  <a:cubicBezTo>
                    <a:pt x="96" y="730"/>
                    <a:pt x="279" y="912"/>
                    <a:pt x="504" y="912"/>
                  </a:cubicBezTo>
                  <a:close/>
                </a:path>
              </a:pathLst>
            </a:custGeom>
            <a:solidFill>
              <a:schemeClr val="bg1">
                <a:lumMod val="95000"/>
              </a:schemeClr>
            </a:solidFill>
            <a:ln>
              <a:noFill/>
            </a:ln>
          </p:spPr>
          <p:txBody>
            <a:bodyPr vert="horz" wrap="square" lIns="68553" tIns="34276" rIns="68553" bIns="34276" numCol="1" anchor="t" anchorCtr="0" compatLnSpc="1"/>
            <a:lstStyle/>
            <a:p>
              <a:pPr defTabSz="914400">
                <a:defRPr/>
              </a:pPr>
              <a:endParaRPr lang="zh-CN" altLang="en-US" sz="2400" kern="0">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37" name="组合 36"/>
          <p:cNvGrpSpPr/>
          <p:nvPr/>
        </p:nvGrpSpPr>
        <p:grpSpPr>
          <a:xfrm>
            <a:off x="6119853" y="3895663"/>
            <a:ext cx="1180347" cy="1365067"/>
            <a:chOff x="6119857" y="4111738"/>
            <a:chExt cx="1180655" cy="1365423"/>
          </a:xfrm>
        </p:grpSpPr>
        <p:sp>
          <p:nvSpPr>
            <p:cNvPr id="38" name="Freeform 11"/>
            <p:cNvSpPr/>
            <p:nvPr/>
          </p:nvSpPr>
          <p:spPr bwMode="auto">
            <a:xfrm>
              <a:off x="6119857" y="4111738"/>
              <a:ext cx="1180655" cy="1365423"/>
            </a:xfrm>
            <a:custGeom>
              <a:avLst/>
              <a:gdLst>
                <a:gd name="T0" fmla="*/ 1130 w 2260"/>
                <a:gd name="T1" fmla="*/ 0 h 2609"/>
                <a:gd name="T2" fmla="*/ 1695 w 2260"/>
                <a:gd name="T3" fmla="*/ 326 h 2609"/>
                <a:gd name="T4" fmla="*/ 2260 w 2260"/>
                <a:gd name="T5" fmla="*/ 652 h 2609"/>
                <a:gd name="T6" fmla="*/ 2260 w 2260"/>
                <a:gd name="T7" fmla="*/ 1305 h 2609"/>
                <a:gd name="T8" fmla="*/ 2260 w 2260"/>
                <a:gd name="T9" fmla="*/ 1957 h 2609"/>
                <a:gd name="T10" fmla="*/ 1695 w 2260"/>
                <a:gd name="T11" fmla="*/ 2283 h 2609"/>
                <a:gd name="T12" fmla="*/ 1130 w 2260"/>
                <a:gd name="T13" fmla="*/ 2609 h 2609"/>
                <a:gd name="T14" fmla="*/ 565 w 2260"/>
                <a:gd name="T15" fmla="*/ 2283 h 2609"/>
                <a:gd name="T16" fmla="*/ 0 w 2260"/>
                <a:gd name="T17" fmla="*/ 1957 h 2609"/>
                <a:gd name="T18" fmla="*/ 0 w 2260"/>
                <a:gd name="T19" fmla="*/ 1305 h 2609"/>
                <a:gd name="T20" fmla="*/ 0 w 2260"/>
                <a:gd name="T21" fmla="*/ 652 h 2609"/>
                <a:gd name="T22" fmla="*/ 565 w 2260"/>
                <a:gd name="T23" fmla="*/ 326 h 2609"/>
                <a:gd name="T24" fmla="*/ 1130 w 2260"/>
                <a:gd name="T25" fmla="*/ 0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09">
                  <a:moveTo>
                    <a:pt x="1130" y="0"/>
                  </a:moveTo>
                  <a:lnTo>
                    <a:pt x="1695" y="326"/>
                  </a:lnTo>
                  <a:lnTo>
                    <a:pt x="2260" y="652"/>
                  </a:lnTo>
                  <a:lnTo>
                    <a:pt x="2260" y="1305"/>
                  </a:lnTo>
                  <a:lnTo>
                    <a:pt x="2260" y="1957"/>
                  </a:lnTo>
                  <a:lnTo>
                    <a:pt x="1695" y="2283"/>
                  </a:lnTo>
                  <a:lnTo>
                    <a:pt x="1130" y="2609"/>
                  </a:lnTo>
                  <a:lnTo>
                    <a:pt x="565" y="2283"/>
                  </a:lnTo>
                  <a:lnTo>
                    <a:pt x="0" y="1957"/>
                  </a:lnTo>
                  <a:lnTo>
                    <a:pt x="0" y="1305"/>
                  </a:lnTo>
                  <a:lnTo>
                    <a:pt x="0" y="652"/>
                  </a:lnTo>
                  <a:lnTo>
                    <a:pt x="565" y="326"/>
                  </a:lnTo>
                  <a:lnTo>
                    <a:pt x="1130" y="0"/>
                  </a:lnTo>
                  <a:close/>
                </a:path>
              </a:pathLst>
            </a:custGeom>
            <a:solidFill>
              <a:schemeClr val="accent2"/>
            </a:solidFill>
            <a:ln w="25400" cap="flat" cmpd="sng" algn="ctr">
              <a:noFill/>
              <a:prstDash val="solid"/>
            </a:ln>
            <a:effectLst/>
          </p:spPr>
          <p:txBody>
            <a:bodyPr rtlCol="0" anchor="ctr"/>
            <a:lstStyle/>
            <a:p>
              <a:pPr algn="ctr"/>
              <a:endParaRPr lang="zh-CN" altLang="en-US" sz="1600" kern="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9" name="组合 38"/>
            <p:cNvGrpSpPr/>
            <p:nvPr/>
          </p:nvGrpSpPr>
          <p:grpSpPr>
            <a:xfrm>
              <a:off x="6421528" y="4525290"/>
              <a:ext cx="580037" cy="538318"/>
              <a:chOff x="5928340" y="670992"/>
              <a:chExt cx="506444" cy="470018"/>
            </a:xfrm>
            <a:solidFill>
              <a:schemeClr val="bg1">
                <a:lumMod val="95000"/>
              </a:schemeClr>
            </a:solidFill>
          </p:grpSpPr>
          <p:sp>
            <p:nvSpPr>
              <p:cNvPr id="40" name="Freeform 36"/>
              <p:cNvSpPr>
                <a:spLocks noEditPoints="1"/>
              </p:cNvSpPr>
              <p:nvPr/>
            </p:nvSpPr>
            <p:spPr bwMode="auto">
              <a:xfrm>
                <a:off x="5993909" y="670992"/>
                <a:ext cx="241151" cy="160240"/>
              </a:xfrm>
              <a:custGeom>
                <a:avLst/>
                <a:gdLst>
                  <a:gd name="T0" fmla="*/ 133 w 372"/>
                  <a:gd name="T1" fmla="*/ 185 h 247"/>
                  <a:gd name="T2" fmla="*/ 118 w 372"/>
                  <a:gd name="T3" fmla="*/ 152 h 247"/>
                  <a:gd name="T4" fmla="*/ 136 w 372"/>
                  <a:gd name="T5" fmla="*/ 115 h 247"/>
                  <a:gd name="T6" fmla="*/ 180 w 372"/>
                  <a:gd name="T7" fmla="*/ 100 h 247"/>
                  <a:gd name="T8" fmla="*/ 180 w 372"/>
                  <a:gd name="T9" fmla="*/ 84 h 247"/>
                  <a:gd name="T10" fmla="*/ 205 w 372"/>
                  <a:gd name="T11" fmla="*/ 84 h 247"/>
                  <a:gd name="T12" fmla="*/ 205 w 372"/>
                  <a:gd name="T13" fmla="*/ 99 h 247"/>
                  <a:gd name="T14" fmla="*/ 246 w 372"/>
                  <a:gd name="T15" fmla="*/ 114 h 247"/>
                  <a:gd name="T16" fmla="*/ 263 w 372"/>
                  <a:gd name="T17" fmla="*/ 152 h 247"/>
                  <a:gd name="T18" fmla="*/ 221 w 372"/>
                  <a:gd name="T19" fmla="*/ 152 h 247"/>
                  <a:gd name="T20" fmla="*/ 215 w 372"/>
                  <a:gd name="T21" fmla="*/ 136 h 247"/>
                  <a:gd name="T22" fmla="*/ 167 w 372"/>
                  <a:gd name="T23" fmla="*/ 134 h 247"/>
                  <a:gd name="T24" fmla="*/ 167 w 372"/>
                  <a:gd name="T25" fmla="*/ 156 h 247"/>
                  <a:gd name="T26" fmla="*/ 217 w 372"/>
                  <a:gd name="T27" fmla="*/ 171 h 247"/>
                  <a:gd name="T28" fmla="*/ 251 w 372"/>
                  <a:gd name="T29" fmla="*/ 188 h 247"/>
                  <a:gd name="T30" fmla="*/ 266 w 372"/>
                  <a:gd name="T31" fmla="*/ 223 h 247"/>
                  <a:gd name="T32" fmla="*/ 265 w 372"/>
                  <a:gd name="T33" fmla="*/ 234 h 247"/>
                  <a:gd name="T34" fmla="*/ 259 w 372"/>
                  <a:gd name="T35" fmla="*/ 246 h 247"/>
                  <a:gd name="T36" fmla="*/ 222 w 372"/>
                  <a:gd name="T37" fmla="*/ 230 h 247"/>
                  <a:gd name="T38" fmla="*/ 217 w 372"/>
                  <a:gd name="T39" fmla="*/ 217 h 247"/>
                  <a:gd name="T40" fmla="*/ 133 w 372"/>
                  <a:gd name="T41" fmla="*/ 185 h 247"/>
                  <a:gd name="T42" fmla="*/ 191 w 372"/>
                  <a:gd name="T43" fmla="*/ 39 h 247"/>
                  <a:gd name="T44" fmla="*/ 83 w 372"/>
                  <a:gd name="T45" fmla="*/ 83 h 247"/>
                  <a:gd name="T46" fmla="*/ 39 w 372"/>
                  <a:gd name="T47" fmla="*/ 191 h 247"/>
                  <a:gd name="T48" fmla="*/ 44 w 372"/>
                  <a:gd name="T49" fmla="*/ 231 h 247"/>
                  <a:gd name="T50" fmla="*/ 9 w 372"/>
                  <a:gd name="T51" fmla="*/ 247 h 247"/>
                  <a:gd name="T52" fmla="*/ 0 w 372"/>
                  <a:gd name="T53" fmla="*/ 191 h 247"/>
                  <a:gd name="T54" fmla="*/ 56 w 372"/>
                  <a:gd name="T55" fmla="*/ 56 h 247"/>
                  <a:gd name="T56" fmla="*/ 191 w 372"/>
                  <a:gd name="T57" fmla="*/ 0 h 247"/>
                  <a:gd name="T58" fmla="*/ 326 w 372"/>
                  <a:gd name="T59" fmla="*/ 56 h 247"/>
                  <a:gd name="T60" fmla="*/ 372 w 372"/>
                  <a:gd name="T61" fmla="*/ 132 h 247"/>
                  <a:gd name="T62" fmla="*/ 339 w 372"/>
                  <a:gd name="T63" fmla="*/ 152 h 247"/>
                  <a:gd name="T64" fmla="*/ 299 w 372"/>
                  <a:gd name="T65" fmla="*/ 83 h 247"/>
                  <a:gd name="T66" fmla="*/ 191 w 372"/>
                  <a:gd name="T67" fmla="*/ 3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2" h="247">
                    <a:moveTo>
                      <a:pt x="133" y="185"/>
                    </a:moveTo>
                    <a:cubicBezTo>
                      <a:pt x="123" y="177"/>
                      <a:pt x="118" y="166"/>
                      <a:pt x="118" y="152"/>
                    </a:cubicBezTo>
                    <a:cubicBezTo>
                      <a:pt x="118" y="136"/>
                      <a:pt x="124" y="124"/>
                      <a:pt x="136" y="115"/>
                    </a:cubicBezTo>
                    <a:cubicBezTo>
                      <a:pt x="147" y="105"/>
                      <a:pt x="160" y="100"/>
                      <a:pt x="180" y="100"/>
                    </a:cubicBezTo>
                    <a:cubicBezTo>
                      <a:pt x="180" y="84"/>
                      <a:pt x="180" y="84"/>
                      <a:pt x="180" y="84"/>
                    </a:cubicBezTo>
                    <a:cubicBezTo>
                      <a:pt x="205" y="84"/>
                      <a:pt x="205" y="84"/>
                      <a:pt x="205" y="84"/>
                    </a:cubicBezTo>
                    <a:cubicBezTo>
                      <a:pt x="205" y="99"/>
                      <a:pt x="205" y="99"/>
                      <a:pt x="205" y="99"/>
                    </a:cubicBezTo>
                    <a:cubicBezTo>
                      <a:pt x="224" y="100"/>
                      <a:pt x="235" y="104"/>
                      <a:pt x="246" y="114"/>
                    </a:cubicBezTo>
                    <a:cubicBezTo>
                      <a:pt x="257" y="123"/>
                      <a:pt x="262" y="136"/>
                      <a:pt x="263" y="152"/>
                    </a:cubicBezTo>
                    <a:cubicBezTo>
                      <a:pt x="221" y="152"/>
                      <a:pt x="221" y="152"/>
                      <a:pt x="221" y="152"/>
                    </a:cubicBezTo>
                    <a:cubicBezTo>
                      <a:pt x="220" y="145"/>
                      <a:pt x="218" y="140"/>
                      <a:pt x="215" y="136"/>
                    </a:cubicBezTo>
                    <a:cubicBezTo>
                      <a:pt x="208" y="128"/>
                      <a:pt x="176" y="128"/>
                      <a:pt x="167" y="134"/>
                    </a:cubicBezTo>
                    <a:cubicBezTo>
                      <a:pt x="161" y="139"/>
                      <a:pt x="160" y="151"/>
                      <a:pt x="167" y="156"/>
                    </a:cubicBezTo>
                    <a:cubicBezTo>
                      <a:pt x="175" y="162"/>
                      <a:pt x="205" y="167"/>
                      <a:pt x="217" y="171"/>
                    </a:cubicBezTo>
                    <a:cubicBezTo>
                      <a:pt x="232" y="176"/>
                      <a:pt x="244" y="181"/>
                      <a:pt x="251" y="188"/>
                    </a:cubicBezTo>
                    <a:cubicBezTo>
                      <a:pt x="261" y="197"/>
                      <a:pt x="266" y="208"/>
                      <a:pt x="266" y="223"/>
                    </a:cubicBezTo>
                    <a:cubicBezTo>
                      <a:pt x="266" y="227"/>
                      <a:pt x="266" y="231"/>
                      <a:pt x="265" y="234"/>
                    </a:cubicBezTo>
                    <a:cubicBezTo>
                      <a:pt x="263" y="238"/>
                      <a:pt x="261" y="242"/>
                      <a:pt x="259" y="246"/>
                    </a:cubicBezTo>
                    <a:cubicBezTo>
                      <a:pt x="247" y="240"/>
                      <a:pt x="235" y="235"/>
                      <a:pt x="222" y="230"/>
                    </a:cubicBezTo>
                    <a:cubicBezTo>
                      <a:pt x="223" y="225"/>
                      <a:pt x="221" y="220"/>
                      <a:pt x="217" y="217"/>
                    </a:cubicBezTo>
                    <a:cubicBezTo>
                      <a:pt x="200" y="204"/>
                      <a:pt x="158" y="207"/>
                      <a:pt x="133" y="185"/>
                    </a:cubicBezTo>
                    <a:close/>
                    <a:moveTo>
                      <a:pt x="191" y="39"/>
                    </a:moveTo>
                    <a:cubicBezTo>
                      <a:pt x="149" y="39"/>
                      <a:pt x="111" y="56"/>
                      <a:pt x="83" y="83"/>
                    </a:cubicBezTo>
                    <a:cubicBezTo>
                      <a:pt x="56" y="111"/>
                      <a:pt x="39" y="149"/>
                      <a:pt x="39" y="191"/>
                    </a:cubicBezTo>
                    <a:cubicBezTo>
                      <a:pt x="39" y="205"/>
                      <a:pt x="40" y="219"/>
                      <a:pt x="44" y="231"/>
                    </a:cubicBezTo>
                    <a:cubicBezTo>
                      <a:pt x="32" y="236"/>
                      <a:pt x="20" y="241"/>
                      <a:pt x="9" y="247"/>
                    </a:cubicBezTo>
                    <a:cubicBezTo>
                      <a:pt x="3" y="229"/>
                      <a:pt x="0" y="210"/>
                      <a:pt x="0" y="191"/>
                    </a:cubicBezTo>
                    <a:cubicBezTo>
                      <a:pt x="0" y="138"/>
                      <a:pt x="22" y="91"/>
                      <a:pt x="56" y="56"/>
                    </a:cubicBezTo>
                    <a:cubicBezTo>
                      <a:pt x="91" y="22"/>
                      <a:pt x="138" y="0"/>
                      <a:pt x="191" y="0"/>
                    </a:cubicBezTo>
                    <a:cubicBezTo>
                      <a:pt x="244" y="0"/>
                      <a:pt x="291" y="22"/>
                      <a:pt x="326" y="56"/>
                    </a:cubicBezTo>
                    <a:cubicBezTo>
                      <a:pt x="347" y="77"/>
                      <a:pt x="363" y="103"/>
                      <a:pt x="372" y="132"/>
                    </a:cubicBezTo>
                    <a:cubicBezTo>
                      <a:pt x="361" y="138"/>
                      <a:pt x="349" y="145"/>
                      <a:pt x="339" y="152"/>
                    </a:cubicBezTo>
                    <a:cubicBezTo>
                      <a:pt x="332" y="126"/>
                      <a:pt x="318" y="102"/>
                      <a:pt x="299" y="83"/>
                    </a:cubicBezTo>
                    <a:cubicBezTo>
                      <a:pt x="271" y="56"/>
                      <a:pt x="233" y="39"/>
                      <a:pt x="191"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71" tIns="34286" rIns="68571" bIns="34286" numCol="1" anchor="t" anchorCtr="0" compatLnSpc="1"/>
              <a:lstStyle/>
              <a:p>
                <a:endParaRPr lang="zh-CN" altLang="en-US" sz="135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1" name="Freeform 37"/>
              <p:cNvSpPr>
                <a:spLocks noEditPoints="1"/>
              </p:cNvSpPr>
              <p:nvPr/>
            </p:nvSpPr>
            <p:spPr bwMode="auto">
              <a:xfrm>
                <a:off x="6183208" y="766203"/>
                <a:ext cx="251576" cy="263409"/>
              </a:xfrm>
              <a:custGeom>
                <a:avLst/>
                <a:gdLst>
                  <a:gd name="T0" fmla="*/ 41 w 388"/>
                  <a:gd name="T1" fmla="*/ 59 h 406"/>
                  <a:gd name="T2" fmla="*/ 185 w 388"/>
                  <a:gd name="T3" fmla="*/ 0 h 406"/>
                  <a:gd name="T4" fmla="*/ 329 w 388"/>
                  <a:gd name="T5" fmla="*/ 59 h 406"/>
                  <a:gd name="T6" fmla="*/ 388 w 388"/>
                  <a:gd name="T7" fmla="*/ 203 h 406"/>
                  <a:gd name="T8" fmla="*/ 329 w 388"/>
                  <a:gd name="T9" fmla="*/ 347 h 406"/>
                  <a:gd name="T10" fmla="*/ 185 w 388"/>
                  <a:gd name="T11" fmla="*/ 406 h 406"/>
                  <a:gd name="T12" fmla="*/ 111 w 388"/>
                  <a:gd name="T13" fmla="*/ 393 h 406"/>
                  <a:gd name="T14" fmla="*/ 116 w 388"/>
                  <a:gd name="T15" fmla="*/ 342 h 406"/>
                  <a:gd name="T16" fmla="*/ 36 w 388"/>
                  <a:gd name="T17" fmla="*/ 149 h 406"/>
                  <a:gd name="T18" fmla="*/ 0 w 388"/>
                  <a:gd name="T19" fmla="*/ 119 h 406"/>
                  <a:gd name="T20" fmla="*/ 41 w 388"/>
                  <a:gd name="T21" fmla="*/ 59 h 406"/>
                  <a:gd name="T22" fmla="*/ 123 w 388"/>
                  <a:gd name="T23" fmla="*/ 197 h 406"/>
                  <a:gd name="T24" fmla="*/ 107 w 388"/>
                  <a:gd name="T25" fmla="*/ 161 h 406"/>
                  <a:gd name="T26" fmla="*/ 126 w 388"/>
                  <a:gd name="T27" fmla="*/ 121 h 406"/>
                  <a:gd name="T28" fmla="*/ 173 w 388"/>
                  <a:gd name="T29" fmla="*/ 105 h 406"/>
                  <a:gd name="T30" fmla="*/ 173 w 388"/>
                  <a:gd name="T31" fmla="*/ 88 h 406"/>
                  <a:gd name="T32" fmla="*/ 200 w 388"/>
                  <a:gd name="T33" fmla="*/ 88 h 406"/>
                  <a:gd name="T34" fmla="*/ 200 w 388"/>
                  <a:gd name="T35" fmla="*/ 104 h 406"/>
                  <a:gd name="T36" fmla="*/ 244 w 388"/>
                  <a:gd name="T37" fmla="*/ 120 h 406"/>
                  <a:gd name="T38" fmla="*/ 262 w 388"/>
                  <a:gd name="T39" fmla="*/ 161 h 406"/>
                  <a:gd name="T40" fmla="*/ 217 w 388"/>
                  <a:gd name="T41" fmla="*/ 161 h 406"/>
                  <a:gd name="T42" fmla="*/ 211 w 388"/>
                  <a:gd name="T43" fmla="*/ 144 h 406"/>
                  <a:gd name="T44" fmla="*/ 160 w 388"/>
                  <a:gd name="T45" fmla="*/ 142 h 406"/>
                  <a:gd name="T46" fmla="*/ 159 w 388"/>
                  <a:gd name="T47" fmla="*/ 165 h 406"/>
                  <a:gd name="T48" fmla="*/ 213 w 388"/>
                  <a:gd name="T49" fmla="*/ 181 h 406"/>
                  <a:gd name="T50" fmla="*/ 250 w 388"/>
                  <a:gd name="T51" fmla="*/ 200 h 406"/>
                  <a:gd name="T52" fmla="*/ 265 w 388"/>
                  <a:gd name="T53" fmla="*/ 237 h 406"/>
                  <a:gd name="T54" fmla="*/ 248 w 388"/>
                  <a:gd name="T55" fmla="*/ 279 h 406"/>
                  <a:gd name="T56" fmla="*/ 198 w 388"/>
                  <a:gd name="T57" fmla="*/ 296 h 406"/>
                  <a:gd name="T58" fmla="*/ 198 w 388"/>
                  <a:gd name="T59" fmla="*/ 318 h 406"/>
                  <a:gd name="T60" fmla="*/ 172 w 388"/>
                  <a:gd name="T61" fmla="*/ 318 h 406"/>
                  <a:gd name="T62" fmla="*/ 172 w 388"/>
                  <a:gd name="T63" fmla="*/ 296 h 406"/>
                  <a:gd name="T64" fmla="*/ 123 w 388"/>
                  <a:gd name="T65" fmla="*/ 279 h 406"/>
                  <a:gd name="T66" fmla="*/ 105 w 388"/>
                  <a:gd name="T67" fmla="*/ 233 h 406"/>
                  <a:gd name="T68" fmla="*/ 152 w 388"/>
                  <a:gd name="T69" fmla="*/ 233 h 406"/>
                  <a:gd name="T70" fmla="*/ 158 w 388"/>
                  <a:gd name="T71" fmla="*/ 254 h 406"/>
                  <a:gd name="T72" fmla="*/ 212 w 388"/>
                  <a:gd name="T73" fmla="*/ 256 h 406"/>
                  <a:gd name="T74" fmla="*/ 213 w 388"/>
                  <a:gd name="T75" fmla="*/ 231 h 406"/>
                  <a:gd name="T76" fmla="*/ 123 w 388"/>
                  <a:gd name="T77" fmla="*/ 19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8" h="406">
                    <a:moveTo>
                      <a:pt x="41" y="59"/>
                    </a:moveTo>
                    <a:cubicBezTo>
                      <a:pt x="78" y="22"/>
                      <a:pt x="129" y="0"/>
                      <a:pt x="185" y="0"/>
                    </a:cubicBezTo>
                    <a:cubicBezTo>
                      <a:pt x="241" y="0"/>
                      <a:pt x="292" y="22"/>
                      <a:pt x="329" y="59"/>
                    </a:cubicBezTo>
                    <a:cubicBezTo>
                      <a:pt x="366" y="96"/>
                      <a:pt x="388" y="147"/>
                      <a:pt x="388" y="203"/>
                    </a:cubicBezTo>
                    <a:cubicBezTo>
                      <a:pt x="388" y="259"/>
                      <a:pt x="366" y="310"/>
                      <a:pt x="329" y="347"/>
                    </a:cubicBezTo>
                    <a:cubicBezTo>
                      <a:pt x="292" y="384"/>
                      <a:pt x="241" y="406"/>
                      <a:pt x="185" y="406"/>
                    </a:cubicBezTo>
                    <a:cubicBezTo>
                      <a:pt x="159" y="406"/>
                      <a:pt x="134" y="401"/>
                      <a:pt x="111" y="393"/>
                    </a:cubicBezTo>
                    <a:cubicBezTo>
                      <a:pt x="114" y="376"/>
                      <a:pt x="116" y="359"/>
                      <a:pt x="116" y="342"/>
                    </a:cubicBezTo>
                    <a:cubicBezTo>
                      <a:pt x="116" y="270"/>
                      <a:pt x="87" y="200"/>
                      <a:pt x="36" y="149"/>
                    </a:cubicBezTo>
                    <a:cubicBezTo>
                      <a:pt x="25" y="138"/>
                      <a:pt x="13" y="128"/>
                      <a:pt x="0" y="119"/>
                    </a:cubicBezTo>
                    <a:cubicBezTo>
                      <a:pt x="10" y="96"/>
                      <a:pt x="24" y="76"/>
                      <a:pt x="41" y="59"/>
                    </a:cubicBezTo>
                    <a:close/>
                    <a:moveTo>
                      <a:pt x="123" y="197"/>
                    </a:moveTo>
                    <a:cubicBezTo>
                      <a:pt x="112" y="188"/>
                      <a:pt x="107" y="176"/>
                      <a:pt x="107" y="161"/>
                    </a:cubicBezTo>
                    <a:cubicBezTo>
                      <a:pt x="107" y="144"/>
                      <a:pt x="113" y="131"/>
                      <a:pt x="126" y="121"/>
                    </a:cubicBezTo>
                    <a:cubicBezTo>
                      <a:pt x="138" y="111"/>
                      <a:pt x="152" y="105"/>
                      <a:pt x="173" y="105"/>
                    </a:cubicBezTo>
                    <a:cubicBezTo>
                      <a:pt x="173" y="88"/>
                      <a:pt x="173" y="88"/>
                      <a:pt x="173" y="88"/>
                    </a:cubicBezTo>
                    <a:cubicBezTo>
                      <a:pt x="200" y="88"/>
                      <a:pt x="200" y="88"/>
                      <a:pt x="200" y="88"/>
                    </a:cubicBezTo>
                    <a:cubicBezTo>
                      <a:pt x="200" y="104"/>
                      <a:pt x="200" y="104"/>
                      <a:pt x="200" y="104"/>
                    </a:cubicBezTo>
                    <a:cubicBezTo>
                      <a:pt x="220" y="105"/>
                      <a:pt x="233" y="110"/>
                      <a:pt x="244" y="120"/>
                    </a:cubicBezTo>
                    <a:cubicBezTo>
                      <a:pt x="255" y="130"/>
                      <a:pt x="261" y="143"/>
                      <a:pt x="262" y="161"/>
                    </a:cubicBezTo>
                    <a:cubicBezTo>
                      <a:pt x="217" y="161"/>
                      <a:pt x="217" y="161"/>
                      <a:pt x="217" y="161"/>
                    </a:cubicBezTo>
                    <a:cubicBezTo>
                      <a:pt x="216" y="154"/>
                      <a:pt x="214" y="148"/>
                      <a:pt x="211" y="144"/>
                    </a:cubicBezTo>
                    <a:cubicBezTo>
                      <a:pt x="203" y="135"/>
                      <a:pt x="168" y="135"/>
                      <a:pt x="160" y="142"/>
                    </a:cubicBezTo>
                    <a:cubicBezTo>
                      <a:pt x="152" y="147"/>
                      <a:pt x="152" y="160"/>
                      <a:pt x="159" y="165"/>
                    </a:cubicBezTo>
                    <a:cubicBezTo>
                      <a:pt x="168" y="172"/>
                      <a:pt x="200" y="177"/>
                      <a:pt x="213" y="181"/>
                    </a:cubicBezTo>
                    <a:cubicBezTo>
                      <a:pt x="229" y="186"/>
                      <a:pt x="242" y="193"/>
                      <a:pt x="250" y="200"/>
                    </a:cubicBezTo>
                    <a:cubicBezTo>
                      <a:pt x="260" y="209"/>
                      <a:pt x="265" y="221"/>
                      <a:pt x="265" y="237"/>
                    </a:cubicBezTo>
                    <a:cubicBezTo>
                      <a:pt x="265" y="256"/>
                      <a:pt x="260" y="270"/>
                      <a:pt x="248" y="279"/>
                    </a:cubicBezTo>
                    <a:cubicBezTo>
                      <a:pt x="236" y="289"/>
                      <a:pt x="222" y="295"/>
                      <a:pt x="198" y="296"/>
                    </a:cubicBezTo>
                    <a:cubicBezTo>
                      <a:pt x="198" y="318"/>
                      <a:pt x="198" y="318"/>
                      <a:pt x="198" y="318"/>
                    </a:cubicBezTo>
                    <a:cubicBezTo>
                      <a:pt x="172" y="318"/>
                      <a:pt x="172" y="318"/>
                      <a:pt x="172" y="318"/>
                    </a:cubicBezTo>
                    <a:cubicBezTo>
                      <a:pt x="172" y="296"/>
                      <a:pt x="172" y="296"/>
                      <a:pt x="172" y="296"/>
                    </a:cubicBezTo>
                    <a:cubicBezTo>
                      <a:pt x="150" y="295"/>
                      <a:pt x="136" y="290"/>
                      <a:pt x="123" y="279"/>
                    </a:cubicBezTo>
                    <a:cubicBezTo>
                      <a:pt x="111" y="268"/>
                      <a:pt x="105" y="252"/>
                      <a:pt x="105" y="233"/>
                    </a:cubicBezTo>
                    <a:cubicBezTo>
                      <a:pt x="152" y="233"/>
                      <a:pt x="152" y="233"/>
                      <a:pt x="152" y="233"/>
                    </a:cubicBezTo>
                    <a:cubicBezTo>
                      <a:pt x="153" y="243"/>
                      <a:pt x="155" y="250"/>
                      <a:pt x="158" y="254"/>
                    </a:cubicBezTo>
                    <a:cubicBezTo>
                      <a:pt x="167" y="265"/>
                      <a:pt x="203" y="263"/>
                      <a:pt x="212" y="256"/>
                    </a:cubicBezTo>
                    <a:cubicBezTo>
                      <a:pt x="220" y="251"/>
                      <a:pt x="221" y="237"/>
                      <a:pt x="213" y="231"/>
                    </a:cubicBezTo>
                    <a:cubicBezTo>
                      <a:pt x="195" y="216"/>
                      <a:pt x="150" y="220"/>
                      <a:pt x="123"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71" tIns="34286" rIns="68571" bIns="34286" numCol="1" anchor="t" anchorCtr="0" compatLnSpc="1"/>
              <a:lstStyle/>
              <a:p>
                <a:endParaRPr lang="zh-CN" altLang="en-US" sz="135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Freeform 38"/>
              <p:cNvSpPr>
                <a:spLocks noEditPoints="1"/>
              </p:cNvSpPr>
              <p:nvPr/>
            </p:nvSpPr>
            <p:spPr bwMode="auto">
              <a:xfrm>
                <a:off x="5928340" y="836444"/>
                <a:ext cx="304799" cy="304566"/>
              </a:xfrm>
              <a:custGeom>
                <a:avLst/>
                <a:gdLst>
                  <a:gd name="T0" fmla="*/ 235 w 470"/>
                  <a:gd name="T1" fmla="*/ 57 h 470"/>
                  <a:gd name="T2" fmla="*/ 109 w 470"/>
                  <a:gd name="T3" fmla="*/ 109 h 470"/>
                  <a:gd name="T4" fmla="*/ 57 w 470"/>
                  <a:gd name="T5" fmla="*/ 235 h 470"/>
                  <a:gd name="T6" fmla="*/ 109 w 470"/>
                  <a:gd name="T7" fmla="*/ 361 h 470"/>
                  <a:gd name="T8" fmla="*/ 235 w 470"/>
                  <a:gd name="T9" fmla="*/ 413 h 470"/>
                  <a:gd name="T10" fmla="*/ 361 w 470"/>
                  <a:gd name="T11" fmla="*/ 361 h 470"/>
                  <a:gd name="T12" fmla="*/ 413 w 470"/>
                  <a:gd name="T13" fmla="*/ 235 h 470"/>
                  <a:gd name="T14" fmla="*/ 361 w 470"/>
                  <a:gd name="T15" fmla="*/ 109 h 470"/>
                  <a:gd name="T16" fmla="*/ 235 w 470"/>
                  <a:gd name="T17" fmla="*/ 57 h 470"/>
                  <a:gd name="T18" fmla="*/ 170 w 470"/>
                  <a:gd name="T19" fmla="*/ 228 h 470"/>
                  <a:gd name="T20" fmla="*/ 154 w 470"/>
                  <a:gd name="T21" fmla="*/ 191 h 470"/>
                  <a:gd name="T22" fmla="*/ 173 w 470"/>
                  <a:gd name="T23" fmla="*/ 149 h 470"/>
                  <a:gd name="T24" fmla="*/ 222 w 470"/>
                  <a:gd name="T25" fmla="*/ 132 h 470"/>
                  <a:gd name="T26" fmla="*/ 222 w 470"/>
                  <a:gd name="T27" fmla="*/ 114 h 470"/>
                  <a:gd name="T28" fmla="*/ 251 w 470"/>
                  <a:gd name="T29" fmla="*/ 114 h 470"/>
                  <a:gd name="T30" fmla="*/ 251 w 470"/>
                  <a:gd name="T31" fmla="*/ 132 h 470"/>
                  <a:gd name="T32" fmla="*/ 296 w 470"/>
                  <a:gd name="T33" fmla="*/ 148 h 470"/>
                  <a:gd name="T34" fmla="*/ 314 w 470"/>
                  <a:gd name="T35" fmla="*/ 190 h 470"/>
                  <a:gd name="T36" fmla="*/ 267 w 470"/>
                  <a:gd name="T37" fmla="*/ 190 h 470"/>
                  <a:gd name="T38" fmla="*/ 262 w 470"/>
                  <a:gd name="T39" fmla="*/ 173 h 470"/>
                  <a:gd name="T40" fmla="*/ 208 w 470"/>
                  <a:gd name="T41" fmla="*/ 171 h 470"/>
                  <a:gd name="T42" fmla="*/ 208 w 470"/>
                  <a:gd name="T43" fmla="*/ 196 h 470"/>
                  <a:gd name="T44" fmla="*/ 264 w 470"/>
                  <a:gd name="T45" fmla="*/ 212 h 470"/>
                  <a:gd name="T46" fmla="*/ 302 w 470"/>
                  <a:gd name="T47" fmla="*/ 231 h 470"/>
                  <a:gd name="T48" fmla="*/ 318 w 470"/>
                  <a:gd name="T49" fmla="*/ 271 h 470"/>
                  <a:gd name="T50" fmla="*/ 300 w 470"/>
                  <a:gd name="T51" fmla="*/ 314 h 470"/>
                  <a:gd name="T52" fmla="*/ 248 w 470"/>
                  <a:gd name="T53" fmla="*/ 333 h 470"/>
                  <a:gd name="T54" fmla="*/ 248 w 470"/>
                  <a:gd name="T55" fmla="*/ 355 h 470"/>
                  <a:gd name="T56" fmla="*/ 219 w 470"/>
                  <a:gd name="T57" fmla="*/ 355 h 470"/>
                  <a:gd name="T58" fmla="*/ 219 w 470"/>
                  <a:gd name="T59" fmla="*/ 333 h 470"/>
                  <a:gd name="T60" fmla="*/ 171 w 470"/>
                  <a:gd name="T61" fmla="*/ 313 h 470"/>
                  <a:gd name="T62" fmla="*/ 151 w 470"/>
                  <a:gd name="T63" fmla="*/ 266 h 470"/>
                  <a:gd name="T64" fmla="*/ 201 w 470"/>
                  <a:gd name="T65" fmla="*/ 266 h 470"/>
                  <a:gd name="T66" fmla="*/ 207 w 470"/>
                  <a:gd name="T67" fmla="*/ 288 h 470"/>
                  <a:gd name="T68" fmla="*/ 263 w 470"/>
                  <a:gd name="T69" fmla="*/ 290 h 470"/>
                  <a:gd name="T70" fmla="*/ 264 w 470"/>
                  <a:gd name="T71" fmla="*/ 264 h 470"/>
                  <a:gd name="T72" fmla="*/ 170 w 470"/>
                  <a:gd name="T73" fmla="*/ 228 h 470"/>
                  <a:gd name="T74" fmla="*/ 69 w 470"/>
                  <a:gd name="T75" fmla="*/ 69 h 470"/>
                  <a:gd name="T76" fmla="*/ 235 w 470"/>
                  <a:gd name="T77" fmla="*/ 0 h 470"/>
                  <a:gd name="T78" fmla="*/ 401 w 470"/>
                  <a:gd name="T79" fmla="*/ 69 h 470"/>
                  <a:gd name="T80" fmla="*/ 470 w 470"/>
                  <a:gd name="T81" fmla="*/ 235 h 470"/>
                  <a:gd name="T82" fmla="*/ 401 w 470"/>
                  <a:gd name="T83" fmla="*/ 401 h 470"/>
                  <a:gd name="T84" fmla="*/ 235 w 470"/>
                  <a:gd name="T85" fmla="*/ 470 h 470"/>
                  <a:gd name="T86" fmla="*/ 69 w 470"/>
                  <a:gd name="T87" fmla="*/ 401 h 470"/>
                  <a:gd name="T88" fmla="*/ 0 w 470"/>
                  <a:gd name="T89" fmla="*/ 235 h 470"/>
                  <a:gd name="T90" fmla="*/ 69 w 470"/>
                  <a:gd name="T91" fmla="*/ 6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0" h="470">
                    <a:moveTo>
                      <a:pt x="235" y="57"/>
                    </a:moveTo>
                    <a:cubicBezTo>
                      <a:pt x="186" y="57"/>
                      <a:pt x="141" y="77"/>
                      <a:pt x="109" y="109"/>
                    </a:cubicBezTo>
                    <a:cubicBezTo>
                      <a:pt x="77" y="141"/>
                      <a:pt x="57" y="186"/>
                      <a:pt x="57" y="235"/>
                    </a:cubicBezTo>
                    <a:cubicBezTo>
                      <a:pt x="57" y="284"/>
                      <a:pt x="77" y="328"/>
                      <a:pt x="109" y="361"/>
                    </a:cubicBezTo>
                    <a:cubicBezTo>
                      <a:pt x="141" y="393"/>
                      <a:pt x="186" y="413"/>
                      <a:pt x="235" y="413"/>
                    </a:cubicBezTo>
                    <a:cubicBezTo>
                      <a:pt x="284" y="413"/>
                      <a:pt x="328" y="393"/>
                      <a:pt x="361" y="361"/>
                    </a:cubicBezTo>
                    <a:cubicBezTo>
                      <a:pt x="393" y="328"/>
                      <a:pt x="413" y="284"/>
                      <a:pt x="413" y="235"/>
                    </a:cubicBezTo>
                    <a:cubicBezTo>
                      <a:pt x="413" y="186"/>
                      <a:pt x="393" y="141"/>
                      <a:pt x="361" y="109"/>
                    </a:cubicBezTo>
                    <a:cubicBezTo>
                      <a:pt x="328" y="77"/>
                      <a:pt x="284" y="57"/>
                      <a:pt x="235" y="57"/>
                    </a:cubicBezTo>
                    <a:close/>
                    <a:moveTo>
                      <a:pt x="170" y="228"/>
                    </a:moveTo>
                    <a:cubicBezTo>
                      <a:pt x="159" y="219"/>
                      <a:pt x="154" y="207"/>
                      <a:pt x="154" y="191"/>
                    </a:cubicBezTo>
                    <a:cubicBezTo>
                      <a:pt x="154" y="174"/>
                      <a:pt x="160" y="160"/>
                      <a:pt x="173" y="149"/>
                    </a:cubicBezTo>
                    <a:cubicBezTo>
                      <a:pt x="186" y="139"/>
                      <a:pt x="200" y="133"/>
                      <a:pt x="222" y="132"/>
                    </a:cubicBezTo>
                    <a:cubicBezTo>
                      <a:pt x="222" y="114"/>
                      <a:pt x="222" y="114"/>
                      <a:pt x="222" y="114"/>
                    </a:cubicBezTo>
                    <a:cubicBezTo>
                      <a:pt x="251" y="114"/>
                      <a:pt x="251" y="114"/>
                      <a:pt x="251" y="114"/>
                    </a:cubicBezTo>
                    <a:cubicBezTo>
                      <a:pt x="251" y="132"/>
                      <a:pt x="251" y="132"/>
                      <a:pt x="251" y="132"/>
                    </a:cubicBezTo>
                    <a:cubicBezTo>
                      <a:pt x="272" y="133"/>
                      <a:pt x="284" y="138"/>
                      <a:pt x="296" y="148"/>
                    </a:cubicBezTo>
                    <a:cubicBezTo>
                      <a:pt x="308" y="158"/>
                      <a:pt x="313" y="172"/>
                      <a:pt x="314" y="190"/>
                    </a:cubicBezTo>
                    <a:cubicBezTo>
                      <a:pt x="267" y="190"/>
                      <a:pt x="267" y="190"/>
                      <a:pt x="267" y="190"/>
                    </a:cubicBezTo>
                    <a:cubicBezTo>
                      <a:pt x="266" y="182"/>
                      <a:pt x="265" y="177"/>
                      <a:pt x="262" y="173"/>
                    </a:cubicBezTo>
                    <a:cubicBezTo>
                      <a:pt x="254" y="164"/>
                      <a:pt x="218" y="164"/>
                      <a:pt x="208" y="171"/>
                    </a:cubicBezTo>
                    <a:cubicBezTo>
                      <a:pt x="201" y="177"/>
                      <a:pt x="200" y="190"/>
                      <a:pt x="208" y="196"/>
                    </a:cubicBezTo>
                    <a:cubicBezTo>
                      <a:pt x="217" y="203"/>
                      <a:pt x="250" y="208"/>
                      <a:pt x="264" y="212"/>
                    </a:cubicBezTo>
                    <a:cubicBezTo>
                      <a:pt x="281" y="218"/>
                      <a:pt x="294" y="224"/>
                      <a:pt x="302" y="231"/>
                    </a:cubicBezTo>
                    <a:cubicBezTo>
                      <a:pt x="313" y="241"/>
                      <a:pt x="318" y="254"/>
                      <a:pt x="318" y="271"/>
                    </a:cubicBezTo>
                    <a:cubicBezTo>
                      <a:pt x="319" y="290"/>
                      <a:pt x="312" y="304"/>
                      <a:pt x="300" y="314"/>
                    </a:cubicBezTo>
                    <a:cubicBezTo>
                      <a:pt x="288" y="325"/>
                      <a:pt x="272" y="332"/>
                      <a:pt x="248" y="333"/>
                    </a:cubicBezTo>
                    <a:cubicBezTo>
                      <a:pt x="248" y="355"/>
                      <a:pt x="248" y="355"/>
                      <a:pt x="248" y="355"/>
                    </a:cubicBezTo>
                    <a:cubicBezTo>
                      <a:pt x="219" y="355"/>
                      <a:pt x="219" y="355"/>
                      <a:pt x="219" y="355"/>
                    </a:cubicBezTo>
                    <a:cubicBezTo>
                      <a:pt x="219" y="333"/>
                      <a:pt x="219" y="333"/>
                      <a:pt x="219" y="333"/>
                    </a:cubicBezTo>
                    <a:cubicBezTo>
                      <a:pt x="196" y="333"/>
                      <a:pt x="183" y="325"/>
                      <a:pt x="171" y="313"/>
                    </a:cubicBezTo>
                    <a:cubicBezTo>
                      <a:pt x="158" y="302"/>
                      <a:pt x="151" y="286"/>
                      <a:pt x="151" y="266"/>
                    </a:cubicBezTo>
                    <a:cubicBezTo>
                      <a:pt x="201" y="266"/>
                      <a:pt x="201" y="266"/>
                      <a:pt x="201" y="266"/>
                    </a:cubicBezTo>
                    <a:cubicBezTo>
                      <a:pt x="202" y="276"/>
                      <a:pt x="204" y="283"/>
                      <a:pt x="207" y="288"/>
                    </a:cubicBezTo>
                    <a:cubicBezTo>
                      <a:pt x="216" y="299"/>
                      <a:pt x="254" y="297"/>
                      <a:pt x="263" y="290"/>
                    </a:cubicBezTo>
                    <a:cubicBezTo>
                      <a:pt x="272" y="284"/>
                      <a:pt x="272" y="271"/>
                      <a:pt x="264" y="264"/>
                    </a:cubicBezTo>
                    <a:cubicBezTo>
                      <a:pt x="245" y="249"/>
                      <a:pt x="198" y="252"/>
                      <a:pt x="170" y="228"/>
                    </a:cubicBezTo>
                    <a:close/>
                    <a:moveTo>
                      <a:pt x="69" y="69"/>
                    </a:moveTo>
                    <a:cubicBezTo>
                      <a:pt x="111" y="26"/>
                      <a:pt x="170" y="0"/>
                      <a:pt x="235" y="0"/>
                    </a:cubicBezTo>
                    <a:cubicBezTo>
                      <a:pt x="300" y="0"/>
                      <a:pt x="359" y="26"/>
                      <a:pt x="401" y="69"/>
                    </a:cubicBezTo>
                    <a:cubicBezTo>
                      <a:pt x="444" y="111"/>
                      <a:pt x="470" y="170"/>
                      <a:pt x="470" y="235"/>
                    </a:cubicBezTo>
                    <a:cubicBezTo>
                      <a:pt x="470" y="300"/>
                      <a:pt x="444" y="359"/>
                      <a:pt x="401" y="401"/>
                    </a:cubicBezTo>
                    <a:cubicBezTo>
                      <a:pt x="359" y="444"/>
                      <a:pt x="300" y="470"/>
                      <a:pt x="235" y="470"/>
                    </a:cubicBezTo>
                    <a:cubicBezTo>
                      <a:pt x="170" y="470"/>
                      <a:pt x="111" y="444"/>
                      <a:pt x="69" y="401"/>
                    </a:cubicBezTo>
                    <a:cubicBezTo>
                      <a:pt x="26" y="359"/>
                      <a:pt x="0" y="300"/>
                      <a:pt x="0" y="235"/>
                    </a:cubicBezTo>
                    <a:cubicBezTo>
                      <a:pt x="0" y="170"/>
                      <a:pt x="26" y="111"/>
                      <a:pt x="69"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71" tIns="34286" rIns="68571" bIns="34286" numCol="1" anchor="t" anchorCtr="0" compatLnSpc="1"/>
              <a:lstStyle/>
              <a:p>
                <a:endParaRPr lang="zh-CN" altLang="en-US" sz="1350">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43" name="组合 42"/>
          <p:cNvGrpSpPr/>
          <p:nvPr/>
        </p:nvGrpSpPr>
        <p:grpSpPr>
          <a:xfrm>
            <a:off x="4891802" y="3895663"/>
            <a:ext cx="1180347" cy="1365067"/>
            <a:chOff x="4891486" y="4111738"/>
            <a:chExt cx="1180655" cy="1365423"/>
          </a:xfrm>
        </p:grpSpPr>
        <p:sp>
          <p:nvSpPr>
            <p:cNvPr id="44" name="Freeform 10"/>
            <p:cNvSpPr/>
            <p:nvPr/>
          </p:nvSpPr>
          <p:spPr bwMode="auto">
            <a:xfrm>
              <a:off x="4891486" y="4111738"/>
              <a:ext cx="1180655" cy="1365423"/>
            </a:xfrm>
            <a:custGeom>
              <a:avLst/>
              <a:gdLst>
                <a:gd name="T0" fmla="*/ 1130 w 2260"/>
                <a:gd name="T1" fmla="*/ 0 h 2609"/>
                <a:gd name="T2" fmla="*/ 1695 w 2260"/>
                <a:gd name="T3" fmla="*/ 326 h 2609"/>
                <a:gd name="T4" fmla="*/ 2260 w 2260"/>
                <a:gd name="T5" fmla="*/ 652 h 2609"/>
                <a:gd name="T6" fmla="*/ 2260 w 2260"/>
                <a:gd name="T7" fmla="*/ 1305 h 2609"/>
                <a:gd name="T8" fmla="*/ 2260 w 2260"/>
                <a:gd name="T9" fmla="*/ 1957 h 2609"/>
                <a:gd name="T10" fmla="*/ 1695 w 2260"/>
                <a:gd name="T11" fmla="*/ 2283 h 2609"/>
                <a:gd name="T12" fmla="*/ 1130 w 2260"/>
                <a:gd name="T13" fmla="*/ 2609 h 2609"/>
                <a:gd name="T14" fmla="*/ 565 w 2260"/>
                <a:gd name="T15" fmla="*/ 2283 h 2609"/>
                <a:gd name="T16" fmla="*/ 0 w 2260"/>
                <a:gd name="T17" fmla="*/ 1957 h 2609"/>
                <a:gd name="T18" fmla="*/ 0 w 2260"/>
                <a:gd name="T19" fmla="*/ 1305 h 2609"/>
                <a:gd name="T20" fmla="*/ 0 w 2260"/>
                <a:gd name="T21" fmla="*/ 652 h 2609"/>
                <a:gd name="T22" fmla="*/ 565 w 2260"/>
                <a:gd name="T23" fmla="*/ 326 h 2609"/>
                <a:gd name="T24" fmla="*/ 1130 w 2260"/>
                <a:gd name="T25" fmla="*/ 0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0" h="2609">
                  <a:moveTo>
                    <a:pt x="1130" y="0"/>
                  </a:moveTo>
                  <a:lnTo>
                    <a:pt x="1695" y="326"/>
                  </a:lnTo>
                  <a:lnTo>
                    <a:pt x="2260" y="652"/>
                  </a:lnTo>
                  <a:lnTo>
                    <a:pt x="2260" y="1305"/>
                  </a:lnTo>
                  <a:lnTo>
                    <a:pt x="2260" y="1957"/>
                  </a:lnTo>
                  <a:lnTo>
                    <a:pt x="1695" y="2283"/>
                  </a:lnTo>
                  <a:lnTo>
                    <a:pt x="1130" y="2609"/>
                  </a:lnTo>
                  <a:lnTo>
                    <a:pt x="565" y="2283"/>
                  </a:lnTo>
                  <a:lnTo>
                    <a:pt x="0" y="1957"/>
                  </a:lnTo>
                  <a:lnTo>
                    <a:pt x="0" y="1305"/>
                  </a:lnTo>
                  <a:lnTo>
                    <a:pt x="0" y="652"/>
                  </a:lnTo>
                  <a:lnTo>
                    <a:pt x="565" y="326"/>
                  </a:lnTo>
                  <a:lnTo>
                    <a:pt x="1130" y="0"/>
                  </a:lnTo>
                  <a:close/>
                </a:path>
              </a:pathLst>
            </a:custGeom>
            <a:solidFill>
              <a:schemeClr val="accent1"/>
            </a:solidFill>
            <a:ln w="25400" cap="flat" cmpd="sng" algn="ctr">
              <a:noFill/>
              <a:prstDash val="solid"/>
            </a:ln>
            <a:effectLst/>
          </p:spPr>
          <p:txBody>
            <a:bodyPr rtlCol="0" anchor="ctr"/>
            <a:lstStyle/>
            <a:p>
              <a:pPr algn="ctr"/>
              <a:endParaRPr lang="zh-CN" altLang="en-US" sz="1600" kern="0">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5" name="组合 44"/>
            <p:cNvGrpSpPr/>
            <p:nvPr/>
          </p:nvGrpSpPr>
          <p:grpSpPr>
            <a:xfrm>
              <a:off x="5199891" y="4517161"/>
              <a:ext cx="490612" cy="536441"/>
              <a:chOff x="697828" y="4453123"/>
              <a:chExt cx="229831" cy="251300"/>
            </a:xfrm>
            <a:solidFill>
              <a:schemeClr val="bg1">
                <a:lumMod val="95000"/>
              </a:schemeClr>
            </a:solidFill>
          </p:grpSpPr>
          <p:sp>
            <p:nvSpPr>
              <p:cNvPr id="46" name="Freeform 665"/>
              <p:cNvSpPr/>
              <p:nvPr/>
            </p:nvSpPr>
            <p:spPr bwMode="auto">
              <a:xfrm>
                <a:off x="697828" y="4453123"/>
                <a:ext cx="229831" cy="177458"/>
              </a:xfrm>
              <a:custGeom>
                <a:avLst/>
                <a:gdLst>
                  <a:gd name="T0" fmla="*/ 179 w 193"/>
                  <a:gd name="T1" fmla="*/ 54 h 149"/>
                  <a:gd name="T2" fmla="*/ 193 w 193"/>
                  <a:gd name="T3" fmla="*/ 0 h 149"/>
                  <a:gd name="T4" fmla="*/ 138 w 193"/>
                  <a:gd name="T5" fmla="*/ 13 h 149"/>
                  <a:gd name="T6" fmla="*/ 152 w 193"/>
                  <a:gd name="T7" fmla="*/ 27 h 149"/>
                  <a:gd name="T8" fmla="*/ 99 w 193"/>
                  <a:gd name="T9" fmla="*/ 79 h 149"/>
                  <a:gd name="T10" fmla="*/ 77 w 193"/>
                  <a:gd name="T11" fmla="*/ 57 h 149"/>
                  <a:gd name="T12" fmla="*/ 0 w 193"/>
                  <a:gd name="T13" fmla="*/ 134 h 149"/>
                  <a:gd name="T14" fmla="*/ 15 w 193"/>
                  <a:gd name="T15" fmla="*/ 149 h 149"/>
                  <a:gd name="T16" fmla="*/ 15 w 193"/>
                  <a:gd name="T17" fmla="*/ 149 h 149"/>
                  <a:gd name="T18" fmla="*/ 77 w 193"/>
                  <a:gd name="T19" fmla="*/ 87 h 149"/>
                  <a:gd name="T20" fmla="*/ 99 w 193"/>
                  <a:gd name="T21" fmla="*/ 108 h 149"/>
                  <a:gd name="T22" fmla="*/ 167 w 193"/>
                  <a:gd name="T23" fmla="*/ 41 h 149"/>
                  <a:gd name="T24" fmla="*/ 179 w 193"/>
                  <a:gd name="T25" fmla="*/ 5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3" h="149">
                    <a:moveTo>
                      <a:pt x="179" y="54"/>
                    </a:moveTo>
                    <a:lnTo>
                      <a:pt x="193" y="0"/>
                    </a:lnTo>
                    <a:lnTo>
                      <a:pt x="138" y="13"/>
                    </a:lnTo>
                    <a:lnTo>
                      <a:pt x="152" y="27"/>
                    </a:lnTo>
                    <a:lnTo>
                      <a:pt x="99" y="79"/>
                    </a:lnTo>
                    <a:lnTo>
                      <a:pt x="77" y="57"/>
                    </a:lnTo>
                    <a:lnTo>
                      <a:pt x="0" y="134"/>
                    </a:lnTo>
                    <a:lnTo>
                      <a:pt x="15" y="149"/>
                    </a:lnTo>
                    <a:lnTo>
                      <a:pt x="15" y="149"/>
                    </a:lnTo>
                    <a:lnTo>
                      <a:pt x="77" y="87"/>
                    </a:lnTo>
                    <a:lnTo>
                      <a:pt x="99" y="108"/>
                    </a:lnTo>
                    <a:lnTo>
                      <a:pt x="167" y="41"/>
                    </a:lnTo>
                    <a:lnTo>
                      <a:pt x="179" y="54"/>
                    </a:lnTo>
                    <a:close/>
                  </a:path>
                </a:pathLst>
              </a:custGeom>
              <a:grpFill/>
              <a:ln>
                <a:noFill/>
              </a:ln>
            </p:spPr>
            <p:txBody>
              <a:bodyPr vert="horz" wrap="square" lIns="68571" tIns="34286" rIns="68571" bIns="34286" numCol="1" anchor="t" anchorCtr="0" compatLnSpc="1"/>
              <a:lstStyle/>
              <a:p>
                <a:endParaRPr lang="zh-CN" altLang="en-US" sz="135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7" name="Rectangle 666"/>
              <p:cNvSpPr>
                <a:spLocks noChangeArrowheads="1"/>
              </p:cNvSpPr>
              <p:nvPr/>
            </p:nvSpPr>
            <p:spPr bwMode="auto">
              <a:xfrm>
                <a:off x="718073" y="4643682"/>
                <a:ext cx="33343" cy="60741"/>
              </a:xfrm>
              <a:prstGeom prst="rect">
                <a:avLst/>
              </a:prstGeom>
              <a:grpFill/>
              <a:ln>
                <a:noFill/>
              </a:ln>
            </p:spPr>
            <p:txBody>
              <a:bodyPr vert="horz" wrap="square" lIns="68571" tIns="34286" rIns="68571" bIns="34286" numCol="1" anchor="t" anchorCtr="0" compatLnSpc="1"/>
              <a:lstStyle/>
              <a:p>
                <a:endParaRPr lang="zh-CN" altLang="en-US" sz="135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Rectangle 667"/>
              <p:cNvSpPr>
                <a:spLocks noChangeArrowheads="1"/>
              </p:cNvSpPr>
              <p:nvPr/>
            </p:nvSpPr>
            <p:spPr bwMode="auto">
              <a:xfrm>
                <a:off x="772851" y="4613906"/>
                <a:ext cx="33343" cy="90515"/>
              </a:xfrm>
              <a:prstGeom prst="rect">
                <a:avLst/>
              </a:prstGeom>
              <a:grpFill/>
              <a:ln>
                <a:noFill/>
              </a:ln>
            </p:spPr>
            <p:txBody>
              <a:bodyPr vert="horz" wrap="square" lIns="68571" tIns="34286" rIns="68571" bIns="34286" numCol="1" anchor="t" anchorCtr="0" compatLnSpc="1"/>
              <a:lstStyle/>
              <a:p>
                <a:endParaRPr lang="zh-CN" altLang="en-US" sz="135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9" name="Rectangle 668"/>
              <p:cNvSpPr>
                <a:spLocks noChangeArrowheads="1"/>
              </p:cNvSpPr>
              <p:nvPr/>
            </p:nvSpPr>
            <p:spPr bwMode="auto">
              <a:xfrm>
                <a:off x="828820" y="4584131"/>
                <a:ext cx="33343" cy="120291"/>
              </a:xfrm>
              <a:prstGeom prst="rect">
                <a:avLst/>
              </a:prstGeom>
              <a:grpFill/>
              <a:ln>
                <a:noFill/>
              </a:ln>
            </p:spPr>
            <p:txBody>
              <a:bodyPr vert="horz" wrap="square" lIns="68571" tIns="34286" rIns="68571" bIns="34286" numCol="1" anchor="t" anchorCtr="0" compatLnSpc="1"/>
              <a:lstStyle/>
              <a:p>
                <a:endParaRPr lang="zh-CN" altLang="en-US" sz="135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0" name="Rectangle 669"/>
              <p:cNvSpPr>
                <a:spLocks noChangeArrowheads="1"/>
              </p:cNvSpPr>
              <p:nvPr/>
            </p:nvSpPr>
            <p:spPr bwMode="auto">
              <a:xfrm>
                <a:off x="883598" y="4554357"/>
                <a:ext cx="33343" cy="150065"/>
              </a:xfrm>
              <a:prstGeom prst="rect">
                <a:avLst/>
              </a:prstGeom>
              <a:grpFill/>
              <a:ln>
                <a:noFill/>
              </a:ln>
            </p:spPr>
            <p:txBody>
              <a:bodyPr vert="horz" wrap="square" lIns="68571" tIns="34286" rIns="68571" bIns="34286" numCol="1" anchor="t" anchorCtr="0" compatLnSpc="1"/>
              <a:lstStyle/>
              <a:p>
                <a:endParaRPr lang="zh-CN" altLang="en-US" sz="1350">
                  <a:latin typeface="微软雅黑" panose="020B0503020204020204" pitchFamily="34" charset="-122"/>
                  <a:ea typeface="微软雅黑" panose="020B0503020204020204" pitchFamily="34" charset="-122"/>
                  <a:sym typeface="微软雅黑" panose="020B0503020204020204" pitchFamily="34" charset="-122"/>
                </a:endParaRPr>
              </a:p>
            </p:txBody>
          </p:sp>
        </p:grpSp>
      </p:grpSp>
      <p:sp>
        <p:nvSpPr>
          <p:cNvPr id="53" name="Docer Falling Dust PPT demo"/>
          <p:cNvSpPr txBox="1"/>
          <p:nvPr/>
        </p:nvSpPr>
        <p:spPr>
          <a:xfrm>
            <a:off x="8600530" y="1690004"/>
            <a:ext cx="2397898" cy="1023357"/>
          </a:xfrm>
          <a:prstGeom prst="rect">
            <a:avLst/>
          </a:prstGeom>
          <a:noFill/>
        </p:spPr>
        <p:txBody>
          <a:bodyPr wrap="square" rtlCol="0">
            <a:spAutoFit/>
          </a:bodyPr>
          <a:lstStyle/>
          <a:p>
            <a:pPr marL="171450" indent="-171450">
              <a:lnSpc>
                <a:spcPct val="150000"/>
              </a:lnSpc>
              <a:buFont typeface="Wingdings" panose="05000000000000000000" pitchFamily="2" charset="2"/>
              <a:buChar char="Ø"/>
              <a:defRPr/>
            </a:pPr>
            <a:r>
              <a:rPr lang="zh-CN" altLang="en-US" sz="1400" dirty="0">
                <a:latin typeface="Arial" panose="020B0604020202020204" pitchFamily="34" charset="0"/>
                <a:ea typeface="微软雅黑" panose="020B0503020204020204" pitchFamily="34" charset="-122"/>
                <a:cs typeface="+mn-ea"/>
                <a:sym typeface="Arial" panose="020B0604020202020204" pitchFamily="34" charset="0"/>
              </a:rPr>
              <a:t>形成对外开放新格局，参与国际经济合作和竞争新优势明显增强</a:t>
            </a:r>
            <a:r>
              <a:rPr lang="en-US" altLang="zh-CN" sz="1400" dirty="0">
                <a:latin typeface="Arial" panose="020B0604020202020204" pitchFamily="34" charset="0"/>
                <a:ea typeface="微软雅黑" panose="020B0503020204020204" pitchFamily="34" charset="-122"/>
                <a:cs typeface="+mn-ea"/>
                <a:sym typeface="Arial" panose="020B0604020202020204" pitchFamily="34" charset="0"/>
              </a:rPr>
              <a:t>;</a:t>
            </a:r>
            <a:endParaRPr lang="zh-CN" altLang="en-US"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6" name="Docer Falling Dust PPT demo"/>
          <p:cNvSpPr txBox="1"/>
          <p:nvPr/>
        </p:nvSpPr>
        <p:spPr>
          <a:xfrm>
            <a:off x="7451180" y="4568928"/>
            <a:ext cx="3039020" cy="1384995"/>
          </a:xfrm>
          <a:prstGeom prst="rect">
            <a:avLst/>
          </a:prstGeom>
          <a:noFill/>
        </p:spPr>
        <p:txBody>
          <a:bodyPr wrap="square" rtlCol="0">
            <a:spAutoFit/>
          </a:bodyPr>
          <a:lstStyle/>
          <a:p>
            <a:pPr marL="171450" indent="-171450">
              <a:lnSpc>
                <a:spcPct val="150000"/>
              </a:lnSpc>
              <a:buFont typeface="Wingdings" panose="05000000000000000000" pitchFamily="2" charset="2"/>
              <a:buChar char="Ø"/>
              <a:defRPr/>
            </a:pPr>
            <a:r>
              <a:rPr lang="zh-CN" altLang="en-US" sz="1400" dirty="0">
                <a:latin typeface="Arial" panose="020B0604020202020204" pitchFamily="34" charset="0"/>
                <a:ea typeface="微软雅黑" panose="020B0503020204020204" pitchFamily="34" charset="-122"/>
                <a:cs typeface="+mn-ea"/>
                <a:sym typeface="Arial" panose="020B0604020202020204" pitchFamily="34" charset="0"/>
              </a:rPr>
              <a:t>建成文化强国、教育强国、人才强国、体育强国、健康中国，国民素质和社会文明程度达到新高度，国家文化软实力显著增强</a:t>
            </a:r>
            <a:r>
              <a:rPr lang="en-US" altLang="zh-CN" sz="1400" dirty="0">
                <a:latin typeface="Arial" panose="020B0604020202020204" pitchFamily="34" charset="0"/>
                <a:ea typeface="微软雅黑" panose="020B0503020204020204" pitchFamily="34" charset="-122"/>
                <a:cs typeface="+mn-ea"/>
                <a:sym typeface="Arial" panose="020B0604020202020204" pitchFamily="34" charset="0"/>
              </a:rPr>
              <a:t>;</a:t>
            </a:r>
            <a:endParaRPr lang="zh-CN" altLang="en-US"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9" name="Docer Falling Dust PPT demo"/>
          <p:cNvSpPr txBox="1"/>
          <p:nvPr/>
        </p:nvSpPr>
        <p:spPr>
          <a:xfrm>
            <a:off x="8215631" y="3105683"/>
            <a:ext cx="3166743" cy="1061829"/>
          </a:xfrm>
          <a:prstGeom prst="rect">
            <a:avLst/>
          </a:prstGeom>
          <a:noFill/>
        </p:spPr>
        <p:txBody>
          <a:bodyPr wrap="square" rtlCol="0">
            <a:spAutoFit/>
          </a:bodyPr>
          <a:lstStyle/>
          <a:p>
            <a:pPr marL="171450" indent="-171450">
              <a:lnSpc>
                <a:spcPct val="150000"/>
              </a:lnSpc>
              <a:buFont typeface="Wingdings" panose="05000000000000000000" pitchFamily="2" charset="2"/>
              <a:buChar char="Ø"/>
              <a:defRPr/>
            </a:pPr>
            <a:r>
              <a:rPr lang="zh-CN" altLang="en-US" sz="1400" dirty="0">
                <a:latin typeface="Arial" panose="020B0604020202020204" pitchFamily="34" charset="0"/>
                <a:ea typeface="微软雅黑" panose="020B0503020204020204" pitchFamily="34" charset="-122"/>
                <a:cs typeface="+mn-ea"/>
                <a:sym typeface="Arial" panose="020B0604020202020204" pitchFamily="34" charset="0"/>
              </a:rPr>
              <a:t>广泛形成绿色生产生活方式，碳排放达峰后稳中有降，生态环境根本好转，美丽中国建设目标基本实现</a:t>
            </a:r>
            <a:r>
              <a:rPr lang="en-US" altLang="zh-CN" sz="1400" dirty="0">
                <a:latin typeface="Arial" panose="020B0604020202020204" pitchFamily="34" charset="0"/>
                <a:ea typeface="微软雅黑" panose="020B0503020204020204" pitchFamily="34" charset="-122"/>
                <a:cs typeface="+mn-ea"/>
                <a:sym typeface="Arial" panose="020B0604020202020204" pitchFamily="34" charset="0"/>
              </a:rPr>
              <a:t>;</a:t>
            </a:r>
            <a:endParaRPr lang="zh-CN" altLang="en-US"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2" name="Docer Falling Dust PPT demo"/>
          <p:cNvSpPr txBox="1"/>
          <p:nvPr/>
        </p:nvSpPr>
        <p:spPr>
          <a:xfrm>
            <a:off x="2095500" y="1630262"/>
            <a:ext cx="2712340" cy="1023357"/>
          </a:xfrm>
          <a:prstGeom prst="rect">
            <a:avLst/>
          </a:prstGeom>
          <a:noFill/>
        </p:spPr>
        <p:txBody>
          <a:bodyPr wrap="square" rtlCol="0">
            <a:spAutoFit/>
          </a:bodyPr>
          <a:lstStyle/>
          <a:p>
            <a:pPr marL="171450" indent="-171450">
              <a:lnSpc>
                <a:spcPct val="150000"/>
              </a:lnSpc>
              <a:buFont typeface="Wingdings" panose="05000000000000000000" pitchFamily="2" charset="2"/>
              <a:buChar char="Ø"/>
              <a:defRPr/>
            </a:pPr>
            <a:r>
              <a:rPr lang="zh-CN" altLang="en-US" sz="1400" dirty="0">
                <a:latin typeface="Arial" panose="020B0604020202020204" pitchFamily="34" charset="0"/>
                <a:ea typeface="微软雅黑" panose="020B0503020204020204" pitchFamily="34" charset="-122"/>
                <a:cs typeface="+mn-ea"/>
                <a:sym typeface="Arial" panose="020B0604020202020204" pitchFamily="34" charset="0"/>
              </a:rPr>
              <a:t>人民生活更加美好，人的全面发展、全体人民共同富裕取得更为明显的实质性进展。</a:t>
            </a:r>
            <a:endParaRPr lang="zh-CN" altLang="en-US"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5" name="Docer Falling Dust PPT demo"/>
          <p:cNvSpPr txBox="1"/>
          <p:nvPr/>
        </p:nvSpPr>
        <p:spPr>
          <a:xfrm>
            <a:off x="1562100" y="4578196"/>
            <a:ext cx="3245740" cy="1384995"/>
          </a:xfrm>
          <a:prstGeom prst="rect">
            <a:avLst/>
          </a:prstGeom>
          <a:noFill/>
        </p:spPr>
        <p:txBody>
          <a:bodyPr wrap="square" rtlCol="0">
            <a:spAutoFit/>
          </a:bodyPr>
          <a:lstStyle/>
          <a:p>
            <a:pPr marL="171450" indent="-171450">
              <a:lnSpc>
                <a:spcPct val="150000"/>
              </a:lnSpc>
              <a:buFont typeface="Wingdings" panose="05000000000000000000" pitchFamily="2" charset="2"/>
              <a:buChar char="Ø"/>
              <a:defRPr/>
            </a:pPr>
            <a:r>
              <a:rPr lang="zh-CN" altLang="en-US" sz="1400" dirty="0">
                <a:latin typeface="Arial" panose="020B0604020202020204" pitchFamily="34" charset="0"/>
                <a:ea typeface="微软雅黑" panose="020B0503020204020204" pitchFamily="34" charset="-122"/>
                <a:cs typeface="+mn-ea"/>
                <a:sym typeface="Arial" panose="020B0604020202020204" pitchFamily="34" charset="0"/>
              </a:rPr>
              <a:t>人均国内生产总值达到中等发达国家水平，中等收入群体显著扩大，基本公共服务实现均等化，城乡区域发展差距和居民生活水平差距显著缩小</a:t>
            </a:r>
            <a:r>
              <a:rPr lang="en-US" altLang="zh-CN" sz="1400" dirty="0">
                <a:latin typeface="Arial" panose="020B0604020202020204" pitchFamily="34" charset="0"/>
                <a:ea typeface="微软雅黑" panose="020B0503020204020204" pitchFamily="34" charset="-122"/>
                <a:cs typeface="+mn-ea"/>
                <a:sym typeface="Arial" panose="020B0604020202020204" pitchFamily="34" charset="0"/>
              </a:rPr>
              <a:t>;</a:t>
            </a:r>
            <a:endParaRPr lang="zh-CN" altLang="en-US"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8" name="Docer Falling Dust PPT demo"/>
          <p:cNvSpPr txBox="1"/>
          <p:nvPr/>
        </p:nvSpPr>
        <p:spPr>
          <a:xfrm>
            <a:off x="1251348" y="3267404"/>
            <a:ext cx="2822392" cy="738664"/>
          </a:xfrm>
          <a:prstGeom prst="rect">
            <a:avLst/>
          </a:prstGeom>
          <a:noFill/>
        </p:spPr>
        <p:txBody>
          <a:bodyPr wrap="square" rtlCol="0">
            <a:spAutoFit/>
          </a:bodyPr>
          <a:lstStyle/>
          <a:p>
            <a:pPr marL="171450" indent="-171450">
              <a:lnSpc>
                <a:spcPct val="150000"/>
              </a:lnSpc>
              <a:buFont typeface="Wingdings" panose="05000000000000000000" pitchFamily="2" charset="2"/>
              <a:buChar char="Ø"/>
              <a:defRPr/>
            </a:pPr>
            <a:r>
              <a:rPr lang="zh-CN" altLang="en-US" sz="1400" dirty="0">
                <a:latin typeface="Arial" panose="020B0604020202020204" pitchFamily="34" charset="0"/>
                <a:ea typeface="微软雅黑" panose="020B0503020204020204" pitchFamily="34" charset="-122"/>
                <a:cs typeface="+mn-ea"/>
                <a:sym typeface="Arial" panose="020B0604020202020204" pitchFamily="34" charset="0"/>
              </a:rPr>
              <a:t>平安中国建设达到更高水平，基本实现国防和军队现代化</a:t>
            </a:r>
            <a:r>
              <a:rPr lang="en-US" altLang="zh-CN" sz="1400" dirty="0">
                <a:latin typeface="Arial" panose="020B0604020202020204" pitchFamily="34" charset="0"/>
                <a:ea typeface="微软雅黑" panose="020B0503020204020204" pitchFamily="34" charset="-122"/>
                <a:cs typeface="+mn-ea"/>
                <a:sym typeface="Arial" panose="020B0604020202020204" pitchFamily="34" charset="0"/>
              </a:rPr>
              <a:t>;</a:t>
            </a:r>
            <a:endParaRPr lang="zh-CN" altLang="en-US" sz="14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圆角矩形 23"/>
          <p:cNvSpPr/>
          <p:nvPr/>
        </p:nvSpPr>
        <p:spPr>
          <a:xfrm>
            <a:off x="1040765" y="1614805"/>
            <a:ext cx="1141730" cy="5270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kumimoji="1" lang="zh-CN" altLang="en-US" sz="20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目标四</a:t>
            </a:r>
            <a:endParaRPr kumimoji="1" lang="zh-CN" altLang="en-US" sz="20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圆角矩形 1"/>
          <p:cNvSpPr/>
          <p:nvPr/>
        </p:nvSpPr>
        <p:spPr>
          <a:xfrm>
            <a:off x="7458710" y="1671955"/>
            <a:ext cx="1141730" cy="5270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kumimoji="1" lang="zh-CN" altLang="en-US" sz="20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目标五</a:t>
            </a:r>
            <a:endParaRPr kumimoji="1" lang="en-US" altLang="zh-CN" sz="20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圆角矩形 2"/>
          <p:cNvSpPr/>
          <p:nvPr/>
        </p:nvSpPr>
        <p:spPr>
          <a:xfrm>
            <a:off x="1040765" y="2837180"/>
            <a:ext cx="1141730" cy="5270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kumimoji="1" lang="zh-CN" altLang="en-US" sz="20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目标六</a:t>
            </a:r>
            <a:endParaRPr kumimoji="1" lang="zh-CN" altLang="en-US" sz="20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圆角矩形 5"/>
          <p:cNvSpPr/>
          <p:nvPr/>
        </p:nvSpPr>
        <p:spPr>
          <a:xfrm>
            <a:off x="1040765" y="4180840"/>
            <a:ext cx="1141730" cy="5270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kumimoji="1" lang="zh-CN" altLang="en-US" sz="20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目标八</a:t>
            </a:r>
            <a:endParaRPr kumimoji="1" lang="zh-CN" altLang="en-US" sz="20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圆角矩形 6"/>
          <p:cNvSpPr/>
          <p:nvPr/>
        </p:nvSpPr>
        <p:spPr>
          <a:xfrm>
            <a:off x="7451090" y="4167505"/>
            <a:ext cx="1141730" cy="5270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kumimoji="1" lang="zh-CN" altLang="en-US" sz="20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目标九</a:t>
            </a:r>
            <a:endParaRPr kumimoji="1" lang="zh-CN" altLang="en-US" sz="20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圆角矩形 7"/>
          <p:cNvSpPr/>
          <p:nvPr/>
        </p:nvSpPr>
        <p:spPr>
          <a:xfrm>
            <a:off x="7912100" y="2688590"/>
            <a:ext cx="1141730" cy="5270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kumimoji="1" lang="zh-CN" altLang="en-US" sz="20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目标七</a:t>
            </a:r>
            <a:endParaRPr kumimoji="1" lang="zh-CN" altLang="en-US" sz="20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368851" y="2085382"/>
            <a:ext cx="1045888" cy="603184"/>
          </a:xfrm>
          <a:prstGeom prst="rect">
            <a:avLst/>
          </a:prstGeom>
        </p:spPr>
      </p:pic>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111" y="1939642"/>
            <a:ext cx="998451" cy="639009"/>
          </a:xfrm>
          <a:prstGeom prst="rect">
            <a:avLst/>
          </a:prstGeom>
        </p:spPr>
      </p:pic>
      <p:sp>
        <p:nvSpPr>
          <p:cNvPr id="24" name="文本框 8"/>
          <p:cNvSpPr txBox="1"/>
          <p:nvPr/>
        </p:nvSpPr>
        <p:spPr>
          <a:xfrm>
            <a:off x="2224450" y="2911577"/>
            <a:ext cx="7743099" cy="1782445"/>
          </a:xfrm>
          <a:prstGeom prst="rect">
            <a:avLst/>
          </a:prstGeom>
          <a:noFill/>
        </p:spPr>
        <p:txBody>
          <a:bodyPr wrap="square" lIns="121863" tIns="60931" rIns="121863" bIns="60931" rtlCol="0">
            <a:spAutoFit/>
          </a:bodyPr>
          <a:lstStyle/>
          <a:p>
            <a:pPr algn="ctr">
              <a:defRPr/>
            </a:pPr>
            <a:r>
              <a:rPr lang="zh-CN" altLang="en-US" sz="54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“十四五”时期</a:t>
            </a:r>
            <a:r>
              <a:rPr lang="zh-CN" altLang="en-US" sz="54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经济社会发展主要目标</a:t>
            </a:r>
            <a:endParaRPr lang="zh-CN" altLang="en-US" sz="54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文本框 8"/>
          <p:cNvSpPr txBox="1"/>
          <p:nvPr/>
        </p:nvSpPr>
        <p:spPr>
          <a:xfrm>
            <a:off x="4708834" y="1198100"/>
            <a:ext cx="2227488" cy="1597660"/>
          </a:xfrm>
          <a:prstGeom prst="rect">
            <a:avLst/>
          </a:prstGeom>
          <a:noFill/>
        </p:spPr>
        <p:txBody>
          <a:bodyPr wrap="square" lIns="121863" tIns="60931" rIns="121863" bIns="60931" rtlCol="0">
            <a:spAutoFit/>
          </a:bodyPr>
          <a:lstStyle/>
          <a:p>
            <a:pPr algn="ctr">
              <a:defRPr/>
            </a:pPr>
            <a:r>
              <a:rPr kumimoji="1" lang="en-US" altLang="zh-CN" sz="9600" b="1" dirty="0" smtClean="0">
                <a:solidFill>
                  <a:schemeClr val="accent1"/>
                </a:solidFill>
                <a:latin typeface="Impact" panose="020B0806030902050204" pitchFamily="34" charset="0"/>
                <a:ea typeface="微软雅黑" panose="020B0503020204020204" pitchFamily="34" charset="-122"/>
                <a:cs typeface="微软雅黑" panose="020B0503020204020204" pitchFamily="34" charset="-122"/>
              </a:rPr>
              <a:t>05</a:t>
            </a:r>
            <a:endParaRPr kumimoji="1" lang="zh-CN" altLang="en-US" sz="9600" b="1" dirty="0">
              <a:solidFill>
                <a:schemeClr val="accent1"/>
              </a:solidFill>
              <a:latin typeface="Impact" panose="020B0806030902050204" pitchFamily="34" charset="0"/>
              <a:ea typeface="微软雅黑" panose="020B0503020204020204" pitchFamily="34" charset="-122"/>
              <a:cs typeface="微软雅黑" panose="020B0503020204020204" pitchFamily="34" charset="-122"/>
            </a:endParaRPr>
          </a:p>
        </p:txBody>
      </p:sp>
      <p:sp>
        <p:nvSpPr>
          <p:cNvPr id="26" name="文本框 8"/>
          <p:cNvSpPr txBox="1"/>
          <p:nvPr>
            <p:custDataLst>
              <p:tags r:id="rId3"/>
            </p:custDataLst>
          </p:nvPr>
        </p:nvSpPr>
        <p:spPr>
          <a:xfrm>
            <a:off x="2876738" y="4898918"/>
            <a:ext cx="6356076" cy="400110"/>
          </a:xfrm>
          <a:prstGeom prst="rect">
            <a:avLst/>
          </a:prstGeom>
          <a:noFill/>
        </p:spPr>
        <p:txBody>
          <a:bodyPr wrap="square" rtlCol="0">
            <a:spAutoFit/>
          </a:bodyPr>
          <a:lstStyle/>
          <a:p>
            <a:pPr algn="ctr">
              <a:defRPr/>
            </a:pPr>
            <a:r>
              <a:rPr lang="zh-CN" altLang="en-US" sz="2000" dirty="0">
                <a:latin typeface="Arial" panose="020B0604020202020204" pitchFamily="34" charset="0"/>
                <a:ea typeface="微软雅黑" panose="020B0503020204020204" pitchFamily="34" charset="-122"/>
                <a:cs typeface="+mn-ea"/>
                <a:sym typeface="Arial" panose="020B0604020202020204" pitchFamily="34" charset="0"/>
              </a:rPr>
              <a:t>学习解读第十九届中央委员会第五次全体会议公报</a:t>
            </a:r>
            <a:endParaRPr lang="zh-CN" altLang="en-US" sz="20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5" name="组合 4"/>
          <p:cNvGrpSpPr/>
          <p:nvPr/>
        </p:nvGrpSpPr>
        <p:grpSpPr>
          <a:xfrm>
            <a:off x="0" y="4480521"/>
            <a:ext cx="12192000" cy="2390342"/>
            <a:chOff x="0" y="4480521"/>
            <a:chExt cx="12192000" cy="2390342"/>
          </a:xfrm>
        </p:grpSpPr>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80521"/>
              <a:ext cx="12192000" cy="2377479"/>
            </a:xfrm>
            <a:prstGeom prst="rect">
              <a:avLst/>
            </a:prstGeom>
          </p:spPr>
        </p:pic>
        <p:pic>
          <p:nvPicPr>
            <p:cNvPr id="28" name="图片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1356" y="5501325"/>
              <a:ext cx="7149288" cy="1369538"/>
            </a:xfrm>
            <a:prstGeom prst="rect">
              <a:avLst/>
            </a:prstGeom>
          </p:spPr>
        </p:pic>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1269495" y="1379295"/>
            <a:ext cx="1633469" cy="738664"/>
          </a:xfrm>
          <a:prstGeom prst="rect">
            <a:avLst/>
          </a:prstGeom>
        </p:spPr>
        <p:txBody>
          <a:bodyPr wrap="square" lIns="0" tIns="0" rIns="0" bIns="0">
            <a:spAutoFit/>
          </a:bodyPr>
          <a:lstStyle/>
          <a:p>
            <a:pPr defTabSz="914400">
              <a:defRPr/>
            </a:pPr>
            <a:r>
              <a:rPr lang="zh-CN" altLang="en-US" sz="4800" b="1" dirty="0">
                <a:solidFill>
                  <a:schemeClr val="accent1"/>
                </a:solidFill>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前 言</a:t>
            </a:r>
            <a:endParaRPr lang="zh-CN" altLang="en-US" sz="4800" b="1" dirty="0">
              <a:solidFill>
                <a:schemeClr val="accent1"/>
              </a:solidFill>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矩形 13"/>
          <p:cNvSpPr/>
          <p:nvPr/>
        </p:nvSpPr>
        <p:spPr>
          <a:xfrm>
            <a:off x="3759200" y="1379295"/>
            <a:ext cx="7315200" cy="3231654"/>
          </a:xfrm>
          <a:prstGeom prst="rect">
            <a:avLst/>
          </a:prstGeom>
        </p:spPr>
        <p:txBody>
          <a:bodyPr wrap="square" lIns="0" tIns="0" rIns="0" bIns="0">
            <a:spAutoFit/>
          </a:bodyPr>
          <a:lstStyle/>
          <a:p>
            <a:pPr defTabSz="914400">
              <a:lnSpc>
                <a:spcPct val="150000"/>
              </a:lnSpc>
              <a:defRPr/>
            </a:pPr>
            <a:r>
              <a:rPr lang="zh-CN" altLang="en-US" sz="20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中国共产党第十九届中央委员会第五次全体会议，于</a:t>
            </a:r>
            <a:r>
              <a:rPr lang="en-US" altLang="zh-CN" sz="20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2020</a:t>
            </a:r>
            <a:r>
              <a:rPr lang="zh-CN" altLang="en-US" sz="20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年</a:t>
            </a:r>
            <a:r>
              <a:rPr lang="en-US" altLang="zh-CN" sz="20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10</a:t>
            </a:r>
            <a:r>
              <a:rPr lang="zh-CN" altLang="en-US" sz="20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月</a:t>
            </a:r>
            <a:r>
              <a:rPr lang="en-US" altLang="zh-CN" sz="20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26</a:t>
            </a:r>
            <a:r>
              <a:rPr lang="zh-CN" altLang="en-US" sz="20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日至</a:t>
            </a:r>
            <a:r>
              <a:rPr lang="en-US" altLang="zh-CN" sz="20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29</a:t>
            </a:r>
            <a:r>
              <a:rPr lang="zh-CN" altLang="en-US" sz="20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日在北京举行。中央委员会有关领导作重要讲话。全会听取和讨论了有关领导受中央政治局委托作的工作报告，审议通过了</a:t>
            </a:r>
            <a:r>
              <a:rPr lang="en-US" altLang="zh-CN" sz="20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a:t>
            </a:r>
            <a:r>
              <a:rPr lang="zh-CN" altLang="en-US" sz="20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中共中央关于制定国民经济和社会发展第十四个五年规划和二</a:t>
            </a:r>
            <a:r>
              <a:rPr lang="en-US" altLang="zh-CN" sz="20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0</a:t>
            </a:r>
            <a:r>
              <a:rPr lang="zh-CN" altLang="en-US" sz="20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三五年远景目标的建议</a:t>
            </a:r>
            <a:r>
              <a:rPr lang="en-US" altLang="zh-CN" sz="2000" dirty="0" smtClean="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a:t>
            </a:r>
            <a:r>
              <a:rPr lang="zh-CN" altLang="en-US" sz="2000" dirty="0" smtClean="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全会</a:t>
            </a:r>
            <a:r>
              <a:rPr lang="zh-CN" altLang="en-US" sz="20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号召，全党全国各族人民要紧密团结在以有关领导为核心的党中央周围，同心同德，顽强奋斗，夺取全面建设社会主义现代化国家新胜利</a:t>
            </a:r>
            <a:endParaRPr lang="zh-CN" altLang="en-US" sz="20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40177" y="5351140"/>
            <a:ext cx="11403044" cy="2184400"/>
          </a:xfrm>
          <a:prstGeom prst="rect">
            <a:avLst/>
          </a:prstGeom>
        </p:spPr>
      </p:pic>
      <p:pic>
        <p:nvPicPr>
          <p:cNvPr id="18" name="Docer Falling Dust PPT dem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758" y="1978259"/>
            <a:ext cx="2507742" cy="2507742"/>
          </a:xfrm>
          <a:prstGeom prst="rect">
            <a:avLst/>
          </a:prstGeom>
        </p:spPr>
      </p:pic>
      <p:sp>
        <p:nvSpPr>
          <p:cNvPr id="2" name="圆角矩形 1"/>
          <p:cNvSpPr/>
          <p:nvPr/>
        </p:nvSpPr>
        <p:spPr>
          <a:xfrm>
            <a:off x="3340100" y="1000014"/>
            <a:ext cx="8089900" cy="3990216"/>
          </a:xfrm>
          <a:prstGeom prst="roundRect">
            <a:avLst>
              <a:gd name="adj" fmla="val 5196"/>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圆角矩形 53"/>
          <p:cNvSpPr/>
          <p:nvPr/>
        </p:nvSpPr>
        <p:spPr>
          <a:xfrm>
            <a:off x="2002374" y="1462384"/>
            <a:ext cx="8534400" cy="6987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2586513" y="1550129"/>
            <a:ext cx="7366119" cy="523220"/>
          </a:xfrm>
          <a:prstGeom prst="rect">
            <a:avLst/>
          </a:prstGeom>
        </p:spPr>
        <p:txBody>
          <a:bodyPr wrap="none">
            <a:spAutoFit/>
          </a:bodyPr>
          <a:lstStyle/>
          <a:p>
            <a:pPr algn="ctr">
              <a:defRPr/>
            </a:pPr>
            <a:r>
              <a:rPr lang="zh-CN" altLang="en-US" sz="2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“十四五”时期经济社会发展必须遵循的原则</a:t>
            </a:r>
            <a:endParaRPr lang="zh-CN" altLang="en-US" sz="2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矩形 9"/>
          <p:cNvSpPr/>
          <p:nvPr/>
        </p:nvSpPr>
        <p:spPr>
          <a:xfrm>
            <a:off x="1251348" y="465831"/>
            <a:ext cx="6883002" cy="523220"/>
          </a:xfrm>
          <a:prstGeom prst="rect">
            <a:avLst/>
          </a:prstGeom>
          <a:noFill/>
        </p:spPr>
        <p:txBody>
          <a:bodyPr wrap="square">
            <a:spAutoFit/>
          </a:bodyPr>
          <a:lstStyle/>
          <a:p>
            <a:pPr>
              <a:defRPr/>
            </a:pPr>
            <a:r>
              <a:rPr lang="zh-CN" altLang="en-US" sz="2800" dirty="0">
                <a:latin typeface="Arial" panose="020B0604020202020204" pitchFamily="34" charset="0"/>
                <a:ea typeface="微软雅黑" panose="020B0503020204020204" pitchFamily="34" charset="-122"/>
                <a:cs typeface="+mn-ea"/>
                <a:sym typeface="Arial" panose="020B0604020202020204" pitchFamily="34" charset="0"/>
              </a:rPr>
              <a:t>“十四五”十七经济社会发展主要目标</a:t>
            </a:r>
            <a:endParaRPr lang="zh-CN" altLang="en-US" sz="2800"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1" name="Docer Falling Dust PPT demo"/>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58106" y="330820"/>
            <a:ext cx="793242" cy="793242"/>
          </a:xfrm>
          <a:prstGeom prst="rect">
            <a:avLst/>
          </a:prstGeom>
        </p:spPr>
      </p:pic>
      <p:sp>
        <p:nvSpPr>
          <p:cNvPr id="12" name="圆角矩形 11"/>
          <p:cNvSpPr/>
          <p:nvPr/>
        </p:nvSpPr>
        <p:spPr>
          <a:xfrm>
            <a:off x="3344926" y="2926527"/>
            <a:ext cx="1302573" cy="130257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3200" b="1"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坚持</a:t>
            </a:r>
            <a:endParaRPr kumimoji="1" lang="zh-CN" altLang="en-US" sz="3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圆角矩形 12"/>
          <p:cNvSpPr/>
          <p:nvPr/>
        </p:nvSpPr>
        <p:spPr>
          <a:xfrm>
            <a:off x="3344926" y="4463227"/>
            <a:ext cx="1302573" cy="130257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3200" b="1"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坚持</a:t>
            </a:r>
            <a:endParaRPr kumimoji="1" lang="zh-CN" altLang="en-US" sz="32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矩形 1"/>
          <p:cNvSpPr/>
          <p:nvPr/>
        </p:nvSpPr>
        <p:spPr>
          <a:xfrm>
            <a:off x="4775200" y="2890645"/>
            <a:ext cx="6587132" cy="1337945"/>
          </a:xfrm>
          <a:prstGeom prst="rect">
            <a:avLst/>
          </a:prstGeom>
        </p:spPr>
        <p:txBody>
          <a:bodyPr wrap="square">
            <a:spAutoFit/>
          </a:bodyPr>
          <a:lstStyle/>
          <a:p>
            <a:pPr>
              <a:lnSpc>
                <a:spcPct val="150000"/>
              </a:lnSpc>
              <a:defRPr/>
            </a:pPr>
            <a:r>
              <a:rPr lang="zh-CN" altLang="en-US"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党的全面领导，坚持和完善党领导经济社会发展的体制机制，坚持和完善中国特色社会主义制度，不断提高贯彻新发展理念、构建新发展格局能力和水平，为实现高质量发展提供根本保证；</a:t>
            </a:r>
            <a:endParaRPr lang="zh-CN" altLang="en-US"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矩形 3"/>
          <p:cNvSpPr/>
          <p:nvPr/>
        </p:nvSpPr>
        <p:spPr>
          <a:xfrm>
            <a:off x="4775200" y="4596130"/>
            <a:ext cx="6586855" cy="922020"/>
          </a:xfrm>
          <a:prstGeom prst="rect">
            <a:avLst/>
          </a:prstGeom>
        </p:spPr>
        <p:txBody>
          <a:bodyPr wrap="square">
            <a:spAutoFit/>
          </a:bodyPr>
          <a:lstStyle/>
          <a:p>
            <a:pPr>
              <a:lnSpc>
                <a:spcPct val="150000"/>
              </a:lnSpc>
              <a:defRPr/>
            </a:pPr>
            <a:r>
              <a:rPr lang="zh-CN" altLang="en-US"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以人民为中心，坚持新发展理念，坚持深化改革开放，坚持系统观念。</a:t>
            </a:r>
            <a:endParaRPr lang="zh-CN" altLang="en-US"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3" name="图片 22"/>
          <p:cNvPicPr>
            <a:picLocks noChangeAspect="1"/>
          </p:cNvPicPr>
          <p:nvPr/>
        </p:nvPicPr>
        <p:blipFill>
          <a:blip r:embed="rId2"/>
          <a:stretch>
            <a:fillRect/>
          </a:stretch>
        </p:blipFill>
        <p:spPr>
          <a:xfrm flipH="1">
            <a:off x="-24782" y="3508577"/>
            <a:ext cx="3153808" cy="3349423"/>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圆角矩形 53"/>
          <p:cNvSpPr/>
          <p:nvPr/>
        </p:nvSpPr>
        <p:spPr>
          <a:xfrm>
            <a:off x="2002374" y="1462384"/>
            <a:ext cx="8534400" cy="6987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3125122" y="1550129"/>
            <a:ext cx="6288902" cy="523220"/>
          </a:xfrm>
          <a:prstGeom prst="rect">
            <a:avLst/>
          </a:prstGeom>
        </p:spPr>
        <p:txBody>
          <a:bodyPr wrap="none">
            <a:spAutoFit/>
          </a:bodyPr>
          <a:lstStyle/>
          <a:p>
            <a:pPr algn="ctr"/>
            <a:r>
              <a:rPr kumimoji="1" lang="zh-CN" altLang="en-US" sz="2800" b="1"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“十四五”时期经济社会发展主要目标</a:t>
            </a:r>
            <a:endParaRPr kumimoji="1" lang="zh-CN" altLang="en-US" sz="2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矩形 9"/>
          <p:cNvSpPr/>
          <p:nvPr/>
        </p:nvSpPr>
        <p:spPr>
          <a:xfrm>
            <a:off x="1251348" y="465831"/>
            <a:ext cx="6883002" cy="523220"/>
          </a:xfrm>
          <a:prstGeom prst="rect">
            <a:avLst/>
          </a:prstGeom>
          <a:noFill/>
        </p:spPr>
        <p:txBody>
          <a:bodyPr wrap="square">
            <a:spAutoFit/>
          </a:bodyPr>
          <a:lstStyle/>
          <a:p>
            <a:pPr>
              <a:defRPr/>
            </a:pPr>
            <a:r>
              <a:rPr lang="zh-CN" altLang="en-US" sz="2800" dirty="0">
                <a:latin typeface="Arial" panose="020B0604020202020204" pitchFamily="34" charset="0"/>
                <a:ea typeface="微软雅黑" panose="020B0503020204020204" pitchFamily="34" charset="-122"/>
                <a:cs typeface="+mn-ea"/>
                <a:sym typeface="Arial" panose="020B0604020202020204" pitchFamily="34" charset="0"/>
              </a:rPr>
              <a:t>“十四五”十七经济社会发展主要目标</a:t>
            </a:r>
            <a:endParaRPr lang="zh-CN" altLang="en-US" sz="2800"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1" name="Docer Falling Dust PPT demo"/>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58106" y="330820"/>
            <a:ext cx="793242" cy="793242"/>
          </a:xfrm>
          <a:prstGeom prst="rect">
            <a:avLst/>
          </a:prstGeom>
        </p:spPr>
      </p:pic>
      <p:sp>
        <p:nvSpPr>
          <p:cNvPr id="3" name="圆角矩形 2"/>
          <p:cNvSpPr/>
          <p:nvPr/>
        </p:nvSpPr>
        <p:spPr>
          <a:xfrm>
            <a:off x="2006194" y="2775470"/>
            <a:ext cx="4060041" cy="6987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0100">
              <a:spcBef>
                <a:spcPct val="0"/>
              </a:spcBef>
              <a:spcAft>
                <a:spcPct val="35000"/>
              </a:spcAft>
            </a:pPr>
            <a:r>
              <a:rPr lang="zh-CN" altLang="en-US" smtClean="0">
                <a:latin typeface="Arial" panose="020B0604020202020204" pitchFamily="34" charset="0"/>
                <a:ea typeface="微软雅黑" panose="020B0503020204020204" pitchFamily="34" charset="-122"/>
                <a:cs typeface="+mn-ea"/>
                <a:sym typeface="Arial" panose="020B0604020202020204" pitchFamily="34" charset="0"/>
              </a:rPr>
              <a:t>经济发展取得新成效</a:t>
            </a:r>
            <a:endParaRPr lang="en-US" altLang="zh-CN"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圆角矩形 38"/>
          <p:cNvSpPr/>
          <p:nvPr/>
        </p:nvSpPr>
        <p:spPr>
          <a:xfrm>
            <a:off x="6472881" y="2775470"/>
            <a:ext cx="4060041" cy="6987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0100">
              <a:spcBef>
                <a:spcPct val="0"/>
              </a:spcBef>
              <a:spcAft>
                <a:spcPct val="35000"/>
              </a:spcAft>
            </a:pPr>
            <a:r>
              <a:rPr lang="zh-CN" altLang="en-US" smtClean="0">
                <a:latin typeface="Arial" panose="020B0604020202020204" pitchFamily="34" charset="0"/>
                <a:ea typeface="微软雅黑" panose="020B0503020204020204" pitchFamily="34" charset="-122"/>
                <a:cs typeface="+mn-ea"/>
                <a:sym typeface="Arial" panose="020B0604020202020204" pitchFamily="34" charset="0"/>
              </a:rPr>
              <a:t>改革开放迈出</a:t>
            </a:r>
            <a:r>
              <a:rPr lang="zh-CN" altLang="en-US" smtClean="0">
                <a:latin typeface="Arial" panose="020B0604020202020204" pitchFamily="34" charset="0"/>
                <a:ea typeface="微软雅黑" panose="020B0503020204020204" pitchFamily="34" charset="-122"/>
                <a:cs typeface="+mn-ea"/>
                <a:sym typeface="Arial" panose="020B0604020202020204" pitchFamily="34" charset="0"/>
              </a:rPr>
              <a:t>新步伐</a:t>
            </a:r>
            <a:endParaRPr lang="en-US" altLang="zh-CN"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圆角矩形 39"/>
          <p:cNvSpPr/>
          <p:nvPr/>
        </p:nvSpPr>
        <p:spPr>
          <a:xfrm>
            <a:off x="2006194" y="3878820"/>
            <a:ext cx="4060041" cy="6987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0100">
              <a:spcBef>
                <a:spcPct val="0"/>
              </a:spcBef>
              <a:spcAft>
                <a:spcPct val="35000"/>
              </a:spcAft>
            </a:pPr>
            <a:r>
              <a:rPr lang="zh-CN" altLang="en-US" smtClean="0">
                <a:latin typeface="Arial" panose="020B0604020202020204" pitchFamily="34" charset="0"/>
                <a:ea typeface="微软雅黑" panose="020B0503020204020204" pitchFamily="34" charset="-122"/>
                <a:cs typeface="+mn-ea"/>
                <a:sym typeface="Arial" panose="020B0604020202020204" pitchFamily="34" charset="0"/>
              </a:rPr>
              <a:t>社会文明程度得到新提高</a:t>
            </a:r>
            <a:endParaRPr lang="en-US" altLang="zh-CN"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1" name="圆角矩形 40"/>
          <p:cNvSpPr/>
          <p:nvPr/>
        </p:nvSpPr>
        <p:spPr>
          <a:xfrm>
            <a:off x="6472881" y="3878820"/>
            <a:ext cx="4060041" cy="6987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0100">
              <a:spcBef>
                <a:spcPct val="0"/>
              </a:spcBef>
              <a:spcAft>
                <a:spcPct val="35000"/>
              </a:spcAft>
            </a:pPr>
            <a:r>
              <a:rPr lang="zh-CN" altLang="en-US" smtClean="0">
                <a:latin typeface="Arial" panose="020B0604020202020204" pitchFamily="34" charset="0"/>
                <a:ea typeface="微软雅黑" panose="020B0503020204020204" pitchFamily="34" charset="-122"/>
                <a:cs typeface="+mn-ea"/>
                <a:sym typeface="Arial" panose="020B0604020202020204" pitchFamily="34" charset="0"/>
              </a:rPr>
              <a:t>生态文明建设实现新进步</a:t>
            </a:r>
            <a:endParaRPr lang="en-US" altLang="zh-CN"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圆角矩形 41"/>
          <p:cNvSpPr/>
          <p:nvPr/>
        </p:nvSpPr>
        <p:spPr>
          <a:xfrm>
            <a:off x="2006194" y="4944992"/>
            <a:ext cx="4060041" cy="6987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0100">
              <a:spcBef>
                <a:spcPct val="0"/>
              </a:spcBef>
              <a:spcAft>
                <a:spcPct val="35000"/>
              </a:spcAft>
            </a:pPr>
            <a:r>
              <a:rPr lang="zh-CN" altLang="en-US" smtClean="0">
                <a:latin typeface="Arial" panose="020B0604020202020204" pitchFamily="34" charset="0"/>
                <a:ea typeface="微软雅黑" panose="020B0503020204020204" pitchFamily="34" charset="-122"/>
                <a:cs typeface="+mn-ea"/>
                <a:sym typeface="Arial" panose="020B0604020202020204" pitchFamily="34" charset="0"/>
              </a:rPr>
              <a:t>民生福利达到新水平</a:t>
            </a:r>
            <a:endParaRPr lang="en-US" altLang="zh-CN"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圆角矩形 42"/>
          <p:cNvSpPr/>
          <p:nvPr/>
        </p:nvSpPr>
        <p:spPr>
          <a:xfrm>
            <a:off x="6472881" y="4944992"/>
            <a:ext cx="4060041" cy="6987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0100">
              <a:spcBef>
                <a:spcPct val="0"/>
              </a:spcBef>
              <a:spcAft>
                <a:spcPct val="35000"/>
              </a:spcAft>
            </a:pPr>
            <a:r>
              <a:rPr lang="zh-CN" altLang="en-US" smtClean="0">
                <a:latin typeface="Arial" panose="020B0604020202020204" pitchFamily="34" charset="0"/>
                <a:ea typeface="微软雅黑" panose="020B0503020204020204" pitchFamily="34" charset="-122"/>
                <a:cs typeface="+mn-ea"/>
                <a:sym typeface="Arial" panose="020B0604020202020204" pitchFamily="34" charset="0"/>
              </a:rPr>
              <a:t>国家治理效能得到新提升</a:t>
            </a:r>
            <a:endParaRPr lang="en-US" altLang="zh-CN" dirty="0">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368851" y="2085382"/>
            <a:ext cx="1045888" cy="603184"/>
          </a:xfrm>
          <a:prstGeom prst="rect">
            <a:avLst/>
          </a:prstGeom>
        </p:spPr>
      </p:pic>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111" y="1939642"/>
            <a:ext cx="998451" cy="639009"/>
          </a:xfrm>
          <a:prstGeom prst="rect">
            <a:avLst/>
          </a:prstGeom>
        </p:spPr>
      </p:pic>
      <p:sp>
        <p:nvSpPr>
          <p:cNvPr id="24" name="文本框 8"/>
          <p:cNvSpPr txBox="1"/>
          <p:nvPr/>
        </p:nvSpPr>
        <p:spPr>
          <a:xfrm>
            <a:off x="1879599" y="2911577"/>
            <a:ext cx="8432802" cy="951230"/>
          </a:xfrm>
          <a:prstGeom prst="rect">
            <a:avLst/>
          </a:prstGeom>
          <a:noFill/>
        </p:spPr>
        <p:txBody>
          <a:bodyPr wrap="square" lIns="121863" tIns="60931" rIns="121863" bIns="60931" rtlCol="0">
            <a:spAutoFit/>
          </a:bodyPr>
          <a:lstStyle/>
          <a:p>
            <a:pPr algn="ctr">
              <a:defRPr/>
            </a:pPr>
            <a:r>
              <a:rPr lang="zh-CN" altLang="en-US" sz="54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十九届五中全会工作部署</a:t>
            </a:r>
            <a:endParaRPr lang="en-US" altLang="zh-CN" sz="54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文本框 8"/>
          <p:cNvSpPr txBox="1"/>
          <p:nvPr/>
        </p:nvSpPr>
        <p:spPr>
          <a:xfrm>
            <a:off x="4708834" y="1198100"/>
            <a:ext cx="2227488" cy="1597660"/>
          </a:xfrm>
          <a:prstGeom prst="rect">
            <a:avLst/>
          </a:prstGeom>
          <a:noFill/>
        </p:spPr>
        <p:txBody>
          <a:bodyPr wrap="square" lIns="121863" tIns="60931" rIns="121863" bIns="60931" rtlCol="0">
            <a:spAutoFit/>
          </a:bodyPr>
          <a:lstStyle/>
          <a:p>
            <a:pPr algn="ctr">
              <a:defRPr/>
            </a:pPr>
            <a:r>
              <a:rPr kumimoji="1" lang="en-US" altLang="zh-CN" sz="9600" b="1" dirty="0" smtClean="0">
                <a:solidFill>
                  <a:schemeClr val="accent1"/>
                </a:solidFill>
                <a:latin typeface="Impact" panose="020B0806030902050204" pitchFamily="34" charset="0"/>
                <a:ea typeface="微软雅黑" panose="020B0503020204020204" pitchFamily="34" charset="-122"/>
                <a:cs typeface="微软雅黑" panose="020B0503020204020204" pitchFamily="34" charset="-122"/>
              </a:rPr>
              <a:t>06</a:t>
            </a:r>
            <a:endParaRPr kumimoji="1" lang="zh-CN" altLang="en-US" sz="9600" b="1" dirty="0">
              <a:solidFill>
                <a:schemeClr val="accent1"/>
              </a:solidFill>
              <a:latin typeface="Impact" panose="020B0806030902050204" pitchFamily="34" charset="0"/>
              <a:ea typeface="微软雅黑" panose="020B0503020204020204" pitchFamily="34" charset="-122"/>
              <a:cs typeface="微软雅黑" panose="020B0503020204020204" pitchFamily="34" charset="-122"/>
            </a:endParaRPr>
          </a:p>
        </p:txBody>
      </p:sp>
      <p:sp>
        <p:nvSpPr>
          <p:cNvPr id="26" name="文本框 8"/>
          <p:cNvSpPr txBox="1"/>
          <p:nvPr>
            <p:custDataLst>
              <p:tags r:id="rId3"/>
            </p:custDataLst>
          </p:nvPr>
        </p:nvSpPr>
        <p:spPr>
          <a:xfrm>
            <a:off x="2876738" y="3982436"/>
            <a:ext cx="6356076" cy="400110"/>
          </a:xfrm>
          <a:prstGeom prst="rect">
            <a:avLst/>
          </a:prstGeom>
          <a:noFill/>
        </p:spPr>
        <p:txBody>
          <a:bodyPr wrap="square" rtlCol="0">
            <a:spAutoFit/>
          </a:bodyPr>
          <a:lstStyle/>
          <a:p>
            <a:pPr algn="ctr">
              <a:defRPr/>
            </a:pPr>
            <a:r>
              <a:rPr lang="zh-CN" altLang="en-US" sz="2000" dirty="0">
                <a:latin typeface="Arial" panose="020B0604020202020204" pitchFamily="34" charset="0"/>
                <a:ea typeface="微软雅黑" panose="020B0503020204020204" pitchFamily="34" charset="-122"/>
                <a:cs typeface="+mn-ea"/>
                <a:sym typeface="Arial" panose="020B0604020202020204" pitchFamily="34" charset="0"/>
              </a:rPr>
              <a:t>学习解读第十九届中央委员会第五次全体会议公报</a:t>
            </a:r>
            <a:endParaRPr lang="zh-CN" altLang="en-US" sz="20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5" name="组合 4"/>
          <p:cNvGrpSpPr/>
          <p:nvPr/>
        </p:nvGrpSpPr>
        <p:grpSpPr>
          <a:xfrm>
            <a:off x="0" y="4489411"/>
            <a:ext cx="12192000" cy="2390342"/>
            <a:chOff x="0" y="4480521"/>
            <a:chExt cx="12192000" cy="2390342"/>
          </a:xfrm>
        </p:grpSpPr>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80521"/>
              <a:ext cx="12192000" cy="2377479"/>
            </a:xfrm>
            <a:prstGeom prst="rect">
              <a:avLst/>
            </a:prstGeom>
          </p:spPr>
        </p:pic>
        <p:pic>
          <p:nvPicPr>
            <p:cNvPr id="28" name="图片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1356" y="5501325"/>
              <a:ext cx="7149288" cy="1369538"/>
            </a:xfrm>
            <a:prstGeom prst="rect">
              <a:avLst/>
            </a:prstGeom>
          </p:spPr>
        </p:pic>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圆角矩形 53"/>
          <p:cNvSpPr/>
          <p:nvPr/>
        </p:nvSpPr>
        <p:spPr>
          <a:xfrm>
            <a:off x="2002374" y="1462384"/>
            <a:ext cx="8534400" cy="6987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4024848" y="1550129"/>
            <a:ext cx="4489450" cy="521970"/>
          </a:xfrm>
          <a:prstGeom prst="rect">
            <a:avLst/>
          </a:prstGeom>
        </p:spPr>
        <p:txBody>
          <a:bodyPr wrap="none">
            <a:spAutoFit/>
          </a:bodyPr>
          <a:lstStyle/>
          <a:p>
            <a:pPr algn="ctr">
              <a:defRPr/>
            </a:pPr>
            <a:r>
              <a:rPr lang="zh-CN" altLang="en-US" sz="2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实现奋斗目标的</a:t>
            </a:r>
            <a:r>
              <a:rPr lang="en-US" altLang="zh-CN" sz="2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12</a:t>
            </a:r>
            <a:r>
              <a:rPr lang="zh-CN" altLang="en-US" sz="2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方面举措</a:t>
            </a:r>
            <a:endParaRPr lang="zh-CN" altLang="en-US" sz="2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矩形 9"/>
          <p:cNvSpPr/>
          <p:nvPr/>
        </p:nvSpPr>
        <p:spPr>
          <a:xfrm>
            <a:off x="1251348" y="465831"/>
            <a:ext cx="6883002" cy="523220"/>
          </a:xfrm>
          <a:prstGeom prst="rect">
            <a:avLst/>
          </a:prstGeom>
          <a:noFill/>
        </p:spPr>
        <p:txBody>
          <a:bodyPr wrap="square">
            <a:spAutoFit/>
          </a:bodyPr>
          <a:lstStyle/>
          <a:p>
            <a:pPr>
              <a:defRPr/>
            </a:pPr>
            <a:r>
              <a:rPr lang="zh-CN" altLang="en-US" sz="2800" dirty="0">
                <a:latin typeface="Arial" panose="020B0604020202020204" pitchFamily="34" charset="0"/>
                <a:ea typeface="微软雅黑" panose="020B0503020204020204" pitchFamily="34" charset="-122"/>
                <a:cs typeface="+mn-ea"/>
                <a:sym typeface="Arial" panose="020B0604020202020204" pitchFamily="34" charset="0"/>
              </a:rPr>
              <a:t>十九届五中全会工作部署</a:t>
            </a:r>
            <a:endParaRPr lang="zh-CN" altLang="en-US" sz="2800"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1" name="Docer Falling Dust PPT demo"/>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58106" y="330820"/>
            <a:ext cx="793242" cy="793242"/>
          </a:xfrm>
          <a:prstGeom prst="rect">
            <a:avLst/>
          </a:prstGeom>
        </p:spPr>
      </p:pic>
      <p:sp>
        <p:nvSpPr>
          <p:cNvPr id="22" name="圆角矩形 21"/>
          <p:cNvSpPr/>
          <p:nvPr/>
        </p:nvSpPr>
        <p:spPr>
          <a:xfrm>
            <a:off x="5000179" y="2478040"/>
            <a:ext cx="723076" cy="6987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1</a:t>
            </a:r>
            <a:endParaRPr lang="zh-CN" altLang="en-US" dirty="0"/>
          </a:p>
        </p:txBody>
      </p:sp>
      <p:sp>
        <p:nvSpPr>
          <p:cNvPr id="23" name="圆角矩形 22"/>
          <p:cNvSpPr/>
          <p:nvPr/>
        </p:nvSpPr>
        <p:spPr>
          <a:xfrm>
            <a:off x="5000179" y="3489704"/>
            <a:ext cx="723076" cy="6987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2</a:t>
            </a:r>
            <a:endParaRPr lang="zh-CN" altLang="en-US" dirty="0"/>
          </a:p>
        </p:txBody>
      </p:sp>
      <p:sp>
        <p:nvSpPr>
          <p:cNvPr id="24" name="圆角矩形 23"/>
          <p:cNvSpPr/>
          <p:nvPr/>
        </p:nvSpPr>
        <p:spPr>
          <a:xfrm>
            <a:off x="5000179" y="4555920"/>
            <a:ext cx="723076" cy="6987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3</a:t>
            </a:r>
            <a:endParaRPr lang="zh-CN" altLang="en-US" dirty="0"/>
          </a:p>
        </p:txBody>
      </p:sp>
      <p:sp>
        <p:nvSpPr>
          <p:cNvPr id="2" name="矩形 1"/>
          <p:cNvSpPr/>
          <p:nvPr/>
        </p:nvSpPr>
        <p:spPr>
          <a:xfrm>
            <a:off x="5780604" y="2596337"/>
            <a:ext cx="4755951" cy="460375"/>
          </a:xfrm>
          <a:prstGeom prst="rect">
            <a:avLst/>
          </a:prstGeom>
        </p:spPr>
        <p:txBody>
          <a:bodyPr wrap="square">
            <a:spAutoFit/>
          </a:bodyPr>
          <a:lstStyle/>
          <a:p>
            <a:pPr>
              <a:lnSpc>
                <a:spcPct val="150000"/>
              </a:lnSpc>
              <a:defRPr/>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坚持创新在我国现代化建设全局中的核心地位</a:t>
            </a:r>
            <a:endParaRPr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矩形 25"/>
          <p:cNvSpPr/>
          <p:nvPr/>
        </p:nvSpPr>
        <p:spPr>
          <a:xfrm>
            <a:off x="5723454" y="3608655"/>
            <a:ext cx="4755951" cy="460375"/>
          </a:xfrm>
          <a:prstGeom prst="rect">
            <a:avLst/>
          </a:prstGeom>
        </p:spPr>
        <p:txBody>
          <a:bodyPr wrap="square">
            <a:spAutoFit/>
          </a:bodyPr>
          <a:lstStyle/>
          <a:p>
            <a:pPr>
              <a:lnSpc>
                <a:spcPct val="150000"/>
              </a:lnSpc>
              <a:defRPr/>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加快发展现代化产业体系，推动经济体系优化升级</a:t>
            </a:r>
            <a:endParaRPr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矩形 26"/>
          <p:cNvSpPr/>
          <p:nvPr/>
        </p:nvSpPr>
        <p:spPr>
          <a:xfrm>
            <a:off x="5780604" y="4675116"/>
            <a:ext cx="4959151" cy="460375"/>
          </a:xfrm>
          <a:prstGeom prst="rect">
            <a:avLst/>
          </a:prstGeom>
        </p:spPr>
        <p:txBody>
          <a:bodyPr wrap="square">
            <a:spAutoFit/>
          </a:bodyPr>
          <a:lstStyle/>
          <a:p>
            <a:pPr>
              <a:lnSpc>
                <a:spcPct val="150000"/>
              </a:lnSpc>
              <a:defRPr/>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形成强大国内市场构建新发展格局</a:t>
            </a:r>
            <a:endParaRPr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8"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2151"/>
          <a:stretch>
            <a:fillRect/>
          </a:stretch>
        </p:blipFill>
        <p:spPr bwMode="auto">
          <a:xfrm>
            <a:off x="878603" y="2792499"/>
            <a:ext cx="3673622" cy="2634817"/>
          </a:xfrm>
          <a:prstGeom prst="rect">
            <a:avLst/>
          </a:prstGeom>
          <a:solidFill>
            <a:srgbClr val="CC0000"/>
          </a:solidFill>
          <a:ln>
            <a:noFill/>
          </a:ln>
          <a:effectLst>
            <a:outerShdw blurRad="152400" dist="63500" dir="2700000" sx="101000" sy="101000" algn="tl" rotWithShape="0">
              <a:prstClr val="black">
                <a:alpha val="21000"/>
              </a:prstClr>
            </a:outerShdw>
          </a:effectLst>
        </p:spPr>
      </p:pic>
      <p:sp>
        <p:nvSpPr>
          <p:cNvPr id="3" name="圆角矩形 2"/>
          <p:cNvSpPr/>
          <p:nvPr/>
        </p:nvSpPr>
        <p:spPr>
          <a:xfrm>
            <a:off x="5000179" y="5591605"/>
            <a:ext cx="723076" cy="6987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dirty="0" smtClean="0"/>
              <a:t>4</a:t>
            </a:r>
            <a:endParaRPr lang="en-US" dirty="0"/>
          </a:p>
        </p:txBody>
      </p:sp>
      <p:sp>
        <p:nvSpPr>
          <p:cNvPr id="4" name="矩形 3"/>
          <p:cNvSpPr/>
          <p:nvPr/>
        </p:nvSpPr>
        <p:spPr>
          <a:xfrm>
            <a:off x="5780604" y="5710801"/>
            <a:ext cx="4959151" cy="460375"/>
          </a:xfrm>
          <a:prstGeom prst="rect">
            <a:avLst/>
          </a:prstGeom>
        </p:spPr>
        <p:txBody>
          <a:bodyPr wrap="square">
            <a:spAutoFit/>
          </a:bodyPr>
          <a:p>
            <a:pPr>
              <a:lnSpc>
                <a:spcPct val="150000"/>
              </a:lnSpc>
              <a:defRPr/>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全面深化改革，构建高水平，社会主义市场经济体制</a:t>
            </a:r>
            <a:endParaRPr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圆角矩形 53"/>
          <p:cNvSpPr/>
          <p:nvPr/>
        </p:nvSpPr>
        <p:spPr>
          <a:xfrm>
            <a:off x="2002374" y="1462384"/>
            <a:ext cx="8534400" cy="6987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4024848" y="1550129"/>
            <a:ext cx="4489450" cy="521970"/>
          </a:xfrm>
          <a:prstGeom prst="rect">
            <a:avLst/>
          </a:prstGeom>
        </p:spPr>
        <p:txBody>
          <a:bodyPr wrap="none">
            <a:spAutoFit/>
          </a:bodyPr>
          <a:lstStyle/>
          <a:p>
            <a:pPr algn="ctr">
              <a:defRPr/>
            </a:pPr>
            <a:r>
              <a:rPr lang="zh-CN" altLang="en-US" sz="2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实现奋斗目标的</a:t>
            </a:r>
            <a:r>
              <a:rPr lang="en-US" altLang="zh-CN" sz="2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12</a:t>
            </a:r>
            <a:r>
              <a:rPr lang="zh-CN" altLang="en-US" sz="2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方面举措</a:t>
            </a:r>
            <a:endParaRPr lang="zh-CN" altLang="en-US" sz="2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矩形 9"/>
          <p:cNvSpPr/>
          <p:nvPr/>
        </p:nvSpPr>
        <p:spPr>
          <a:xfrm>
            <a:off x="1251348" y="465831"/>
            <a:ext cx="6883002" cy="523220"/>
          </a:xfrm>
          <a:prstGeom prst="rect">
            <a:avLst/>
          </a:prstGeom>
          <a:noFill/>
        </p:spPr>
        <p:txBody>
          <a:bodyPr wrap="square">
            <a:spAutoFit/>
          </a:bodyPr>
          <a:lstStyle/>
          <a:p>
            <a:pPr>
              <a:defRPr/>
            </a:pPr>
            <a:r>
              <a:rPr lang="zh-CN" altLang="en-US" sz="2800" dirty="0">
                <a:latin typeface="Arial" panose="020B0604020202020204" pitchFamily="34" charset="0"/>
                <a:ea typeface="微软雅黑" panose="020B0503020204020204" pitchFamily="34" charset="-122"/>
                <a:cs typeface="+mn-ea"/>
                <a:sym typeface="Arial" panose="020B0604020202020204" pitchFamily="34" charset="0"/>
              </a:rPr>
              <a:t>十九届五中全会工作部署</a:t>
            </a:r>
            <a:endParaRPr lang="zh-CN" altLang="en-US" sz="2800"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1" name="Docer Falling Dust PPT demo"/>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58106" y="330820"/>
            <a:ext cx="793242" cy="793242"/>
          </a:xfrm>
          <a:prstGeom prst="rect">
            <a:avLst/>
          </a:prstGeom>
        </p:spPr>
      </p:pic>
      <p:sp>
        <p:nvSpPr>
          <p:cNvPr id="22" name="圆角矩形 21"/>
          <p:cNvSpPr/>
          <p:nvPr/>
        </p:nvSpPr>
        <p:spPr>
          <a:xfrm>
            <a:off x="5000179" y="2478040"/>
            <a:ext cx="723076" cy="6987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a:t>
            </a:r>
            <a:endParaRPr lang="en-US" dirty="0"/>
          </a:p>
        </p:txBody>
      </p:sp>
      <p:sp>
        <p:nvSpPr>
          <p:cNvPr id="23" name="圆角矩形 22"/>
          <p:cNvSpPr/>
          <p:nvPr/>
        </p:nvSpPr>
        <p:spPr>
          <a:xfrm>
            <a:off x="5000179" y="3489704"/>
            <a:ext cx="723076" cy="6987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6</a:t>
            </a:r>
            <a:endParaRPr lang="en-US" dirty="0"/>
          </a:p>
        </p:txBody>
      </p:sp>
      <p:sp>
        <p:nvSpPr>
          <p:cNvPr id="24" name="圆角矩形 23"/>
          <p:cNvSpPr/>
          <p:nvPr/>
        </p:nvSpPr>
        <p:spPr>
          <a:xfrm>
            <a:off x="5000179" y="4555920"/>
            <a:ext cx="723076" cy="6987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7</a:t>
            </a:r>
            <a:endParaRPr lang="en-US" dirty="0"/>
          </a:p>
        </p:txBody>
      </p:sp>
      <p:sp>
        <p:nvSpPr>
          <p:cNvPr id="2" name="矩形 1"/>
          <p:cNvSpPr/>
          <p:nvPr/>
        </p:nvSpPr>
        <p:spPr>
          <a:xfrm>
            <a:off x="5780604" y="2596337"/>
            <a:ext cx="4755951" cy="460375"/>
          </a:xfrm>
          <a:prstGeom prst="rect">
            <a:avLst/>
          </a:prstGeom>
        </p:spPr>
        <p:txBody>
          <a:bodyPr wrap="square">
            <a:spAutoFit/>
          </a:bodyPr>
          <a:lstStyle/>
          <a:p>
            <a:pPr>
              <a:lnSpc>
                <a:spcPct val="150000"/>
              </a:lnSpc>
              <a:defRPr/>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优先发展农业农村，全面推进乡村振兴</a:t>
            </a:r>
            <a:endParaRPr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矩形 25"/>
          <p:cNvSpPr/>
          <p:nvPr/>
        </p:nvSpPr>
        <p:spPr>
          <a:xfrm>
            <a:off x="5780405" y="3608705"/>
            <a:ext cx="5020945" cy="460375"/>
          </a:xfrm>
          <a:prstGeom prst="rect">
            <a:avLst/>
          </a:prstGeom>
        </p:spPr>
        <p:txBody>
          <a:bodyPr wrap="square">
            <a:spAutoFit/>
          </a:bodyPr>
          <a:lstStyle/>
          <a:p>
            <a:pPr>
              <a:lnSpc>
                <a:spcPct val="150000"/>
              </a:lnSpc>
              <a:defRPr/>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优化国土空间布局，推进区域协调发展和新型城镇化</a:t>
            </a:r>
            <a:endParaRPr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矩形 26"/>
          <p:cNvSpPr/>
          <p:nvPr/>
        </p:nvSpPr>
        <p:spPr>
          <a:xfrm>
            <a:off x="5780604" y="4675116"/>
            <a:ext cx="4959151" cy="460375"/>
          </a:xfrm>
          <a:prstGeom prst="rect">
            <a:avLst/>
          </a:prstGeom>
        </p:spPr>
        <p:txBody>
          <a:bodyPr wrap="square">
            <a:spAutoFit/>
          </a:bodyPr>
          <a:lstStyle/>
          <a:p>
            <a:pPr>
              <a:lnSpc>
                <a:spcPct val="150000"/>
              </a:lnSpc>
              <a:defRPr/>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繁荣发展文化事业和文化产业，提高国家文化软实力</a:t>
            </a:r>
            <a:endParaRPr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8"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2151"/>
          <a:stretch>
            <a:fillRect/>
          </a:stretch>
        </p:blipFill>
        <p:spPr bwMode="auto">
          <a:xfrm>
            <a:off x="878603" y="2792499"/>
            <a:ext cx="3673622" cy="2634817"/>
          </a:xfrm>
          <a:prstGeom prst="rect">
            <a:avLst/>
          </a:prstGeom>
          <a:solidFill>
            <a:srgbClr val="CC0000"/>
          </a:solidFill>
          <a:ln>
            <a:noFill/>
          </a:ln>
          <a:effectLst>
            <a:outerShdw blurRad="152400" dist="63500" dir="2700000" sx="101000" sy="101000" algn="tl" rotWithShape="0">
              <a:prstClr val="black">
                <a:alpha val="21000"/>
              </a:prstClr>
            </a:outerShdw>
          </a:effectLst>
        </p:spPr>
      </p:pic>
      <p:sp>
        <p:nvSpPr>
          <p:cNvPr id="3" name="圆角矩形 2"/>
          <p:cNvSpPr/>
          <p:nvPr/>
        </p:nvSpPr>
        <p:spPr>
          <a:xfrm>
            <a:off x="5000179" y="5591605"/>
            <a:ext cx="723076" cy="6987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dirty="0" smtClean="0"/>
              <a:t>8</a:t>
            </a:r>
            <a:endParaRPr lang="en-US" dirty="0"/>
          </a:p>
        </p:txBody>
      </p:sp>
      <p:sp>
        <p:nvSpPr>
          <p:cNvPr id="4" name="矩形 3"/>
          <p:cNvSpPr/>
          <p:nvPr/>
        </p:nvSpPr>
        <p:spPr>
          <a:xfrm>
            <a:off x="5780604" y="5710801"/>
            <a:ext cx="4959151" cy="460375"/>
          </a:xfrm>
          <a:prstGeom prst="rect">
            <a:avLst/>
          </a:prstGeom>
        </p:spPr>
        <p:txBody>
          <a:bodyPr wrap="square">
            <a:spAutoFit/>
          </a:bodyPr>
          <a:p>
            <a:pPr>
              <a:lnSpc>
                <a:spcPct val="150000"/>
              </a:lnSpc>
              <a:defRPr/>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推动绿色发展，促进人与自然和谐共生</a:t>
            </a:r>
            <a:endParaRPr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圆角矩形 53"/>
          <p:cNvSpPr/>
          <p:nvPr/>
        </p:nvSpPr>
        <p:spPr>
          <a:xfrm>
            <a:off x="2002374" y="1462384"/>
            <a:ext cx="8534400" cy="6987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p:cNvSpPr/>
          <p:nvPr/>
        </p:nvSpPr>
        <p:spPr>
          <a:xfrm>
            <a:off x="4024848" y="1550129"/>
            <a:ext cx="4489450" cy="521970"/>
          </a:xfrm>
          <a:prstGeom prst="rect">
            <a:avLst/>
          </a:prstGeom>
        </p:spPr>
        <p:txBody>
          <a:bodyPr wrap="none">
            <a:spAutoFit/>
          </a:bodyPr>
          <a:lstStyle/>
          <a:p>
            <a:pPr algn="ctr">
              <a:defRPr/>
            </a:pPr>
            <a:r>
              <a:rPr lang="zh-CN" altLang="en-US" sz="2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实现奋斗目标的</a:t>
            </a:r>
            <a:r>
              <a:rPr lang="en-US" altLang="zh-CN" sz="2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12</a:t>
            </a:r>
            <a:r>
              <a:rPr lang="zh-CN" altLang="en-US" sz="2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方面举措</a:t>
            </a:r>
            <a:endParaRPr lang="zh-CN" altLang="en-US" sz="28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矩形 9"/>
          <p:cNvSpPr/>
          <p:nvPr/>
        </p:nvSpPr>
        <p:spPr>
          <a:xfrm>
            <a:off x="1251348" y="465831"/>
            <a:ext cx="6883002" cy="523220"/>
          </a:xfrm>
          <a:prstGeom prst="rect">
            <a:avLst/>
          </a:prstGeom>
          <a:noFill/>
        </p:spPr>
        <p:txBody>
          <a:bodyPr wrap="square">
            <a:spAutoFit/>
          </a:bodyPr>
          <a:lstStyle/>
          <a:p>
            <a:pPr>
              <a:defRPr/>
            </a:pPr>
            <a:r>
              <a:rPr lang="zh-CN" altLang="en-US" sz="2800" dirty="0">
                <a:latin typeface="Arial" panose="020B0604020202020204" pitchFamily="34" charset="0"/>
                <a:ea typeface="微软雅黑" panose="020B0503020204020204" pitchFamily="34" charset="-122"/>
                <a:cs typeface="+mn-ea"/>
                <a:sym typeface="Arial" panose="020B0604020202020204" pitchFamily="34" charset="0"/>
              </a:rPr>
              <a:t>十九届五中全会工作部署</a:t>
            </a:r>
            <a:endParaRPr lang="zh-CN" altLang="en-US" sz="2800"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1" name="Docer Falling Dust PPT demo"/>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58106" y="330820"/>
            <a:ext cx="793242" cy="793242"/>
          </a:xfrm>
          <a:prstGeom prst="rect">
            <a:avLst/>
          </a:prstGeom>
        </p:spPr>
      </p:pic>
      <p:sp>
        <p:nvSpPr>
          <p:cNvPr id="22" name="圆角矩形 21"/>
          <p:cNvSpPr/>
          <p:nvPr/>
        </p:nvSpPr>
        <p:spPr>
          <a:xfrm>
            <a:off x="5000179" y="2478040"/>
            <a:ext cx="723076" cy="6987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9</a:t>
            </a:r>
            <a:endParaRPr lang="en-US" dirty="0"/>
          </a:p>
        </p:txBody>
      </p:sp>
      <p:sp>
        <p:nvSpPr>
          <p:cNvPr id="23" name="圆角矩形 22"/>
          <p:cNvSpPr/>
          <p:nvPr/>
        </p:nvSpPr>
        <p:spPr>
          <a:xfrm>
            <a:off x="5000179" y="3489704"/>
            <a:ext cx="723076" cy="6987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10</a:t>
            </a:r>
            <a:endParaRPr lang="en-US" dirty="0"/>
          </a:p>
        </p:txBody>
      </p:sp>
      <p:sp>
        <p:nvSpPr>
          <p:cNvPr id="24" name="圆角矩形 23"/>
          <p:cNvSpPr/>
          <p:nvPr/>
        </p:nvSpPr>
        <p:spPr>
          <a:xfrm>
            <a:off x="5000179" y="4555920"/>
            <a:ext cx="723076" cy="6987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11</a:t>
            </a:r>
            <a:endParaRPr lang="en-US" dirty="0"/>
          </a:p>
        </p:txBody>
      </p:sp>
      <p:sp>
        <p:nvSpPr>
          <p:cNvPr id="2" name="矩形 1"/>
          <p:cNvSpPr/>
          <p:nvPr/>
        </p:nvSpPr>
        <p:spPr>
          <a:xfrm>
            <a:off x="5780604" y="2596337"/>
            <a:ext cx="4755951" cy="460375"/>
          </a:xfrm>
          <a:prstGeom prst="rect">
            <a:avLst/>
          </a:prstGeom>
        </p:spPr>
        <p:txBody>
          <a:bodyPr wrap="square">
            <a:spAutoFit/>
          </a:bodyPr>
          <a:lstStyle/>
          <a:p>
            <a:pPr>
              <a:lnSpc>
                <a:spcPct val="150000"/>
              </a:lnSpc>
              <a:defRPr/>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实行高水平对外开放，开拓合作共赢新局面</a:t>
            </a:r>
            <a:endParaRPr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矩形 25"/>
          <p:cNvSpPr/>
          <p:nvPr/>
        </p:nvSpPr>
        <p:spPr>
          <a:xfrm>
            <a:off x="5723454" y="3608655"/>
            <a:ext cx="4755951" cy="460375"/>
          </a:xfrm>
          <a:prstGeom prst="rect">
            <a:avLst/>
          </a:prstGeom>
        </p:spPr>
        <p:txBody>
          <a:bodyPr wrap="square">
            <a:spAutoFit/>
          </a:bodyPr>
          <a:lstStyle/>
          <a:p>
            <a:pPr>
              <a:lnSpc>
                <a:spcPct val="150000"/>
              </a:lnSpc>
              <a:defRPr/>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改善人民生活品质，提高社会建设水平</a:t>
            </a:r>
            <a:endParaRPr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矩形 26"/>
          <p:cNvSpPr/>
          <p:nvPr/>
        </p:nvSpPr>
        <p:spPr>
          <a:xfrm>
            <a:off x="5780604" y="4675116"/>
            <a:ext cx="4959151" cy="460375"/>
          </a:xfrm>
          <a:prstGeom prst="rect">
            <a:avLst/>
          </a:prstGeom>
        </p:spPr>
        <p:txBody>
          <a:bodyPr wrap="square">
            <a:spAutoFit/>
          </a:bodyPr>
          <a:lstStyle/>
          <a:p>
            <a:pPr>
              <a:lnSpc>
                <a:spcPct val="150000"/>
              </a:lnSpc>
              <a:defRPr/>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统筹发展和安全，建设更高水平的平安中国</a:t>
            </a:r>
            <a:endParaRPr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8" name="图片 4"/>
          <p:cNvPicPr>
            <a:picLocks noChangeAspect="1"/>
          </p:cNvPicPr>
          <p:nvPr/>
        </p:nvPicPr>
        <p:blipFill rotWithShape="1">
          <a:blip r:embed="rId2" cstate="print">
            <a:extLst>
              <a:ext uri="{28A0092B-C50C-407E-A947-70E740481C1C}">
                <a14:useLocalDpi xmlns:a14="http://schemas.microsoft.com/office/drawing/2010/main" val="0"/>
              </a:ext>
            </a:extLst>
          </a:blip>
          <a:srcRect l="12151"/>
          <a:stretch>
            <a:fillRect/>
          </a:stretch>
        </p:blipFill>
        <p:spPr bwMode="auto">
          <a:xfrm>
            <a:off x="878603" y="2792499"/>
            <a:ext cx="3673622" cy="2634817"/>
          </a:xfrm>
          <a:prstGeom prst="rect">
            <a:avLst/>
          </a:prstGeom>
          <a:solidFill>
            <a:srgbClr val="CC0000"/>
          </a:solidFill>
          <a:ln>
            <a:noFill/>
          </a:ln>
          <a:effectLst>
            <a:outerShdw blurRad="152400" dist="63500" dir="2700000" sx="101000" sy="101000" algn="tl" rotWithShape="0">
              <a:prstClr val="black">
                <a:alpha val="21000"/>
              </a:prstClr>
            </a:outerShdw>
          </a:effectLst>
        </p:spPr>
      </p:pic>
      <p:sp>
        <p:nvSpPr>
          <p:cNvPr id="3" name="圆角矩形 2"/>
          <p:cNvSpPr/>
          <p:nvPr/>
        </p:nvSpPr>
        <p:spPr>
          <a:xfrm>
            <a:off x="5000179" y="5591605"/>
            <a:ext cx="723076" cy="6987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dirty="0" smtClean="0"/>
              <a:t>12</a:t>
            </a:r>
            <a:endParaRPr lang="en-US" dirty="0"/>
          </a:p>
        </p:txBody>
      </p:sp>
      <p:sp>
        <p:nvSpPr>
          <p:cNvPr id="4" name="矩形 3"/>
          <p:cNvSpPr/>
          <p:nvPr/>
        </p:nvSpPr>
        <p:spPr>
          <a:xfrm>
            <a:off x="5780604" y="5710801"/>
            <a:ext cx="4959151" cy="460375"/>
          </a:xfrm>
          <a:prstGeom prst="rect">
            <a:avLst/>
          </a:prstGeom>
        </p:spPr>
        <p:txBody>
          <a:bodyPr wrap="square">
            <a:spAutoFit/>
          </a:bodyPr>
          <a:p>
            <a:pPr>
              <a:lnSpc>
                <a:spcPct val="150000"/>
              </a:lnSpc>
              <a:defRPr/>
            </a:pPr>
            <a:r>
              <a:rPr lang="zh-CN" altLang="en-US" sz="1600" dirty="0">
                <a:latin typeface="Arial" panose="020B0604020202020204" pitchFamily="34" charset="0"/>
                <a:ea typeface="微软雅黑" panose="020B0503020204020204" pitchFamily="34" charset="-122"/>
                <a:cs typeface="+mn-ea"/>
                <a:sym typeface="Arial" panose="020B0604020202020204" pitchFamily="34" charset="0"/>
              </a:rPr>
              <a:t>加快国防和军队现代化，实现富国强军相统一</a:t>
            </a:r>
            <a:endParaRPr lang="zh-CN" altLang="en-US" sz="1600" dirty="0">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81"/>
            <a:ext cx="12192000" cy="6857637"/>
          </a:xfrm>
          <a:prstGeom prst="rect">
            <a:avLst/>
          </a:prstGeom>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2265" y="4400630"/>
            <a:ext cx="6527470" cy="1635112"/>
          </a:xfrm>
          <a:prstGeom prst="rect">
            <a:avLst/>
          </a:prstGeom>
        </p:spPr>
      </p:pic>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9806" y="3202408"/>
            <a:ext cx="2021477" cy="2811714"/>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30819"/>
            <a:ext cx="1401288" cy="2922625"/>
          </a:xfrm>
          <a:prstGeom prst="rect">
            <a:avLst/>
          </a:prstGeom>
        </p:spPr>
      </p:pic>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355158"/>
            <a:ext cx="12192000" cy="2502660"/>
          </a:xfrm>
          <a:prstGeom prst="rect">
            <a:avLst/>
          </a:prstGeom>
        </p:spPr>
      </p:pic>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4392467"/>
            <a:ext cx="12192000" cy="2502660"/>
          </a:xfrm>
          <a:prstGeom prst="rect">
            <a:avLst/>
          </a:prstGeom>
        </p:spPr>
      </p:pic>
      <p:sp>
        <p:nvSpPr>
          <p:cNvPr id="10" name="文本框 9"/>
          <p:cNvSpPr txBox="1"/>
          <p:nvPr/>
        </p:nvSpPr>
        <p:spPr>
          <a:xfrm>
            <a:off x="1563288" y="2626603"/>
            <a:ext cx="9098280" cy="922020"/>
          </a:xfrm>
          <a:prstGeom prst="rect">
            <a:avLst/>
          </a:prstGeom>
          <a:noFill/>
        </p:spPr>
        <p:txBody>
          <a:bodyPr wrap="none" rtlCol="0">
            <a:spAutoFit/>
          </a:bodyPr>
          <a:lstStyle/>
          <a:p>
            <a:pPr algn="ctr">
              <a:defRPr/>
            </a:pPr>
            <a:r>
              <a:rPr lang="zh-CN" altLang="en-US" sz="5400" b="1"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十九届五中全会公报解读完毕</a:t>
            </a:r>
            <a:endParaRPr lang="zh-CN" altLang="en-US" sz="5400" b="1" dirty="0">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文本框 11"/>
          <p:cNvSpPr txBox="1"/>
          <p:nvPr/>
        </p:nvSpPr>
        <p:spPr>
          <a:xfrm>
            <a:off x="4065187" y="3702457"/>
            <a:ext cx="4094480" cy="768350"/>
          </a:xfrm>
          <a:prstGeom prst="rect">
            <a:avLst/>
          </a:prstGeom>
          <a:noFill/>
        </p:spPr>
        <p:txBody>
          <a:bodyPr wrap="none" rtlCol="0">
            <a:spAutoFit/>
          </a:bodyPr>
          <a:lstStyle/>
          <a:p>
            <a:pPr algn="ctr">
              <a:defRPr/>
            </a:pPr>
            <a:r>
              <a:rPr lang="zh-CN" altLang="en-US" sz="4400" b="1" dirty="0">
                <a:solidFill>
                  <a:schemeClr val="accent1">
                    <a:lumMod val="75000"/>
                  </a:schemeClr>
                </a:solidFill>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感谢大家聆听！</a:t>
            </a:r>
            <a:endParaRPr lang="zh-CN" altLang="en-US" sz="4400" b="1" dirty="0">
              <a:solidFill>
                <a:schemeClr val="accent1">
                  <a:lumMod val="75000"/>
                </a:schemeClr>
              </a:solidFill>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69806" y="1195760"/>
            <a:ext cx="1178625" cy="981910"/>
          </a:xfrm>
          <a:prstGeom prst="rect">
            <a:avLst/>
          </a:prstGeom>
        </p:spPr>
      </p:pic>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04066" y="3567040"/>
            <a:ext cx="916884" cy="763854"/>
          </a:xfrm>
          <a:prstGeom prst="rect">
            <a:avLst/>
          </a:prstGeom>
        </p:spPr>
      </p:pic>
      <p:pic>
        <p:nvPicPr>
          <p:cNvPr id="20" name="Docer Falling Dust PPT dem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9358" y="325973"/>
            <a:ext cx="2507742" cy="2507742"/>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251585" y="466090"/>
            <a:ext cx="9959340" cy="953135"/>
          </a:xfrm>
          <a:prstGeom prst="rect">
            <a:avLst/>
          </a:prstGeom>
          <a:noFill/>
        </p:spPr>
        <p:txBody>
          <a:bodyPr wrap="square">
            <a:spAutoFit/>
          </a:bodyPr>
          <a:lstStyle/>
          <a:p>
            <a:pPr>
              <a:defRPr/>
            </a:pPr>
            <a:r>
              <a:rPr lang="zh-CN" altLang="en-US" sz="28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rPr>
              <a:t>”十四五“规划建议当中，和我们关系比较密切的，在社会民生领域里面有哪些值得期待的新内容？</a:t>
            </a:r>
            <a:endParaRPr lang="zh-CN" altLang="en-US" sz="2800" dirty="0">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1" name="Docer Falling Dust PPT demo"/>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58106" y="330820"/>
            <a:ext cx="793242" cy="793242"/>
          </a:xfrm>
          <a:prstGeom prst="rect">
            <a:avLst/>
          </a:prstGeom>
        </p:spPr>
      </p:pic>
      <p:pic>
        <p:nvPicPr>
          <p:cNvPr id="12" name="PA-1022101"/>
          <p:cNvPicPr>
            <a:picLocks noChangeAspect="1"/>
          </p:cNvPicPr>
          <p:nvPr>
            <p:custDataLst>
              <p:tags r:id="rId2"/>
            </p:custDataLst>
          </p:nvPr>
        </p:nvPicPr>
        <p:blipFill>
          <a:blip r:embed="rId3" cstate="screen">
            <a:extLst>
              <a:ext uri="{28A0092B-C50C-407E-A947-70E740481C1C}">
                <a14:useLocalDpi xmlns:a14="http://schemas.microsoft.com/office/drawing/2010/main" val="0"/>
              </a:ext>
            </a:extLst>
          </a:blip>
          <a:stretch>
            <a:fillRect/>
          </a:stretch>
        </p:blipFill>
        <p:spPr>
          <a:xfrm>
            <a:off x="457835" y="1595755"/>
            <a:ext cx="4432935" cy="4718685"/>
          </a:xfrm>
          <a:prstGeom prst="rect">
            <a:avLst/>
          </a:prstGeom>
        </p:spPr>
      </p:pic>
      <p:pic>
        <p:nvPicPr>
          <p:cNvPr id="3" name="图片 2"/>
          <p:cNvPicPr>
            <a:picLocks noChangeAspect="1"/>
          </p:cNvPicPr>
          <p:nvPr/>
        </p:nvPicPr>
        <p:blipFill>
          <a:blip r:embed="rId4"/>
          <a:stretch>
            <a:fillRect/>
          </a:stretch>
        </p:blipFill>
        <p:spPr>
          <a:xfrm>
            <a:off x="5296535" y="1419225"/>
            <a:ext cx="5040630" cy="5071745"/>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ocer Falling Dust PPT demo"/>
          <p:cNvPicPr>
            <a:picLocks noChangeAspect="1"/>
          </p:cNvPicPr>
          <p:nvPr/>
        </p:nvPicPr>
        <p:blipFill rotWithShape="1">
          <a:blip r:embed="rId1">
            <a:extLst>
              <a:ext uri="{28A0092B-C50C-407E-A947-70E740481C1C}">
                <a14:useLocalDpi xmlns:a14="http://schemas.microsoft.com/office/drawing/2010/main" val="0"/>
              </a:ext>
            </a:extLst>
          </a:blip>
          <a:srcRect b="15699"/>
          <a:stretch>
            <a:fillRect/>
          </a:stretch>
        </p:blipFill>
        <p:spPr>
          <a:xfrm>
            <a:off x="-261257" y="4996459"/>
            <a:ext cx="12561632" cy="1861541"/>
          </a:xfrm>
          <a:prstGeom prst="rect">
            <a:avLst/>
          </a:prstGeom>
        </p:spPr>
      </p:pic>
      <p:sp>
        <p:nvSpPr>
          <p:cNvPr id="4" name="Docer Falling Dust PPT demo"/>
          <p:cNvSpPr txBox="1"/>
          <p:nvPr/>
        </p:nvSpPr>
        <p:spPr>
          <a:xfrm>
            <a:off x="1631457" y="1496613"/>
            <a:ext cx="2428870" cy="2086725"/>
          </a:xfrm>
          <a:prstGeom prst="rect">
            <a:avLst/>
          </a:prstGeom>
          <a:noFill/>
        </p:spPr>
        <p:txBody>
          <a:bodyPr wrap="none" rtlCol="0">
            <a:spAutoFit/>
          </a:bodyPr>
          <a:lstStyle>
            <a:defPPr>
              <a:defRPr lang="en-US"/>
            </a:defPPr>
            <a:lvl1pPr>
              <a:lnSpc>
                <a:spcPct val="120000"/>
              </a:lnSpc>
              <a:defRPr sz="4400" b="1">
                <a:gradFill>
                  <a:gsLst>
                    <a:gs pos="24000">
                      <a:schemeClr val="accent1">
                        <a:lumMod val="5000"/>
                        <a:lumOff val="95000"/>
                      </a:schemeClr>
                    </a:gs>
                    <a:gs pos="82000">
                      <a:srgbClr val="FFFF00"/>
                    </a:gs>
                  </a:gsLst>
                  <a:lin ang="5400000" scaled="1"/>
                </a:gradFill>
                <a:effectLst>
                  <a:glow rad="76200">
                    <a:srgbClr val="2E0000">
                      <a:alpha val="25000"/>
                    </a:srgbClr>
                  </a:glow>
                </a:effectLst>
                <a:cs typeface="+mn-ea"/>
              </a:defRPr>
            </a:lvl1pPr>
          </a:lstStyle>
          <a:p>
            <a:r>
              <a:rPr lang="zh-CN" altLang="en-US" sz="8000" dirty="0" smtClean="0">
                <a:ln w="0"/>
                <a:solidFill>
                  <a:srgbClr val="C00000"/>
                </a:solidFill>
                <a:effectLst/>
                <a:sym typeface="+mn-lt"/>
              </a:rPr>
              <a:t>目录</a:t>
            </a:r>
            <a:r>
              <a:rPr lang="zh-CN" altLang="en-US" sz="5400" dirty="0" smtClean="0">
                <a:ln w="0"/>
                <a:solidFill>
                  <a:srgbClr val="C00000"/>
                </a:solidFill>
                <a:effectLst/>
                <a:sym typeface="+mn-lt"/>
              </a:rPr>
              <a:t> </a:t>
            </a:r>
            <a:endParaRPr lang="en-US" altLang="zh-CN" sz="5400" dirty="0" smtClean="0">
              <a:ln w="0"/>
              <a:solidFill>
                <a:srgbClr val="C00000"/>
              </a:solidFill>
              <a:effectLst/>
              <a:sym typeface="+mn-lt"/>
            </a:endParaRPr>
          </a:p>
          <a:p>
            <a:r>
              <a:rPr lang="en-US" altLang="zh-CN" sz="2800" dirty="0" smtClean="0">
                <a:ln w="0"/>
                <a:solidFill>
                  <a:srgbClr val="C00000"/>
                </a:solidFill>
                <a:effectLst/>
                <a:sym typeface="+mn-lt"/>
              </a:rPr>
              <a:t>CONTENTS</a:t>
            </a:r>
            <a:endParaRPr lang="en-US" sz="2800" dirty="0">
              <a:ln w="0"/>
              <a:solidFill>
                <a:srgbClr val="C00000"/>
              </a:solidFill>
              <a:effectLst/>
              <a:sym typeface="+mn-lt"/>
            </a:endParaRPr>
          </a:p>
        </p:txBody>
      </p:sp>
      <p:sp>
        <p:nvSpPr>
          <p:cNvPr id="29" name="矩形 28"/>
          <p:cNvSpPr/>
          <p:nvPr/>
        </p:nvSpPr>
        <p:spPr>
          <a:xfrm>
            <a:off x="5725144" y="1407277"/>
            <a:ext cx="3983274" cy="369332"/>
          </a:xfrm>
          <a:prstGeom prst="rect">
            <a:avLst/>
          </a:prstGeom>
        </p:spPr>
        <p:txBody>
          <a:bodyPr wrap="square" lIns="0" tIns="0" rIns="0" bIns="0">
            <a:spAutoFit/>
          </a:bodyPr>
          <a:lstStyle/>
          <a:p>
            <a:pPr defTabSz="914400">
              <a:defRPr/>
            </a:pPr>
            <a:r>
              <a:rPr lang="zh-CN" altLang="en-US" sz="24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十九届五中全会会议介绍</a:t>
            </a:r>
            <a:endParaRPr lang="zh-CN" altLang="en-US" sz="24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矩形 30"/>
          <p:cNvSpPr/>
          <p:nvPr/>
        </p:nvSpPr>
        <p:spPr>
          <a:xfrm>
            <a:off x="5725144" y="2002334"/>
            <a:ext cx="4887524" cy="369332"/>
          </a:xfrm>
          <a:prstGeom prst="rect">
            <a:avLst/>
          </a:prstGeom>
        </p:spPr>
        <p:txBody>
          <a:bodyPr wrap="square" lIns="0" tIns="0" rIns="0" bIns="0">
            <a:spAutoFit/>
          </a:bodyPr>
          <a:lstStyle/>
          <a:p>
            <a:pPr defTabSz="914400">
              <a:defRPr/>
            </a:pPr>
            <a:r>
              <a:rPr lang="zh-CN" altLang="en-US" sz="24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决胜全面建成小康社会取得的成就</a:t>
            </a:r>
            <a:endParaRPr lang="zh-CN" altLang="en-US" sz="24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矩形 31"/>
          <p:cNvSpPr/>
          <p:nvPr/>
        </p:nvSpPr>
        <p:spPr>
          <a:xfrm>
            <a:off x="5725144" y="2616637"/>
            <a:ext cx="3546525" cy="369332"/>
          </a:xfrm>
          <a:prstGeom prst="rect">
            <a:avLst/>
          </a:prstGeom>
        </p:spPr>
        <p:txBody>
          <a:bodyPr wrap="square" lIns="0" tIns="0" rIns="0" bIns="0">
            <a:spAutoFit/>
          </a:bodyPr>
          <a:lstStyle/>
          <a:p>
            <a:pPr defTabSz="914400">
              <a:defRPr/>
            </a:pPr>
            <a:r>
              <a:rPr lang="zh-CN" altLang="en-US" sz="24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我们面临的机遇与挑战</a:t>
            </a:r>
            <a:endParaRPr lang="zh-CN" altLang="en-US" sz="24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矩形 32"/>
          <p:cNvSpPr/>
          <p:nvPr/>
        </p:nvSpPr>
        <p:spPr>
          <a:xfrm>
            <a:off x="5725144" y="3228050"/>
            <a:ext cx="3546525" cy="369332"/>
          </a:xfrm>
          <a:prstGeom prst="rect">
            <a:avLst/>
          </a:prstGeom>
        </p:spPr>
        <p:txBody>
          <a:bodyPr wrap="square" lIns="0" tIns="0" rIns="0" bIns="0">
            <a:spAutoFit/>
          </a:bodyPr>
          <a:lstStyle/>
          <a:p>
            <a:pPr defTabSz="914400">
              <a:defRPr/>
            </a:pPr>
            <a:r>
              <a:rPr lang="en-US" altLang="zh-CN" sz="24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2035</a:t>
            </a:r>
            <a:r>
              <a:rPr lang="zh-CN" altLang="en-US" sz="24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年远景目标</a:t>
            </a:r>
            <a:endParaRPr lang="zh-CN" altLang="en-US" sz="24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矩形 33"/>
          <p:cNvSpPr/>
          <p:nvPr/>
        </p:nvSpPr>
        <p:spPr>
          <a:xfrm>
            <a:off x="5725144" y="3835119"/>
            <a:ext cx="5829476" cy="369332"/>
          </a:xfrm>
          <a:prstGeom prst="rect">
            <a:avLst/>
          </a:prstGeom>
        </p:spPr>
        <p:txBody>
          <a:bodyPr wrap="square" lIns="0" tIns="0" rIns="0" bIns="0">
            <a:spAutoFit/>
          </a:bodyPr>
          <a:lstStyle/>
          <a:p>
            <a:pPr defTabSz="914400">
              <a:defRPr/>
            </a:pPr>
            <a:r>
              <a:rPr lang="zh-CN" altLang="en-US" sz="24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“十四五”时期经济社会发展主要目标</a:t>
            </a:r>
            <a:endParaRPr lang="zh-CN" altLang="en-US" sz="24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矩形 34"/>
          <p:cNvSpPr/>
          <p:nvPr/>
        </p:nvSpPr>
        <p:spPr>
          <a:xfrm>
            <a:off x="5725144" y="4446462"/>
            <a:ext cx="5829476" cy="369332"/>
          </a:xfrm>
          <a:prstGeom prst="rect">
            <a:avLst/>
          </a:prstGeom>
        </p:spPr>
        <p:txBody>
          <a:bodyPr wrap="square" lIns="0" tIns="0" rIns="0" bIns="0">
            <a:spAutoFit/>
          </a:bodyPr>
          <a:lstStyle/>
          <a:p>
            <a:pPr defTabSz="914400">
              <a:defRPr/>
            </a:pPr>
            <a:r>
              <a:rPr lang="zh-CN" altLang="en-US" sz="24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十九届五中全会工作部署</a:t>
            </a:r>
            <a:endParaRPr lang="zh-CN" altLang="en-US" sz="24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圆角矩形 1"/>
          <p:cNvSpPr/>
          <p:nvPr/>
        </p:nvSpPr>
        <p:spPr>
          <a:xfrm>
            <a:off x="4832874" y="1360468"/>
            <a:ext cx="649828" cy="4629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1</a:t>
            </a:r>
            <a:endParaRPr lang="zh-CN" altLang="en-US" dirty="0"/>
          </a:p>
        </p:txBody>
      </p:sp>
      <p:sp>
        <p:nvSpPr>
          <p:cNvPr id="37" name="圆角矩形 36"/>
          <p:cNvSpPr/>
          <p:nvPr/>
        </p:nvSpPr>
        <p:spPr>
          <a:xfrm>
            <a:off x="4832874" y="1955525"/>
            <a:ext cx="649828" cy="4629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2</a:t>
            </a:r>
            <a:endParaRPr lang="zh-CN" altLang="en-US" dirty="0"/>
          </a:p>
        </p:txBody>
      </p:sp>
      <p:sp>
        <p:nvSpPr>
          <p:cNvPr id="38" name="圆角矩形 37"/>
          <p:cNvSpPr/>
          <p:nvPr/>
        </p:nvSpPr>
        <p:spPr>
          <a:xfrm>
            <a:off x="4832874" y="2569828"/>
            <a:ext cx="649828" cy="4629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3</a:t>
            </a:r>
            <a:endParaRPr lang="zh-CN" altLang="en-US" dirty="0"/>
          </a:p>
        </p:txBody>
      </p:sp>
      <p:sp>
        <p:nvSpPr>
          <p:cNvPr id="39" name="圆角矩形 38"/>
          <p:cNvSpPr/>
          <p:nvPr/>
        </p:nvSpPr>
        <p:spPr>
          <a:xfrm>
            <a:off x="4832874" y="3181241"/>
            <a:ext cx="649828" cy="4629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4</a:t>
            </a:r>
            <a:endParaRPr lang="zh-CN" altLang="en-US" dirty="0"/>
          </a:p>
        </p:txBody>
      </p:sp>
      <p:sp>
        <p:nvSpPr>
          <p:cNvPr id="40" name="圆角矩形 39"/>
          <p:cNvSpPr/>
          <p:nvPr/>
        </p:nvSpPr>
        <p:spPr>
          <a:xfrm>
            <a:off x="4832874" y="3788310"/>
            <a:ext cx="649828" cy="4629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5</a:t>
            </a:r>
            <a:endParaRPr lang="zh-CN" altLang="en-US" dirty="0"/>
          </a:p>
        </p:txBody>
      </p:sp>
      <p:sp>
        <p:nvSpPr>
          <p:cNvPr id="41" name="圆角矩形 40"/>
          <p:cNvSpPr/>
          <p:nvPr/>
        </p:nvSpPr>
        <p:spPr>
          <a:xfrm>
            <a:off x="4832874" y="4399653"/>
            <a:ext cx="649828" cy="46295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6</a:t>
            </a:r>
            <a:endParaRPr lang="zh-CN" alt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368851" y="2085382"/>
            <a:ext cx="1045888" cy="603184"/>
          </a:xfrm>
          <a:prstGeom prst="rect">
            <a:avLst/>
          </a:prstGeom>
        </p:spPr>
      </p:pic>
      <p:pic>
        <p:nvPicPr>
          <p:cNvPr id="23"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111" y="1939642"/>
            <a:ext cx="998451" cy="639009"/>
          </a:xfrm>
          <a:prstGeom prst="rect">
            <a:avLst/>
          </a:prstGeom>
        </p:spPr>
      </p:pic>
      <p:sp>
        <p:nvSpPr>
          <p:cNvPr id="24" name="文本框 8"/>
          <p:cNvSpPr txBox="1"/>
          <p:nvPr/>
        </p:nvSpPr>
        <p:spPr>
          <a:xfrm>
            <a:off x="1154158" y="2911577"/>
            <a:ext cx="9801236" cy="954049"/>
          </a:xfrm>
          <a:prstGeom prst="rect">
            <a:avLst/>
          </a:prstGeom>
          <a:noFill/>
        </p:spPr>
        <p:txBody>
          <a:bodyPr wrap="square" lIns="121863" tIns="60931" rIns="121863" bIns="60931" rtlCol="0">
            <a:spAutoFit/>
          </a:bodyPr>
          <a:lstStyle/>
          <a:p>
            <a:pPr algn="ctr">
              <a:defRPr/>
            </a:pPr>
            <a:r>
              <a:rPr lang="zh-CN" altLang="en-US" sz="5400" b="1" dirty="0">
                <a:solidFill>
                  <a:schemeClr val="accent1"/>
                </a:solidFill>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十九届五中全会会议介绍</a:t>
            </a:r>
            <a:endParaRPr lang="zh-CN" altLang="en-US" sz="5400" b="1" dirty="0">
              <a:solidFill>
                <a:schemeClr val="accent1"/>
              </a:solidFill>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文本框 8"/>
          <p:cNvSpPr txBox="1"/>
          <p:nvPr/>
        </p:nvSpPr>
        <p:spPr>
          <a:xfrm>
            <a:off x="4708834" y="1198100"/>
            <a:ext cx="2227488" cy="1600380"/>
          </a:xfrm>
          <a:prstGeom prst="rect">
            <a:avLst/>
          </a:prstGeom>
          <a:noFill/>
        </p:spPr>
        <p:txBody>
          <a:bodyPr wrap="square" lIns="121863" tIns="60931" rIns="121863" bIns="60931" rtlCol="0">
            <a:spAutoFit/>
          </a:bodyPr>
          <a:lstStyle/>
          <a:p>
            <a:pPr algn="ctr">
              <a:defRPr/>
            </a:pPr>
            <a:r>
              <a:rPr kumimoji="1" lang="en-US" altLang="zh-CN" sz="9600" b="1" dirty="0" smtClean="0">
                <a:solidFill>
                  <a:schemeClr val="accent1"/>
                </a:solidFill>
                <a:latin typeface="Impact" panose="020B0806030902050204" pitchFamily="34" charset="0"/>
                <a:ea typeface="微软雅黑" panose="020B0503020204020204" pitchFamily="34" charset="-122"/>
                <a:cs typeface="微软雅黑" panose="020B0503020204020204" pitchFamily="34" charset="-122"/>
              </a:rPr>
              <a:t>01</a:t>
            </a:r>
            <a:endParaRPr kumimoji="1" lang="zh-CN" altLang="en-US" sz="9600" b="1" dirty="0">
              <a:solidFill>
                <a:schemeClr val="accent1"/>
              </a:solidFill>
              <a:latin typeface="Impact" panose="020B0806030902050204" pitchFamily="34" charset="0"/>
              <a:ea typeface="微软雅黑" panose="020B0503020204020204" pitchFamily="34" charset="-122"/>
              <a:cs typeface="微软雅黑" panose="020B0503020204020204" pitchFamily="34" charset="-122"/>
            </a:endParaRPr>
          </a:p>
        </p:txBody>
      </p:sp>
      <p:sp>
        <p:nvSpPr>
          <p:cNvPr id="26" name="文本框 8"/>
          <p:cNvSpPr txBox="1"/>
          <p:nvPr>
            <p:custDataLst>
              <p:tags r:id="rId3"/>
            </p:custDataLst>
          </p:nvPr>
        </p:nvSpPr>
        <p:spPr>
          <a:xfrm>
            <a:off x="2876738" y="4103769"/>
            <a:ext cx="6356076" cy="400110"/>
          </a:xfrm>
          <a:prstGeom prst="rect">
            <a:avLst/>
          </a:prstGeom>
          <a:noFill/>
        </p:spPr>
        <p:txBody>
          <a:bodyPr wrap="square" rtlCol="0">
            <a:spAutoFit/>
          </a:bodyPr>
          <a:lstStyle/>
          <a:p>
            <a:pPr algn="ctr">
              <a:defRPr/>
            </a:pPr>
            <a:r>
              <a:rPr lang="zh-CN" altLang="en-US" sz="2000" dirty="0">
                <a:latin typeface="Arial" panose="020B0604020202020204" pitchFamily="34" charset="0"/>
                <a:ea typeface="微软雅黑" panose="020B0503020204020204" pitchFamily="34" charset="-122"/>
                <a:cs typeface="+mn-ea"/>
                <a:sym typeface="Arial" panose="020B0604020202020204" pitchFamily="34" charset="0"/>
              </a:rPr>
              <a:t>学习解读第十九届中央委员会第五次全体会议公报</a:t>
            </a:r>
            <a:endParaRPr lang="zh-CN" altLang="en-US" sz="20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5" name="组合 4"/>
          <p:cNvGrpSpPr/>
          <p:nvPr/>
        </p:nvGrpSpPr>
        <p:grpSpPr>
          <a:xfrm>
            <a:off x="0" y="4480521"/>
            <a:ext cx="12192000" cy="2390342"/>
            <a:chOff x="0" y="4480521"/>
            <a:chExt cx="12192000" cy="2390342"/>
          </a:xfrm>
        </p:grpSpPr>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80521"/>
              <a:ext cx="12192000" cy="2377479"/>
            </a:xfrm>
            <a:prstGeom prst="rect">
              <a:avLst/>
            </a:prstGeom>
          </p:spPr>
        </p:pic>
        <p:pic>
          <p:nvPicPr>
            <p:cNvPr id="28" name="图片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1356" y="5501325"/>
              <a:ext cx="7149288" cy="1369538"/>
            </a:xfrm>
            <a:prstGeom prst="rect">
              <a:avLst/>
            </a:prstGeom>
          </p:spPr>
        </p:pic>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251348" y="465831"/>
            <a:ext cx="6883002" cy="523220"/>
          </a:xfrm>
          <a:prstGeom prst="rect">
            <a:avLst/>
          </a:prstGeom>
          <a:noFill/>
        </p:spPr>
        <p:txBody>
          <a:bodyPr wrap="square">
            <a:spAutoFit/>
          </a:bodyPr>
          <a:lstStyle/>
          <a:p>
            <a:pPr>
              <a:defRPr/>
            </a:pPr>
            <a:r>
              <a:rPr lang="zh-CN" altLang="en-US" sz="2800" dirty="0">
                <a:latin typeface="Arial" panose="020B0604020202020204" pitchFamily="34" charset="0"/>
                <a:ea typeface="微软雅黑" panose="020B0503020204020204" pitchFamily="34" charset="-122"/>
                <a:cs typeface="+mn-ea"/>
                <a:sym typeface="Arial" panose="020B0604020202020204" pitchFamily="34" charset="0"/>
              </a:rPr>
              <a:t>十九届五中全会会议介绍</a:t>
            </a:r>
            <a:endParaRPr lang="zh-CN" altLang="en-US" sz="2800"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1" name="Docer Falling Dust PPT demo"/>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58106" y="330820"/>
            <a:ext cx="793242" cy="793242"/>
          </a:xfrm>
          <a:prstGeom prst="rect">
            <a:avLst/>
          </a:prstGeom>
        </p:spPr>
      </p:pic>
      <p:sp>
        <p:nvSpPr>
          <p:cNvPr id="13" name="矩形 12"/>
          <p:cNvSpPr/>
          <p:nvPr/>
        </p:nvSpPr>
        <p:spPr>
          <a:xfrm>
            <a:off x="2346616" y="1603550"/>
            <a:ext cx="7326445" cy="615553"/>
          </a:xfrm>
          <a:prstGeom prst="rect">
            <a:avLst/>
          </a:prstGeom>
        </p:spPr>
        <p:txBody>
          <a:bodyPr wrap="square" lIns="0" tIns="0" rIns="0" bIns="0">
            <a:spAutoFit/>
          </a:bodyPr>
          <a:lstStyle/>
          <a:p>
            <a:pPr algn="ctr" defTabSz="914400">
              <a:defRPr/>
            </a:pPr>
            <a:r>
              <a:rPr lang="zh-CN" altLang="en-US" sz="40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中国共产党第十九届中央委员会</a:t>
            </a:r>
            <a:endParaRPr lang="zh-CN" altLang="en-US" sz="40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矩形 13"/>
          <p:cNvSpPr/>
          <p:nvPr/>
        </p:nvSpPr>
        <p:spPr>
          <a:xfrm>
            <a:off x="2346616" y="2428085"/>
            <a:ext cx="7326445" cy="615553"/>
          </a:xfrm>
          <a:prstGeom prst="rect">
            <a:avLst/>
          </a:prstGeom>
        </p:spPr>
        <p:txBody>
          <a:bodyPr wrap="square" lIns="0" tIns="0" rIns="0" bIns="0">
            <a:spAutoFit/>
          </a:bodyPr>
          <a:lstStyle/>
          <a:p>
            <a:pPr algn="ctr" defTabSz="914400">
              <a:defRPr/>
            </a:pPr>
            <a:r>
              <a:rPr lang="zh-CN" altLang="en-US" sz="40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第五次会议</a:t>
            </a:r>
            <a:endParaRPr lang="zh-CN" altLang="en-US" sz="40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矩形 26"/>
          <p:cNvSpPr/>
          <p:nvPr/>
        </p:nvSpPr>
        <p:spPr>
          <a:xfrm>
            <a:off x="4348092" y="4536350"/>
            <a:ext cx="6463343" cy="1246495"/>
          </a:xfrm>
          <a:prstGeom prst="rect">
            <a:avLst/>
          </a:prstGeom>
        </p:spPr>
        <p:txBody>
          <a:bodyPr wrap="square" lIns="0" tIns="0" rIns="0" bIns="0">
            <a:spAutoFit/>
          </a:bodyPr>
          <a:lstStyle/>
          <a:p>
            <a:pPr defTabSz="914400">
              <a:lnSpc>
                <a:spcPct val="150000"/>
              </a:lnSpc>
              <a:defRPr/>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中央委员会有关领导代表中央政治局向全会作工作报告，并就</a:t>
            </a:r>
            <a:r>
              <a:rPr lang="en-US" altLang="zh-CN" dirty="0">
                <a:latin typeface="Arial" panose="020B0604020202020204" pitchFamily="34" charset="0"/>
                <a:ea typeface="微软雅黑" panose="020B0503020204020204" pitchFamily="34" charset="-122"/>
                <a:cs typeface="+mn-ea"/>
                <a:sym typeface="Arial" panose="020B0604020202020204" pitchFamily="34" charset="0"/>
              </a:rPr>
              <a:t>《</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中共中央关于制定国民经济和社会发展第十四个五年规划和二〇三五年远景目标的建议</a:t>
            </a:r>
            <a:r>
              <a:rPr lang="en-US" altLang="zh-CN" dirty="0">
                <a:latin typeface="Arial" panose="020B0604020202020204" pitchFamily="34" charset="0"/>
                <a:ea typeface="微软雅黑" panose="020B0503020204020204" pitchFamily="34" charset="-122"/>
                <a:cs typeface="+mn-ea"/>
                <a:sym typeface="Arial" panose="020B0604020202020204" pitchFamily="34" charset="0"/>
              </a:rPr>
              <a:t>》</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向全会作了说明。</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圆角矩形 1"/>
          <p:cNvSpPr/>
          <p:nvPr/>
        </p:nvSpPr>
        <p:spPr>
          <a:xfrm>
            <a:off x="2346616" y="3357737"/>
            <a:ext cx="4000396" cy="61183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时间：</a:t>
            </a:r>
            <a:r>
              <a:rPr lang="en-US" altLang="zh-CN" dirty="0">
                <a:latin typeface="Arial" panose="020B0604020202020204" pitchFamily="34" charset="0"/>
                <a:ea typeface="微软雅黑" panose="020B0503020204020204" pitchFamily="34" charset="-122"/>
                <a:cs typeface="+mn-ea"/>
                <a:sym typeface="Arial" panose="020B0604020202020204" pitchFamily="34" charset="0"/>
              </a:rPr>
              <a:t>2020</a:t>
            </a:r>
            <a:r>
              <a:rPr lang="zh-CN" altLang="en-US" dirty="0" smtClean="0">
                <a:latin typeface="Arial" panose="020B0604020202020204" pitchFamily="34" charset="0"/>
                <a:ea typeface="微软雅黑" panose="020B0503020204020204" pitchFamily="34" charset="-122"/>
                <a:cs typeface="+mn-ea"/>
                <a:sym typeface="Arial" panose="020B0604020202020204" pitchFamily="34" charset="0"/>
              </a:rPr>
              <a:t>年</a:t>
            </a:r>
            <a:r>
              <a:rPr lang="en-US" altLang="zh-CN" dirty="0" smtClean="0">
                <a:latin typeface="Arial" panose="020B0604020202020204" pitchFamily="34" charset="0"/>
                <a:ea typeface="微软雅黑" panose="020B0503020204020204" pitchFamily="34" charset="-122"/>
                <a:cs typeface="+mn-ea"/>
                <a:sym typeface="Arial" panose="020B0604020202020204" pitchFamily="34" charset="0"/>
              </a:rPr>
              <a:t>10</a:t>
            </a:r>
            <a:r>
              <a:rPr lang="zh-CN" altLang="en-US" dirty="0" smtClean="0">
                <a:latin typeface="Arial" panose="020B0604020202020204" pitchFamily="34" charset="0"/>
                <a:ea typeface="微软雅黑" panose="020B0503020204020204" pitchFamily="34" charset="-122"/>
                <a:cs typeface="+mn-ea"/>
                <a:sym typeface="Arial" panose="020B0604020202020204" pitchFamily="34" charset="0"/>
              </a:rPr>
              <a:t>月</a:t>
            </a:r>
            <a:r>
              <a:rPr lang="en-US" altLang="zh-CN" dirty="0">
                <a:latin typeface="Arial" panose="020B0604020202020204" pitchFamily="34" charset="0"/>
                <a:ea typeface="微软雅黑" panose="020B0503020204020204" pitchFamily="34" charset="-122"/>
                <a:cs typeface="+mn-ea"/>
                <a:sym typeface="Arial" panose="020B0604020202020204" pitchFamily="34" charset="0"/>
              </a:rPr>
              <a:t>26</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日</a:t>
            </a:r>
            <a:r>
              <a:rPr lang="en-US" altLang="zh-CN" dirty="0">
                <a:latin typeface="Arial" panose="020B0604020202020204" pitchFamily="34" charset="0"/>
                <a:ea typeface="微软雅黑" panose="020B0503020204020204" pitchFamily="34" charset="-122"/>
                <a:cs typeface="+mn-ea"/>
                <a:sym typeface="Arial" panose="020B0604020202020204" pitchFamily="34" charset="0"/>
              </a:rPr>
              <a:t>——29</a:t>
            </a:r>
            <a:r>
              <a:rPr lang="zh-CN" altLang="en-US" dirty="0">
                <a:latin typeface="Arial" panose="020B0604020202020204" pitchFamily="34" charset="0"/>
                <a:ea typeface="微软雅黑" panose="020B0503020204020204" pitchFamily="34" charset="-122"/>
                <a:cs typeface="+mn-ea"/>
                <a:sym typeface="Arial" panose="020B0604020202020204" pitchFamily="34" charset="0"/>
              </a:rPr>
              <a:t>日</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圆角矩形 27"/>
          <p:cNvSpPr/>
          <p:nvPr/>
        </p:nvSpPr>
        <p:spPr>
          <a:xfrm>
            <a:off x="6854070" y="3357737"/>
            <a:ext cx="2763267" cy="61183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dirty="0">
                <a:latin typeface="Arial" panose="020B0604020202020204" pitchFamily="34" charset="0"/>
                <a:ea typeface="微软雅黑" panose="020B0503020204020204" pitchFamily="34" charset="-122"/>
                <a:cs typeface="+mn-ea"/>
                <a:sym typeface="Arial" panose="020B0604020202020204" pitchFamily="34" charset="0"/>
              </a:rPr>
              <a:t>地点：北京</a:t>
            </a:r>
            <a:endParaRPr lang="zh-CN" altLang="en-US"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圆角矩形 2"/>
          <p:cNvSpPr/>
          <p:nvPr/>
        </p:nvSpPr>
        <p:spPr>
          <a:xfrm>
            <a:off x="2346616" y="4399878"/>
            <a:ext cx="1519441" cy="151944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主要</a:t>
            </a:r>
            <a:endParaRPr kumimoji="1" lang="en-US" altLang="zh-CN" sz="2000" b="1"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a:p>
            <a:pPr algn="ctr"/>
            <a:r>
              <a:rPr kumimoji="1" lang="zh-CN" altLang="en-US" sz="2000" b="1"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议程</a:t>
            </a:r>
            <a:endParaRPr kumimoji="1" lang="zh-CN" altLang="en-US" sz="20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6" y="3208433"/>
            <a:ext cx="1749829" cy="3649567"/>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左大括号 6"/>
          <p:cNvSpPr/>
          <p:nvPr/>
        </p:nvSpPr>
        <p:spPr>
          <a:xfrm rot="5400000">
            <a:off x="5719851" y="-663077"/>
            <a:ext cx="539162" cy="6385289"/>
          </a:xfrm>
          <a:prstGeom prst="leftBrace">
            <a:avLst>
              <a:gd name="adj1" fmla="val 47339"/>
              <a:gd name="adj2" fmla="val 50000"/>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圆角矩形 5"/>
          <p:cNvSpPr/>
          <p:nvPr/>
        </p:nvSpPr>
        <p:spPr>
          <a:xfrm>
            <a:off x="4197978" y="1514213"/>
            <a:ext cx="3544124" cy="700718"/>
          </a:xfrm>
          <a:prstGeom prst="roundRect">
            <a:avLst>
              <a:gd name="adj" fmla="val 1973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400" b="1">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会期：</a:t>
            </a:r>
            <a:r>
              <a:rPr lang="en-US" altLang="zh-CN" sz="2400" b="1">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4</a:t>
            </a:r>
            <a:r>
              <a:rPr lang="zh-CN" altLang="en-US" sz="2400" b="1">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天</a:t>
            </a:r>
            <a:endParaRPr lang="zh-CN" altLang="en-US" sz="2400" b="1"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矩形 9"/>
          <p:cNvSpPr/>
          <p:nvPr/>
        </p:nvSpPr>
        <p:spPr>
          <a:xfrm>
            <a:off x="1251348" y="465831"/>
            <a:ext cx="6883002" cy="523220"/>
          </a:xfrm>
          <a:prstGeom prst="rect">
            <a:avLst/>
          </a:prstGeom>
          <a:noFill/>
        </p:spPr>
        <p:txBody>
          <a:bodyPr wrap="square">
            <a:spAutoFit/>
          </a:bodyPr>
          <a:lstStyle/>
          <a:p>
            <a:pPr>
              <a:defRPr/>
            </a:pPr>
            <a:r>
              <a:rPr lang="zh-CN" altLang="en-US" sz="2800" dirty="0">
                <a:latin typeface="Arial" panose="020B0604020202020204" pitchFamily="34" charset="0"/>
                <a:ea typeface="微软雅黑" panose="020B0503020204020204" pitchFamily="34" charset="-122"/>
                <a:cs typeface="+mn-ea"/>
                <a:sym typeface="Arial" panose="020B0604020202020204" pitchFamily="34" charset="0"/>
              </a:rPr>
              <a:t>十九届五中全会会议介绍</a:t>
            </a:r>
            <a:endParaRPr lang="zh-CN" altLang="en-US" sz="2800"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1" name="Docer Falling Dust PPT demo"/>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58106" y="330820"/>
            <a:ext cx="793242" cy="793242"/>
          </a:xfrm>
          <a:prstGeom prst="rect">
            <a:avLst/>
          </a:prstGeom>
        </p:spPr>
      </p:pic>
      <p:sp>
        <p:nvSpPr>
          <p:cNvPr id="4" name="圆角矩形 3"/>
          <p:cNvSpPr/>
          <p:nvPr/>
        </p:nvSpPr>
        <p:spPr>
          <a:xfrm>
            <a:off x="2137793" y="2799147"/>
            <a:ext cx="1341245" cy="8569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10</a:t>
            </a:r>
            <a:r>
              <a:rPr lang="zh-CN" altLang="en-US">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月</a:t>
            </a:r>
            <a:r>
              <a:rPr lang="en-US" altLang="zh-CN">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26</a:t>
            </a:r>
            <a:r>
              <a:rPr lang="zh-CN" altLang="en-US">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日</a:t>
            </a:r>
            <a:endParaRPr lang="zh-CN" altLang="en-US"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圆角矩形 39"/>
          <p:cNvSpPr/>
          <p:nvPr/>
        </p:nvSpPr>
        <p:spPr>
          <a:xfrm>
            <a:off x="4254748" y="2799147"/>
            <a:ext cx="1341245" cy="8569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10</a:t>
            </a:r>
            <a:r>
              <a:rPr lang="zh-CN" altLang="en-US">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月</a:t>
            </a:r>
            <a:r>
              <a:rPr lang="en-US" altLang="zh-CN">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27</a:t>
            </a:r>
            <a:r>
              <a:rPr lang="zh-CN" altLang="en-US">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日</a:t>
            </a:r>
            <a:endParaRPr lang="zh-CN" altLang="en-US"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1" name="圆角矩形 40"/>
          <p:cNvSpPr/>
          <p:nvPr/>
        </p:nvSpPr>
        <p:spPr>
          <a:xfrm>
            <a:off x="6371703" y="2799147"/>
            <a:ext cx="1341245" cy="8569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10</a:t>
            </a:r>
            <a:r>
              <a:rPr lang="zh-CN" altLang="en-US">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月</a:t>
            </a:r>
            <a:r>
              <a:rPr lang="en-US" altLang="zh-CN">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28</a:t>
            </a:r>
            <a:r>
              <a:rPr lang="zh-CN" altLang="en-US">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日</a:t>
            </a:r>
            <a:endParaRPr lang="zh-CN" altLang="en-US"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圆角矩形 41"/>
          <p:cNvSpPr/>
          <p:nvPr/>
        </p:nvSpPr>
        <p:spPr>
          <a:xfrm>
            <a:off x="8488658" y="2799147"/>
            <a:ext cx="1341245" cy="8569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altLang="zh-CN">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10</a:t>
            </a:r>
            <a:r>
              <a:rPr lang="zh-CN" altLang="en-US">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月</a:t>
            </a:r>
            <a:r>
              <a:rPr lang="en-US" altLang="zh-CN">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29</a:t>
            </a:r>
            <a:r>
              <a:rPr lang="zh-CN" altLang="en-US">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日</a:t>
            </a:r>
            <a:endParaRPr lang="zh-CN" altLang="en-US"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矩形 7"/>
          <p:cNvSpPr/>
          <p:nvPr/>
        </p:nvSpPr>
        <p:spPr>
          <a:xfrm>
            <a:off x="2113710" y="1781052"/>
            <a:ext cx="1210589" cy="400110"/>
          </a:xfrm>
          <a:prstGeom prst="rect">
            <a:avLst/>
          </a:prstGeom>
        </p:spPr>
        <p:txBody>
          <a:bodyPr wrap="none">
            <a:spAutoFit/>
          </a:bodyPr>
          <a:lstStyle/>
          <a:p>
            <a:pPr algn="ctr">
              <a:defRPr/>
            </a:pPr>
            <a:r>
              <a:rPr lang="zh-CN" altLang="en-US" sz="2000" b="1"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开会时间</a:t>
            </a:r>
            <a:endParaRPr lang="zh-CN" altLang="en-US" sz="2000" b="1"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矩形 8"/>
          <p:cNvSpPr/>
          <p:nvPr/>
        </p:nvSpPr>
        <p:spPr>
          <a:xfrm>
            <a:off x="8553986" y="1821063"/>
            <a:ext cx="1210589" cy="400110"/>
          </a:xfrm>
          <a:prstGeom prst="rect">
            <a:avLst/>
          </a:prstGeom>
        </p:spPr>
        <p:txBody>
          <a:bodyPr wrap="none">
            <a:spAutoFit/>
          </a:bodyPr>
          <a:lstStyle/>
          <a:p>
            <a:pPr algn="ctr">
              <a:defRPr/>
            </a:pPr>
            <a:r>
              <a:rPr lang="zh-CN" altLang="en-US" sz="2000" b="1"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闭会时间</a:t>
            </a:r>
            <a:endParaRPr lang="zh-CN" altLang="en-US" sz="2000" b="1"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等腰三角形 42"/>
          <p:cNvSpPr/>
          <p:nvPr/>
        </p:nvSpPr>
        <p:spPr>
          <a:xfrm rot="10800000">
            <a:off x="2552260" y="2272508"/>
            <a:ext cx="244527" cy="21079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等腰三角形 43"/>
          <p:cNvSpPr/>
          <p:nvPr/>
        </p:nvSpPr>
        <p:spPr>
          <a:xfrm rot="10800000">
            <a:off x="9080887" y="2272508"/>
            <a:ext cx="244527" cy="21079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圆角矩形 44"/>
          <p:cNvSpPr/>
          <p:nvPr/>
        </p:nvSpPr>
        <p:spPr>
          <a:xfrm>
            <a:off x="1251348" y="4103650"/>
            <a:ext cx="4386758" cy="700718"/>
          </a:xfrm>
          <a:prstGeom prst="roundRect">
            <a:avLst>
              <a:gd name="adj" fmla="val 1973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400" b="1"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参会人员</a:t>
            </a:r>
            <a:endParaRPr lang="zh-CN" altLang="en-US" sz="2400" b="1"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矩形 45"/>
          <p:cNvSpPr/>
          <p:nvPr/>
        </p:nvSpPr>
        <p:spPr>
          <a:xfrm>
            <a:off x="5878962" y="4804368"/>
            <a:ext cx="5099641" cy="1338828"/>
          </a:xfrm>
          <a:prstGeom prst="rect">
            <a:avLst/>
          </a:prstGeom>
        </p:spPr>
        <p:txBody>
          <a:bodyPr wrap="square">
            <a:spAutoFit/>
          </a:bodyPr>
          <a:lstStyle/>
          <a:p>
            <a:pPr>
              <a:lnSpc>
                <a:spcPct val="150000"/>
              </a:lnSpc>
              <a:defRPr/>
            </a:pPr>
            <a:r>
              <a:rPr lang="zh-CN" altLang="en-US"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中央纪律检查委员会常务委员会委员和有关方面负责同志列席会议。党的十九大代表中的部分基层同志和专家学者也列席会议。</a:t>
            </a:r>
            <a:endParaRPr lang="zh-CN" altLang="en-US"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7" name="圆角矩形 46"/>
          <p:cNvSpPr/>
          <p:nvPr/>
        </p:nvSpPr>
        <p:spPr>
          <a:xfrm>
            <a:off x="1251348" y="5038573"/>
            <a:ext cx="1861943" cy="1070295"/>
          </a:xfrm>
          <a:prstGeom prst="roundRect">
            <a:avLst>
              <a:gd name="adj" fmla="val 1973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000" dirty="0" smtClean="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中央委员</a:t>
            </a:r>
            <a:endParaRPr lang="en-US" altLang="zh-CN" sz="2000" dirty="0" smtClean="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a:p>
            <a:pPr algn="ctr">
              <a:defRPr/>
            </a:pPr>
            <a:r>
              <a:rPr lang="en-US" altLang="zh-CN" sz="2000" dirty="0" smtClean="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198</a:t>
            </a:r>
            <a:endParaRPr lang="zh-CN" altLang="en-US" sz="20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8" name="圆角矩形 47"/>
          <p:cNvSpPr/>
          <p:nvPr/>
        </p:nvSpPr>
        <p:spPr>
          <a:xfrm>
            <a:off x="3734050" y="5038573"/>
            <a:ext cx="1861943" cy="1070295"/>
          </a:xfrm>
          <a:prstGeom prst="roundRect">
            <a:avLst>
              <a:gd name="adj" fmla="val 1973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20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候补</a:t>
            </a:r>
            <a:r>
              <a:rPr lang="zh-CN" altLang="en-US" sz="2000" dirty="0" smtClean="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中央委员</a:t>
            </a:r>
            <a:endParaRPr lang="en-US" altLang="zh-CN" sz="2000" dirty="0" smtClean="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a:p>
            <a:pPr algn="ctr">
              <a:defRPr/>
            </a:pPr>
            <a:r>
              <a:rPr lang="en-US" altLang="zh-CN" sz="2000" dirty="0" smtClean="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166</a:t>
            </a:r>
            <a:endParaRPr lang="zh-CN" altLang="en-US" sz="20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加号 48"/>
          <p:cNvSpPr/>
          <p:nvPr/>
        </p:nvSpPr>
        <p:spPr>
          <a:xfrm>
            <a:off x="3210491" y="5348711"/>
            <a:ext cx="426359" cy="426359"/>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251348" y="465831"/>
            <a:ext cx="6883002" cy="521970"/>
          </a:xfrm>
          <a:prstGeom prst="rect">
            <a:avLst/>
          </a:prstGeom>
          <a:noFill/>
        </p:spPr>
        <p:txBody>
          <a:bodyPr wrap="square">
            <a:spAutoFit/>
          </a:bodyPr>
          <a:lstStyle/>
          <a:p>
            <a:pPr>
              <a:defRPr/>
            </a:pPr>
            <a:r>
              <a:rPr lang="zh-CN" altLang="en-US" sz="2800" dirty="0">
                <a:latin typeface="Arial" panose="020B0604020202020204" pitchFamily="34" charset="0"/>
                <a:ea typeface="微软雅黑" panose="020B0503020204020204" pitchFamily="34" charset="-122"/>
                <a:cs typeface="+mn-ea"/>
                <a:sym typeface="Arial" panose="020B0604020202020204" pitchFamily="34" charset="0"/>
              </a:rPr>
              <a:t>十九届五中全会会议介绍</a:t>
            </a:r>
            <a:endParaRPr lang="zh-CN" altLang="en-US" sz="2800"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1" name="Docer Falling Dust PPT demo"/>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58106" y="330820"/>
            <a:ext cx="793242" cy="793242"/>
          </a:xfrm>
          <a:prstGeom prst="rect">
            <a:avLst/>
          </a:prstGeom>
        </p:spPr>
      </p:pic>
      <p:sp>
        <p:nvSpPr>
          <p:cNvPr id="18" name="矩形 17"/>
          <p:cNvSpPr/>
          <p:nvPr/>
        </p:nvSpPr>
        <p:spPr>
          <a:xfrm>
            <a:off x="3143008" y="2377193"/>
            <a:ext cx="7665146" cy="2769870"/>
          </a:xfrm>
          <a:prstGeom prst="rect">
            <a:avLst/>
          </a:prstGeom>
        </p:spPr>
        <p:txBody>
          <a:bodyPr wrap="square" lIns="0" tIns="0" rIns="0" bIns="0">
            <a:spAutoFit/>
          </a:bodyPr>
          <a:lstStyle/>
          <a:p>
            <a:pPr algn="ctr" defTabSz="914400">
              <a:lnSpc>
                <a:spcPct val="150000"/>
              </a:lnSpc>
              <a:defRPr/>
            </a:pPr>
            <a:r>
              <a:rPr lang="zh-CN" altLang="en-US" sz="24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全会听取和探讨了习近平受中央政治局委托的工作报告；</a:t>
            </a:r>
            <a:endParaRPr lang="zh-CN" altLang="en-US" sz="24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a:p>
            <a:pPr algn="ctr" defTabSz="914400">
              <a:lnSpc>
                <a:spcPct val="150000"/>
              </a:lnSpc>
              <a:defRPr/>
            </a:pPr>
            <a:endParaRPr lang="zh-CN" altLang="en-US" sz="24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a:p>
            <a:pPr algn="ctr" defTabSz="914400">
              <a:lnSpc>
                <a:spcPct val="150000"/>
              </a:lnSpc>
              <a:defRPr/>
            </a:pPr>
            <a:r>
              <a:rPr lang="zh-CN" altLang="en-US" sz="24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习近平就《</a:t>
            </a:r>
            <a:r>
              <a:rPr lang="zh-CN" altLang="en-US" sz="2400" b="1" dirty="0">
                <a:solidFill>
                  <a:schemeClr val="accent1"/>
                </a:solidFill>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中共中央关于制定国民经济和社会发展第十四个五年规划和二〇三五年远景目标的建议</a:t>
            </a:r>
            <a:r>
              <a:rPr lang="zh-CN" altLang="en-US" sz="24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》（讨论稿）向全会作了说明。</a:t>
            </a:r>
            <a:endParaRPr lang="zh-CN" altLang="en-US" sz="24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圆角矩形 2"/>
          <p:cNvSpPr/>
          <p:nvPr/>
        </p:nvSpPr>
        <p:spPr>
          <a:xfrm>
            <a:off x="1168163" y="2854388"/>
            <a:ext cx="1622481" cy="162248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800" b="1"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主要   内容</a:t>
            </a:r>
            <a:endParaRPr kumimoji="1" lang="zh-CN" altLang="en-US" sz="2800" b="1"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251348" y="465831"/>
            <a:ext cx="6883002" cy="523220"/>
          </a:xfrm>
          <a:prstGeom prst="rect">
            <a:avLst/>
          </a:prstGeom>
          <a:noFill/>
        </p:spPr>
        <p:txBody>
          <a:bodyPr wrap="square">
            <a:spAutoFit/>
          </a:bodyPr>
          <a:lstStyle/>
          <a:p>
            <a:pPr>
              <a:defRPr/>
            </a:pPr>
            <a:r>
              <a:rPr lang="zh-CN" altLang="en-US" sz="2800" dirty="0">
                <a:latin typeface="Arial" panose="020B0604020202020204" pitchFamily="34" charset="0"/>
                <a:ea typeface="微软雅黑" panose="020B0503020204020204" pitchFamily="34" charset="-122"/>
                <a:cs typeface="+mn-ea"/>
                <a:sym typeface="Arial" panose="020B0604020202020204" pitchFamily="34" charset="0"/>
              </a:rPr>
              <a:t>十九届五中全会会议介绍</a:t>
            </a:r>
            <a:endParaRPr lang="zh-CN" altLang="en-US" sz="2800"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1" name="Docer Falling Dust PPT demo"/>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58106" y="330820"/>
            <a:ext cx="793242" cy="793242"/>
          </a:xfrm>
          <a:prstGeom prst="rect">
            <a:avLst/>
          </a:prstGeom>
        </p:spPr>
      </p:pic>
      <p:sp>
        <p:nvSpPr>
          <p:cNvPr id="30" name="矩形 29"/>
          <p:cNvSpPr/>
          <p:nvPr/>
        </p:nvSpPr>
        <p:spPr>
          <a:xfrm>
            <a:off x="4442460" y="1881505"/>
            <a:ext cx="6759575" cy="1107440"/>
          </a:xfrm>
          <a:prstGeom prst="rect">
            <a:avLst/>
          </a:prstGeom>
        </p:spPr>
        <p:txBody>
          <a:bodyPr wrap="square" lIns="0" tIns="0" rIns="0" bIns="0">
            <a:spAutoFit/>
          </a:bodyPr>
          <a:lstStyle/>
          <a:p>
            <a:pPr algn="ctr" defTabSz="914400">
              <a:lnSpc>
                <a:spcPct val="150000"/>
              </a:lnSpc>
              <a:defRPr/>
            </a:pPr>
            <a:r>
              <a:rPr lang="zh-CN" altLang="en-US" sz="2400" b="1" dirty="0">
                <a:solidFill>
                  <a:schemeClr val="accent1"/>
                </a:solidFill>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审议通过了</a:t>
            </a:r>
            <a:r>
              <a:rPr lang="en-US" altLang="zh-CN" sz="2400" b="1" dirty="0">
                <a:solidFill>
                  <a:schemeClr val="accent1"/>
                </a:solidFill>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a:t>
            </a:r>
            <a:r>
              <a:rPr lang="zh-CN" altLang="en-US" sz="2400" b="1" dirty="0">
                <a:solidFill>
                  <a:schemeClr val="accent1"/>
                </a:solidFill>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中共中央关于制定国民经济和社会发展第十四个五年规划和二〇三五年远景目标的建议</a:t>
            </a:r>
            <a:r>
              <a:rPr lang="en-US" altLang="zh-CN" sz="2400" b="1" dirty="0">
                <a:solidFill>
                  <a:schemeClr val="accent1"/>
                </a:solidFill>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a:t>
            </a:r>
            <a:endParaRPr lang="zh-CN" altLang="en-US" sz="2400" b="1" dirty="0">
              <a:solidFill>
                <a:schemeClr val="accent1"/>
              </a:solidFill>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矩形 31"/>
          <p:cNvSpPr/>
          <p:nvPr/>
        </p:nvSpPr>
        <p:spPr>
          <a:xfrm>
            <a:off x="4726651" y="4078688"/>
            <a:ext cx="6003623" cy="1384935"/>
          </a:xfrm>
          <a:prstGeom prst="rect">
            <a:avLst/>
          </a:prstGeom>
        </p:spPr>
        <p:txBody>
          <a:bodyPr wrap="square" lIns="0" tIns="0" rIns="0" bIns="0">
            <a:spAutoFit/>
          </a:bodyPr>
          <a:lstStyle/>
          <a:p>
            <a:pPr algn="ctr" defTabSz="914400">
              <a:lnSpc>
                <a:spcPct val="150000"/>
              </a:lnSpc>
              <a:defRPr/>
            </a:pPr>
            <a:r>
              <a:rPr lang="zh-CN" altLang="en-US" sz="20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全党全国各族人民要紧密团结在以习近平同志</a:t>
            </a:r>
            <a:r>
              <a:rPr lang="zh-CN" altLang="en-US" sz="20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为核心的党中央周围，同心同德，顽强奋斗，夺取全面建设社会主义现代化国家新胜利</a:t>
            </a:r>
            <a:r>
              <a:rPr lang="en-US" altLang="zh-CN" sz="20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a:t>
            </a:r>
            <a:endParaRPr lang="zh-CN" altLang="en-US" sz="2000" dirty="0">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4" name="矩形 2"/>
          <p:cNvGrpSpPr>
            <a:grpSpLocks noChangeAspect="1"/>
          </p:cNvGrpSpPr>
          <p:nvPr>
            <p:custDataLst>
              <p:tags r:id="rId2"/>
            </p:custDataLst>
          </p:nvPr>
        </p:nvGrpSpPr>
        <p:grpSpPr bwMode="auto">
          <a:xfrm>
            <a:off x="1399552" y="1961727"/>
            <a:ext cx="2578292" cy="3544628"/>
            <a:chOff x="4786" y="953"/>
            <a:chExt cx="1298" cy="1689"/>
          </a:xfrm>
        </p:grpSpPr>
        <p:sp>
          <p:nvSpPr>
            <p:cNvPr id="37" name="矩形 10"/>
            <p:cNvSpPr>
              <a:spLocks noChangeAspect="1" noChangeArrowheads="1" noTextEdit="1"/>
            </p:cNvSpPr>
            <p:nvPr>
              <p:custDataLst>
                <p:tags r:id="rId3"/>
              </p:custDataLst>
            </p:nvPr>
          </p:nvSpPr>
          <p:spPr bwMode="auto">
            <a:xfrm>
              <a:off x="4786" y="953"/>
              <a:ext cx="1298" cy="1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solidFill>
                  <a:schemeClr val="bg1"/>
                </a:solidFill>
                <a:cs typeface="+mn-ea"/>
                <a:sym typeface="+mn-lt"/>
              </a:endParaRPr>
            </a:p>
          </p:txBody>
        </p:sp>
        <p:sp>
          <p:nvSpPr>
            <p:cNvPr id="38" name="矩形 9"/>
            <p:cNvSpPr>
              <a:spLocks noChangeArrowheads="1"/>
            </p:cNvSpPr>
            <p:nvPr>
              <p:custDataLst>
                <p:tags r:id="rId4"/>
              </p:custDataLst>
            </p:nvPr>
          </p:nvSpPr>
          <p:spPr bwMode="auto">
            <a:xfrm>
              <a:off x="4840" y="1002"/>
              <a:ext cx="1244" cy="1636"/>
            </a:xfrm>
            <a:prstGeom prst="rect">
              <a:avLst/>
            </a:prstGeom>
            <a:solidFill>
              <a:schemeClr val="bg1">
                <a:lumMod val="6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solidFill>
                  <a:schemeClr val="bg1"/>
                </a:solidFill>
                <a:cs typeface="+mn-ea"/>
                <a:sym typeface="+mn-lt"/>
              </a:endParaRPr>
            </a:p>
          </p:txBody>
        </p:sp>
        <p:sp>
          <p:nvSpPr>
            <p:cNvPr id="39" name="矩形 8"/>
            <p:cNvSpPr>
              <a:spLocks noChangeArrowheads="1"/>
            </p:cNvSpPr>
            <p:nvPr>
              <p:custDataLst>
                <p:tags r:id="rId5"/>
              </p:custDataLst>
            </p:nvPr>
          </p:nvSpPr>
          <p:spPr bwMode="auto">
            <a:xfrm>
              <a:off x="4794" y="957"/>
              <a:ext cx="1241" cy="1636"/>
            </a:xfrm>
            <a:prstGeom prst="rect">
              <a:avLst/>
            </a:prstGeom>
            <a:solidFill>
              <a:schemeClr val="accent2"/>
            </a:solidFill>
            <a:ln w="6350" cap="flat">
              <a:noFill/>
              <a:prstDash val="solid"/>
              <a:miter lim="800000"/>
            </a:ln>
          </p:spPr>
          <p:txBody>
            <a:bodyPr vert="horz" wrap="square" lIns="91440" tIns="45720" rIns="91440" bIns="45720" numCol="1" anchor="t" anchorCtr="0" compatLnSpc="1"/>
            <a:lstStyle/>
            <a:p>
              <a:endParaRPr lang="zh-CN" altLang="en-US" dirty="0">
                <a:solidFill>
                  <a:schemeClr val="bg1"/>
                </a:solidFill>
                <a:cs typeface="+mn-ea"/>
                <a:sym typeface="+mn-lt"/>
              </a:endParaRPr>
            </a:p>
          </p:txBody>
        </p:sp>
        <p:sp>
          <p:nvSpPr>
            <p:cNvPr id="50" name="矩形 7"/>
            <p:cNvSpPr>
              <a:spLocks noChangeArrowheads="1"/>
            </p:cNvSpPr>
            <p:nvPr>
              <p:custDataLst>
                <p:tags r:id="rId6"/>
              </p:custDataLst>
            </p:nvPr>
          </p:nvSpPr>
          <p:spPr bwMode="auto">
            <a:xfrm>
              <a:off x="4943" y="1561"/>
              <a:ext cx="943" cy="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solidFill>
                  <a:schemeClr val="bg1"/>
                </a:solidFill>
                <a:cs typeface="+mn-ea"/>
                <a:sym typeface="+mn-lt"/>
              </a:endParaRPr>
            </a:p>
          </p:txBody>
        </p:sp>
        <p:sp>
          <p:nvSpPr>
            <p:cNvPr id="51" name="矩形 6"/>
            <p:cNvSpPr>
              <a:spLocks noChangeArrowheads="1"/>
            </p:cNvSpPr>
            <p:nvPr>
              <p:custDataLst>
                <p:tags r:id="rId7"/>
              </p:custDataLst>
            </p:nvPr>
          </p:nvSpPr>
          <p:spPr bwMode="auto">
            <a:xfrm>
              <a:off x="4943" y="1705"/>
              <a:ext cx="943" cy="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solidFill>
                  <a:schemeClr val="bg1"/>
                </a:solidFill>
                <a:cs typeface="+mn-ea"/>
                <a:sym typeface="+mn-lt"/>
              </a:endParaRPr>
            </a:p>
          </p:txBody>
        </p:sp>
        <p:sp>
          <p:nvSpPr>
            <p:cNvPr id="52" name="矩形 5"/>
            <p:cNvSpPr>
              <a:spLocks noChangeArrowheads="1"/>
            </p:cNvSpPr>
            <p:nvPr>
              <p:custDataLst>
                <p:tags r:id="rId8"/>
              </p:custDataLst>
            </p:nvPr>
          </p:nvSpPr>
          <p:spPr bwMode="auto">
            <a:xfrm>
              <a:off x="4943" y="1849"/>
              <a:ext cx="943" cy="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solidFill>
                  <a:schemeClr val="bg1"/>
                </a:solidFill>
                <a:cs typeface="+mn-ea"/>
                <a:sym typeface="+mn-lt"/>
              </a:endParaRPr>
            </a:p>
          </p:txBody>
        </p:sp>
        <p:sp>
          <p:nvSpPr>
            <p:cNvPr id="53" name="矩形 4"/>
            <p:cNvSpPr>
              <a:spLocks noChangeArrowheads="1"/>
            </p:cNvSpPr>
            <p:nvPr>
              <p:custDataLst>
                <p:tags r:id="rId9"/>
              </p:custDataLst>
            </p:nvPr>
          </p:nvSpPr>
          <p:spPr bwMode="auto">
            <a:xfrm>
              <a:off x="4943" y="1993"/>
              <a:ext cx="943" cy="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dirty="0">
                <a:solidFill>
                  <a:schemeClr val="bg1"/>
                </a:solidFill>
                <a:cs typeface="+mn-ea"/>
                <a:sym typeface="+mn-lt"/>
              </a:endParaRPr>
            </a:p>
          </p:txBody>
        </p:sp>
      </p:grpSp>
      <p:sp>
        <p:nvSpPr>
          <p:cNvPr id="35" name="矩形 3"/>
          <p:cNvSpPr/>
          <p:nvPr>
            <p:custDataLst>
              <p:tags r:id="rId10"/>
            </p:custDataLst>
          </p:nvPr>
        </p:nvSpPr>
        <p:spPr>
          <a:xfrm>
            <a:off x="1450964" y="2342521"/>
            <a:ext cx="2395063" cy="646331"/>
          </a:xfrm>
          <a:prstGeom prst="rect">
            <a:avLst/>
          </a:prstGeom>
        </p:spPr>
        <p:txBody>
          <a:bodyPr wrap="square">
            <a:spAutoFit/>
          </a:bodyPr>
          <a:lstStyle/>
          <a:p>
            <a:pPr algn="ctr">
              <a:defRPr/>
            </a:pPr>
            <a:r>
              <a:rPr lang="zh-CN" altLang="en-US" sz="3600" b="1" dirty="0">
                <a:solidFill>
                  <a:schemeClr val="bg1"/>
                </a:solidFill>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审议文件</a:t>
            </a:r>
            <a:endParaRPr lang="zh-CN" altLang="en-US" sz="3600" b="1" dirty="0">
              <a:solidFill>
                <a:schemeClr val="bg1"/>
              </a:solidFill>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6" name="矩形1"/>
          <p:cNvPicPr>
            <a:picLocks noChangeAspect="1"/>
          </p:cNvPicPr>
          <p:nvPr>
            <p:custDataLst>
              <p:tags r:id="rId11"/>
            </p:custDataLst>
          </p:nvPr>
        </p:nvPicPr>
        <p:blipFill>
          <a:blip r:embed="rId12" cstate="print">
            <a:extLst>
              <a:ext uri="{28A0092B-C50C-407E-A947-70E740481C1C}">
                <a14:useLocalDpi xmlns:a14="http://schemas.microsoft.com/office/drawing/2010/main" val="0"/>
              </a:ext>
            </a:extLst>
          </a:blip>
          <a:stretch>
            <a:fillRect/>
          </a:stretch>
        </p:blipFill>
        <p:spPr>
          <a:xfrm>
            <a:off x="2352954" y="4693551"/>
            <a:ext cx="590047" cy="504793"/>
          </a:xfrm>
          <a:prstGeom prst="rect">
            <a:avLst/>
          </a:prstGeom>
        </p:spPr>
      </p:pic>
      <p:sp>
        <p:nvSpPr>
          <p:cNvPr id="2" name="圆角矩形 1"/>
          <p:cNvSpPr/>
          <p:nvPr/>
        </p:nvSpPr>
        <p:spPr>
          <a:xfrm>
            <a:off x="4788412" y="3247815"/>
            <a:ext cx="5880100" cy="6820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b="1"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全会号召</a:t>
            </a:r>
            <a:endParaRPr kumimoji="1" lang="zh-CN" altLang="en-US" sz="24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251348" y="465831"/>
            <a:ext cx="6883002" cy="521970"/>
          </a:xfrm>
          <a:prstGeom prst="rect">
            <a:avLst/>
          </a:prstGeom>
          <a:noFill/>
        </p:spPr>
        <p:txBody>
          <a:bodyPr wrap="square">
            <a:spAutoFit/>
          </a:bodyPr>
          <a:lstStyle/>
          <a:p>
            <a:pPr>
              <a:defRPr/>
            </a:pPr>
            <a:r>
              <a:rPr lang="zh-CN" altLang="en-US" sz="2800" dirty="0">
                <a:latin typeface="Arial" panose="020B0604020202020204" pitchFamily="34" charset="0"/>
                <a:ea typeface="微软雅黑" panose="020B0503020204020204" pitchFamily="34" charset="-122"/>
                <a:cs typeface="+mn-ea"/>
                <a:sym typeface="Arial" panose="020B0604020202020204" pitchFamily="34" charset="0"/>
              </a:rPr>
              <a:t>十九届五中全会会议介绍</a:t>
            </a:r>
            <a:endParaRPr lang="zh-CN" altLang="en-US" sz="2800"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1" name="Docer Falling Dust PPT demo"/>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58106" y="330820"/>
            <a:ext cx="793242" cy="793242"/>
          </a:xfrm>
          <a:prstGeom prst="rect">
            <a:avLst/>
          </a:prstGeom>
        </p:spPr>
      </p:pic>
      <p:sp>
        <p:nvSpPr>
          <p:cNvPr id="8" name="矩形 7"/>
          <p:cNvSpPr/>
          <p:nvPr/>
        </p:nvSpPr>
        <p:spPr>
          <a:xfrm>
            <a:off x="1043444" y="2666922"/>
            <a:ext cx="10111523" cy="1661795"/>
          </a:xfrm>
          <a:prstGeom prst="rect">
            <a:avLst/>
          </a:prstGeom>
        </p:spPr>
        <p:txBody>
          <a:bodyPr wrap="square" lIns="0" tIns="0" rIns="0" bIns="0">
            <a:spAutoFit/>
          </a:bodyPr>
          <a:lstStyle/>
          <a:p>
            <a:pPr defTabSz="914400">
              <a:lnSpc>
                <a:spcPct val="150000"/>
              </a:lnSpc>
              <a:defRPr/>
            </a:pPr>
            <a:r>
              <a:rPr lang="zh-CN" altLang="en-US" sz="2400" b="1" dirty="0">
                <a:solidFill>
                  <a:schemeClr val="accent2">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实践证明，以习近平同志为党中央的核心、全党的核心领航掌舵，有全党全国各族人民团结一心，顽强奋斗，我们就一定能够战胜前进道路上出现的各种艰难险阻</a:t>
            </a:r>
            <a:r>
              <a:rPr lang="zh-CN" altLang="en-US" sz="2400" b="1" dirty="0">
                <a:solidFill>
                  <a:schemeClr val="accent2">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，一定能够在新时代把中国特色社会主义更加有力地推向前进。</a:t>
            </a:r>
            <a:endParaRPr lang="zh-CN" altLang="en-US" sz="2400" b="1" dirty="0">
              <a:solidFill>
                <a:schemeClr val="accent2">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五边形 1"/>
          <p:cNvSpPr/>
          <p:nvPr/>
        </p:nvSpPr>
        <p:spPr>
          <a:xfrm>
            <a:off x="873977" y="1502229"/>
            <a:ext cx="4496309" cy="870858"/>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sz="3600" b="1">
                <a:latin typeface="Arial" panose="020B0604020202020204" pitchFamily="34" charset="0"/>
                <a:ea typeface="微软雅黑" panose="020B0503020204020204" pitchFamily="34" charset="-122"/>
                <a:cs typeface="+mn-ea"/>
                <a:sym typeface="Arial" panose="020B0604020202020204" pitchFamily="34" charset="0"/>
              </a:rPr>
              <a:t>全会一致认为</a:t>
            </a:r>
            <a:endParaRPr lang="zh-CN" altLang="en-US" sz="3600" b="1"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2" name="组合 11"/>
          <p:cNvGrpSpPr/>
          <p:nvPr/>
        </p:nvGrpSpPr>
        <p:grpSpPr>
          <a:xfrm>
            <a:off x="2539119" y="5334847"/>
            <a:ext cx="7123967" cy="968051"/>
            <a:chOff x="3391367" y="1469063"/>
            <a:chExt cx="5140326" cy="698501"/>
          </a:xfrm>
        </p:grpSpPr>
        <p:grpSp>
          <p:nvGrpSpPr>
            <p:cNvPr id="13" name="组合 12"/>
            <p:cNvGrpSpPr/>
            <p:nvPr/>
          </p:nvGrpSpPr>
          <p:grpSpPr>
            <a:xfrm>
              <a:off x="3391367" y="1469063"/>
              <a:ext cx="5140326" cy="698501"/>
              <a:chOff x="3391367" y="1469063"/>
              <a:chExt cx="5140326" cy="698501"/>
            </a:xfrm>
          </p:grpSpPr>
          <p:sp>
            <p:nvSpPr>
              <p:cNvPr id="15" name="Docer Falling Dust PPT demo"/>
              <p:cNvSpPr>
                <a:spLocks noEditPoints="1"/>
              </p:cNvSpPr>
              <p:nvPr>
                <p:custDataLst>
                  <p:tags r:id="rId2"/>
                </p:custDataLst>
              </p:nvPr>
            </p:nvSpPr>
            <p:spPr bwMode="auto">
              <a:xfrm>
                <a:off x="5961530" y="1469063"/>
                <a:ext cx="2570163" cy="698501"/>
              </a:xfrm>
              <a:custGeom>
                <a:avLst/>
                <a:gdLst>
                  <a:gd name="T0" fmla="*/ 527 w 1619"/>
                  <a:gd name="T1" fmla="*/ 430 h 440"/>
                  <a:gd name="T2" fmla="*/ 434 w 1619"/>
                  <a:gd name="T3" fmla="*/ 408 h 440"/>
                  <a:gd name="T4" fmla="*/ 1570 w 1619"/>
                  <a:gd name="T5" fmla="*/ 388 h 440"/>
                  <a:gd name="T6" fmla="*/ 536 w 1619"/>
                  <a:gd name="T7" fmla="*/ 366 h 440"/>
                  <a:gd name="T8" fmla="*/ 1555 w 1619"/>
                  <a:gd name="T9" fmla="*/ 140 h 440"/>
                  <a:gd name="T10" fmla="*/ 536 w 1619"/>
                  <a:gd name="T11" fmla="*/ 116 h 440"/>
                  <a:gd name="T12" fmla="*/ 77 w 1619"/>
                  <a:gd name="T13" fmla="*/ 355 h 440"/>
                  <a:gd name="T14" fmla="*/ 54 w 1619"/>
                  <a:gd name="T15" fmla="*/ 150 h 440"/>
                  <a:gd name="T16" fmla="*/ 148 w 1619"/>
                  <a:gd name="T17" fmla="*/ 355 h 440"/>
                  <a:gd name="T18" fmla="*/ 123 w 1619"/>
                  <a:gd name="T19" fmla="*/ 150 h 440"/>
                  <a:gd name="T20" fmla="*/ 218 w 1619"/>
                  <a:gd name="T21" fmla="*/ 355 h 440"/>
                  <a:gd name="T22" fmla="*/ 193 w 1619"/>
                  <a:gd name="T23" fmla="*/ 150 h 440"/>
                  <a:gd name="T24" fmla="*/ 283 w 1619"/>
                  <a:gd name="T25" fmla="*/ 355 h 440"/>
                  <a:gd name="T26" fmla="*/ 256 w 1619"/>
                  <a:gd name="T27" fmla="*/ 150 h 440"/>
                  <a:gd name="T28" fmla="*/ 358 w 1619"/>
                  <a:gd name="T29" fmla="*/ 355 h 440"/>
                  <a:gd name="T30" fmla="*/ 334 w 1619"/>
                  <a:gd name="T31" fmla="*/ 150 h 440"/>
                  <a:gd name="T32" fmla="*/ 414 w 1619"/>
                  <a:gd name="T33" fmla="*/ 355 h 440"/>
                  <a:gd name="T34" fmla="*/ 391 w 1619"/>
                  <a:gd name="T35" fmla="*/ 150 h 440"/>
                  <a:gd name="T36" fmla="*/ 525 w 1619"/>
                  <a:gd name="T37" fmla="*/ 355 h 440"/>
                  <a:gd name="T38" fmla="*/ 431 w 1619"/>
                  <a:gd name="T39" fmla="*/ 150 h 440"/>
                  <a:gd name="T40" fmla="*/ 561 w 1619"/>
                  <a:gd name="T41" fmla="*/ 355 h 440"/>
                  <a:gd name="T42" fmla="*/ 538 w 1619"/>
                  <a:gd name="T43" fmla="*/ 150 h 440"/>
                  <a:gd name="T44" fmla="*/ 626 w 1619"/>
                  <a:gd name="T45" fmla="*/ 355 h 440"/>
                  <a:gd name="T46" fmla="*/ 598 w 1619"/>
                  <a:gd name="T47" fmla="*/ 150 h 440"/>
                  <a:gd name="T48" fmla="*/ 698 w 1619"/>
                  <a:gd name="T49" fmla="*/ 355 h 440"/>
                  <a:gd name="T50" fmla="*/ 671 w 1619"/>
                  <a:gd name="T51" fmla="*/ 150 h 440"/>
                  <a:gd name="T52" fmla="*/ 762 w 1619"/>
                  <a:gd name="T53" fmla="*/ 355 h 440"/>
                  <a:gd name="T54" fmla="*/ 738 w 1619"/>
                  <a:gd name="T55" fmla="*/ 150 h 440"/>
                  <a:gd name="T56" fmla="*/ 824 w 1619"/>
                  <a:gd name="T57" fmla="*/ 355 h 440"/>
                  <a:gd name="T58" fmla="*/ 799 w 1619"/>
                  <a:gd name="T59" fmla="*/ 150 h 440"/>
                  <a:gd name="T60" fmla="*/ 894 w 1619"/>
                  <a:gd name="T61" fmla="*/ 355 h 440"/>
                  <a:gd name="T62" fmla="*/ 862 w 1619"/>
                  <a:gd name="T63" fmla="*/ 150 h 440"/>
                  <a:gd name="T64" fmla="*/ 965 w 1619"/>
                  <a:gd name="T65" fmla="*/ 355 h 440"/>
                  <a:gd name="T66" fmla="*/ 937 w 1619"/>
                  <a:gd name="T67" fmla="*/ 150 h 440"/>
                  <a:gd name="T68" fmla="*/ 1029 w 1619"/>
                  <a:gd name="T69" fmla="*/ 355 h 440"/>
                  <a:gd name="T70" fmla="*/ 1001 w 1619"/>
                  <a:gd name="T71" fmla="*/ 150 h 440"/>
                  <a:gd name="T72" fmla="*/ 1096 w 1619"/>
                  <a:gd name="T73" fmla="*/ 355 h 440"/>
                  <a:gd name="T74" fmla="*/ 1071 w 1619"/>
                  <a:gd name="T75" fmla="*/ 150 h 440"/>
                  <a:gd name="T76" fmla="*/ 1159 w 1619"/>
                  <a:gd name="T77" fmla="*/ 355 h 440"/>
                  <a:gd name="T78" fmla="*/ 1136 w 1619"/>
                  <a:gd name="T79" fmla="*/ 150 h 440"/>
                  <a:gd name="T80" fmla="*/ 1224 w 1619"/>
                  <a:gd name="T81" fmla="*/ 355 h 440"/>
                  <a:gd name="T82" fmla="*/ 1203 w 1619"/>
                  <a:gd name="T83" fmla="*/ 150 h 440"/>
                  <a:gd name="T84" fmla="*/ 1509 w 1619"/>
                  <a:gd name="T85" fmla="*/ 355 h 440"/>
                  <a:gd name="T86" fmla="*/ 1471 w 1619"/>
                  <a:gd name="T87" fmla="*/ 150 h 440"/>
                  <a:gd name="T88" fmla="*/ 483 w 1619"/>
                  <a:gd name="T89" fmla="*/ 17 h 440"/>
                  <a:gd name="T90" fmla="*/ 0 w 1619"/>
                  <a:gd name="T91" fmla="*/ 0 h 440"/>
                  <a:gd name="T92" fmla="*/ 580 w 1619"/>
                  <a:gd name="T93" fmla="*/ 58 h 440"/>
                  <a:gd name="T94" fmla="*/ 1215 w 1619"/>
                  <a:gd name="T95" fmla="*/ 85 h 440"/>
                  <a:gd name="T96" fmla="*/ 1479 w 1619"/>
                  <a:gd name="T97" fmla="*/ 58 h 440"/>
                  <a:gd name="T98" fmla="*/ 1519 w 1619"/>
                  <a:gd name="T99" fmla="*/ 103 h 440"/>
                  <a:gd name="T100" fmla="*/ 1543 w 1619"/>
                  <a:gd name="T101" fmla="*/ 150 h 440"/>
                  <a:gd name="T102" fmla="*/ 1581 w 1619"/>
                  <a:gd name="T103" fmla="*/ 396 h 440"/>
                  <a:gd name="T104" fmla="*/ 0 w 1619"/>
                  <a:gd name="T105" fmla="*/ 440 h 440"/>
                  <a:gd name="T106" fmla="*/ 423 w 1619"/>
                  <a:gd name="T107" fmla="*/ 367 h 440"/>
                  <a:gd name="T108" fmla="*/ 49 w 1619"/>
                  <a:gd name="T109" fmla="*/ 138 h 440"/>
                  <a:gd name="T110" fmla="*/ 49 w 1619"/>
                  <a:gd name="T111" fmla="*/ 118 h 440"/>
                  <a:gd name="T112" fmla="*/ 0 w 1619"/>
                  <a:gd name="T113" fmla="*/ 51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19" h="440">
                    <a:moveTo>
                      <a:pt x="434" y="408"/>
                    </a:moveTo>
                    <a:lnTo>
                      <a:pt x="434" y="430"/>
                    </a:lnTo>
                    <a:lnTo>
                      <a:pt x="527" y="430"/>
                    </a:lnTo>
                    <a:lnTo>
                      <a:pt x="527" y="408"/>
                    </a:lnTo>
                    <a:lnTo>
                      <a:pt x="434" y="408"/>
                    </a:lnTo>
                    <a:lnTo>
                      <a:pt x="434" y="408"/>
                    </a:lnTo>
                    <a:close/>
                    <a:moveTo>
                      <a:pt x="536" y="366"/>
                    </a:moveTo>
                    <a:lnTo>
                      <a:pt x="536" y="388"/>
                    </a:lnTo>
                    <a:lnTo>
                      <a:pt x="1570" y="388"/>
                    </a:lnTo>
                    <a:lnTo>
                      <a:pt x="1570" y="366"/>
                    </a:lnTo>
                    <a:lnTo>
                      <a:pt x="536" y="366"/>
                    </a:lnTo>
                    <a:lnTo>
                      <a:pt x="536" y="366"/>
                    </a:lnTo>
                    <a:close/>
                    <a:moveTo>
                      <a:pt x="536" y="116"/>
                    </a:moveTo>
                    <a:lnTo>
                      <a:pt x="536" y="140"/>
                    </a:lnTo>
                    <a:lnTo>
                      <a:pt x="1555" y="140"/>
                    </a:lnTo>
                    <a:lnTo>
                      <a:pt x="1555" y="116"/>
                    </a:lnTo>
                    <a:lnTo>
                      <a:pt x="536" y="116"/>
                    </a:lnTo>
                    <a:lnTo>
                      <a:pt x="536" y="116"/>
                    </a:lnTo>
                    <a:close/>
                    <a:moveTo>
                      <a:pt x="54" y="150"/>
                    </a:moveTo>
                    <a:lnTo>
                      <a:pt x="54" y="355"/>
                    </a:lnTo>
                    <a:lnTo>
                      <a:pt x="77" y="355"/>
                    </a:lnTo>
                    <a:lnTo>
                      <a:pt x="77" y="150"/>
                    </a:lnTo>
                    <a:lnTo>
                      <a:pt x="54" y="150"/>
                    </a:lnTo>
                    <a:lnTo>
                      <a:pt x="54" y="150"/>
                    </a:lnTo>
                    <a:close/>
                    <a:moveTo>
                      <a:pt x="123" y="150"/>
                    </a:moveTo>
                    <a:lnTo>
                      <a:pt x="123" y="355"/>
                    </a:lnTo>
                    <a:lnTo>
                      <a:pt x="148" y="355"/>
                    </a:lnTo>
                    <a:lnTo>
                      <a:pt x="148" y="150"/>
                    </a:lnTo>
                    <a:lnTo>
                      <a:pt x="123" y="150"/>
                    </a:lnTo>
                    <a:lnTo>
                      <a:pt x="123" y="150"/>
                    </a:lnTo>
                    <a:close/>
                    <a:moveTo>
                      <a:pt x="193" y="150"/>
                    </a:moveTo>
                    <a:lnTo>
                      <a:pt x="193" y="355"/>
                    </a:lnTo>
                    <a:lnTo>
                      <a:pt x="218" y="355"/>
                    </a:lnTo>
                    <a:lnTo>
                      <a:pt x="218" y="150"/>
                    </a:lnTo>
                    <a:lnTo>
                      <a:pt x="193" y="150"/>
                    </a:lnTo>
                    <a:lnTo>
                      <a:pt x="193" y="150"/>
                    </a:lnTo>
                    <a:close/>
                    <a:moveTo>
                      <a:pt x="256" y="150"/>
                    </a:moveTo>
                    <a:lnTo>
                      <a:pt x="256" y="355"/>
                    </a:lnTo>
                    <a:lnTo>
                      <a:pt x="283" y="355"/>
                    </a:lnTo>
                    <a:lnTo>
                      <a:pt x="283" y="150"/>
                    </a:lnTo>
                    <a:lnTo>
                      <a:pt x="256" y="150"/>
                    </a:lnTo>
                    <a:lnTo>
                      <a:pt x="256" y="150"/>
                    </a:lnTo>
                    <a:close/>
                    <a:moveTo>
                      <a:pt x="334" y="150"/>
                    </a:moveTo>
                    <a:lnTo>
                      <a:pt x="334" y="355"/>
                    </a:lnTo>
                    <a:lnTo>
                      <a:pt x="358" y="355"/>
                    </a:lnTo>
                    <a:lnTo>
                      <a:pt x="358" y="150"/>
                    </a:lnTo>
                    <a:lnTo>
                      <a:pt x="334" y="150"/>
                    </a:lnTo>
                    <a:lnTo>
                      <a:pt x="334" y="150"/>
                    </a:lnTo>
                    <a:close/>
                    <a:moveTo>
                      <a:pt x="391" y="150"/>
                    </a:moveTo>
                    <a:lnTo>
                      <a:pt x="391" y="355"/>
                    </a:lnTo>
                    <a:lnTo>
                      <a:pt x="414" y="355"/>
                    </a:lnTo>
                    <a:lnTo>
                      <a:pt x="414" y="150"/>
                    </a:lnTo>
                    <a:lnTo>
                      <a:pt x="391" y="150"/>
                    </a:lnTo>
                    <a:lnTo>
                      <a:pt x="391" y="150"/>
                    </a:lnTo>
                    <a:close/>
                    <a:moveTo>
                      <a:pt x="431" y="150"/>
                    </a:moveTo>
                    <a:lnTo>
                      <a:pt x="431" y="355"/>
                    </a:lnTo>
                    <a:lnTo>
                      <a:pt x="525" y="355"/>
                    </a:lnTo>
                    <a:lnTo>
                      <a:pt x="525" y="150"/>
                    </a:lnTo>
                    <a:lnTo>
                      <a:pt x="431" y="150"/>
                    </a:lnTo>
                    <a:lnTo>
                      <a:pt x="431" y="150"/>
                    </a:lnTo>
                    <a:close/>
                    <a:moveTo>
                      <a:pt x="538" y="150"/>
                    </a:moveTo>
                    <a:lnTo>
                      <a:pt x="538" y="355"/>
                    </a:lnTo>
                    <a:lnTo>
                      <a:pt x="561" y="355"/>
                    </a:lnTo>
                    <a:lnTo>
                      <a:pt x="561" y="150"/>
                    </a:lnTo>
                    <a:lnTo>
                      <a:pt x="538" y="150"/>
                    </a:lnTo>
                    <a:lnTo>
                      <a:pt x="538" y="150"/>
                    </a:lnTo>
                    <a:close/>
                    <a:moveTo>
                      <a:pt x="598" y="150"/>
                    </a:moveTo>
                    <a:lnTo>
                      <a:pt x="598" y="355"/>
                    </a:lnTo>
                    <a:lnTo>
                      <a:pt x="626" y="355"/>
                    </a:lnTo>
                    <a:lnTo>
                      <a:pt x="626" y="150"/>
                    </a:lnTo>
                    <a:lnTo>
                      <a:pt x="598" y="150"/>
                    </a:lnTo>
                    <a:lnTo>
                      <a:pt x="598" y="150"/>
                    </a:lnTo>
                    <a:close/>
                    <a:moveTo>
                      <a:pt x="671" y="150"/>
                    </a:moveTo>
                    <a:lnTo>
                      <a:pt x="671" y="355"/>
                    </a:lnTo>
                    <a:lnTo>
                      <a:pt x="698" y="355"/>
                    </a:lnTo>
                    <a:lnTo>
                      <a:pt x="698" y="150"/>
                    </a:lnTo>
                    <a:lnTo>
                      <a:pt x="671" y="150"/>
                    </a:lnTo>
                    <a:lnTo>
                      <a:pt x="671" y="150"/>
                    </a:lnTo>
                    <a:close/>
                    <a:moveTo>
                      <a:pt x="738" y="150"/>
                    </a:moveTo>
                    <a:lnTo>
                      <a:pt x="738" y="355"/>
                    </a:lnTo>
                    <a:lnTo>
                      <a:pt x="762" y="355"/>
                    </a:lnTo>
                    <a:lnTo>
                      <a:pt x="762" y="150"/>
                    </a:lnTo>
                    <a:lnTo>
                      <a:pt x="738" y="150"/>
                    </a:lnTo>
                    <a:lnTo>
                      <a:pt x="738" y="150"/>
                    </a:lnTo>
                    <a:close/>
                    <a:moveTo>
                      <a:pt x="799" y="150"/>
                    </a:moveTo>
                    <a:lnTo>
                      <a:pt x="799" y="355"/>
                    </a:lnTo>
                    <a:lnTo>
                      <a:pt x="824" y="355"/>
                    </a:lnTo>
                    <a:lnTo>
                      <a:pt x="824" y="150"/>
                    </a:lnTo>
                    <a:lnTo>
                      <a:pt x="799" y="150"/>
                    </a:lnTo>
                    <a:lnTo>
                      <a:pt x="799" y="150"/>
                    </a:lnTo>
                    <a:close/>
                    <a:moveTo>
                      <a:pt x="862" y="150"/>
                    </a:moveTo>
                    <a:lnTo>
                      <a:pt x="862" y="355"/>
                    </a:lnTo>
                    <a:lnTo>
                      <a:pt x="894" y="355"/>
                    </a:lnTo>
                    <a:lnTo>
                      <a:pt x="894" y="150"/>
                    </a:lnTo>
                    <a:lnTo>
                      <a:pt x="862" y="150"/>
                    </a:lnTo>
                    <a:lnTo>
                      <a:pt x="862" y="150"/>
                    </a:lnTo>
                    <a:close/>
                    <a:moveTo>
                      <a:pt x="937" y="150"/>
                    </a:moveTo>
                    <a:lnTo>
                      <a:pt x="937" y="355"/>
                    </a:lnTo>
                    <a:lnTo>
                      <a:pt x="965" y="355"/>
                    </a:lnTo>
                    <a:lnTo>
                      <a:pt x="965" y="150"/>
                    </a:lnTo>
                    <a:lnTo>
                      <a:pt x="937" y="150"/>
                    </a:lnTo>
                    <a:lnTo>
                      <a:pt x="937" y="150"/>
                    </a:lnTo>
                    <a:close/>
                    <a:moveTo>
                      <a:pt x="1001" y="150"/>
                    </a:moveTo>
                    <a:lnTo>
                      <a:pt x="1001" y="355"/>
                    </a:lnTo>
                    <a:lnTo>
                      <a:pt x="1029" y="355"/>
                    </a:lnTo>
                    <a:lnTo>
                      <a:pt x="1029" y="150"/>
                    </a:lnTo>
                    <a:lnTo>
                      <a:pt x="1001" y="150"/>
                    </a:lnTo>
                    <a:lnTo>
                      <a:pt x="1001" y="150"/>
                    </a:lnTo>
                    <a:close/>
                    <a:moveTo>
                      <a:pt x="1071" y="150"/>
                    </a:moveTo>
                    <a:lnTo>
                      <a:pt x="1071" y="355"/>
                    </a:lnTo>
                    <a:lnTo>
                      <a:pt x="1096" y="355"/>
                    </a:lnTo>
                    <a:lnTo>
                      <a:pt x="1096" y="150"/>
                    </a:lnTo>
                    <a:lnTo>
                      <a:pt x="1071" y="150"/>
                    </a:lnTo>
                    <a:lnTo>
                      <a:pt x="1071" y="150"/>
                    </a:lnTo>
                    <a:close/>
                    <a:moveTo>
                      <a:pt x="1136" y="150"/>
                    </a:moveTo>
                    <a:lnTo>
                      <a:pt x="1136" y="355"/>
                    </a:lnTo>
                    <a:lnTo>
                      <a:pt x="1159" y="355"/>
                    </a:lnTo>
                    <a:lnTo>
                      <a:pt x="1159" y="150"/>
                    </a:lnTo>
                    <a:lnTo>
                      <a:pt x="1136" y="150"/>
                    </a:lnTo>
                    <a:lnTo>
                      <a:pt x="1136" y="150"/>
                    </a:lnTo>
                    <a:close/>
                    <a:moveTo>
                      <a:pt x="1203" y="150"/>
                    </a:moveTo>
                    <a:lnTo>
                      <a:pt x="1203" y="355"/>
                    </a:lnTo>
                    <a:lnTo>
                      <a:pt x="1224" y="355"/>
                    </a:lnTo>
                    <a:lnTo>
                      <a:pt x="1224" y="150"/>
                    </a:lnTo>
                    <a:lnTo>
                      <a:pt x="1203" y="150"/>
                    </a:lnTo>
                    <a:lnTo>
                      <a:pt x="1203" y="150"/>
                    </a:lnTo>
                    <a:close/>
                    <a:moveTo>
                      <a:pt x="1471" y="150"/>
                    </a:moveTo>
                    <a:lnTo>
                      <a:pt x="1471" y="355"/>
                    </a:lnTo>
                    <a:lnTo>
                      <a:pt x="1509" y="355"/>
                    </a:lnTo>
                    <a:lnTo>
                      <a:pt x="1509" y="150"/>
                    </a:lnTo>
                    <a:lnTo>
                      <a:pt x="1471" y="150"/>
                    </a:lnTo>
                    <a:lnTo>
                      <a:pt x="1471" y="150"/>
                    </a:lnTo>
                    <a:close/>
                    <a:moveTo>
                      <a:pt x="9" y="51"/>
                    </a:moveTo>
                    <a:lnTo>
                      <a:pt x="483" y="51"/>
                    </a:lnTo>
                    <a:lnTo>
                      <a:pt x="483" y="17"/>
                    </a:lnTo>
                    <a:lnTo>
                      <a:pt x="9" y="17"/>
                    </a:lnTo>
                    <a:lnTo>
                      <a:pt x="0" y="17"/>
                    </a:lnTo>
                    <a:lnTo>
                      <a:pt x="0" y="0"/>
                    </a:lnTo>
                    <a:lnTo>
                      <a:pt x="500" y="0"/>
                    </a:lnTo>
                    <a:lnTo>
                      <a:pt x="500" y="58"/>
                    </a:lnTo>
                    <a:lnTo>
                      <a:pt x="580" y="58"/>
                    </a:lnTo>
                    <a:lnTo>
                      <a:pt x="580" y="101"/>
                    </a:lnTo>
                    <a:lnTo>
                      <a:pt x="1215" y="101"/>
                    </a:lnTo>
                    <a:lnTo>
                      <a:pt x="1215" y="85"/>
                    </a:lnTo>
                    <a:lnTo>
                      <a:pt x="1253" y="85"/>
                    </a:lnTo>
                    <a:lnTo>
                      <a:pt x="1253" y="58"/>
                    </a:lnTo>
                    <a:lnTo>
                      <a:pt x="1479" y="58"/>
                    </a:lnTo>
                    <a:lnTo>
                      <a:pt x="1479" y="84"/>
                    </a:lnTo>
                    <a:lnTo>
                      <a:pt x="1519" y="84"/>
                    </a:lnTo>
                    <a:lnTo>
                      <a:pt x="1519" y="103"/>
                    </a:lnTo>
                    <a:lnTo>
                      <a:pt x="1581" y="103"/>
                    </a:lnTo>
                    <a:lnTo>
                      <a:pt x="1581" y="150"/>
                    </a:lnTo>
                    <a:lnTo>
                      <a:pt x="1543" y="150"/>
                    </a:lnTo>
                    <a:lnTo>
                      <a:pt x="1543" y="355"/>
                    </a:lnTo>
                    <a:lnTo>
                      <a:pt x="1581" y="355"/>
                    </a:lnTo>
                    <a:lnTo>
                      <a:pt x="1581" y="396"/>
                    </a:lnTo>
                    <a:lnTo>
                      <a:pt x="1619" y="396"/>
                    </a:lnTo>
                    <a:lnTo>
                      <a:pt x="1619" y="440"/>
                    </a:lnTo>
                    <a:lnTo>
                      <a:pt x="0" y="440"/>
                    </a:lnTo>
                    <a:lnTo>
                      <a:pt x="0" y="388"/>
                    </a:lnTo>
                    <a:lnTo>
                      <a:pt x="423" y="388"/>
                    </a:lnTo>
                    <a:lnTo>
                      <a:pt x="423" y="367"/>
                    </a:lnTo>
                    <a:lnTo>
                      <a:pt x="0" y="367"/>
                    </a:lnTo>
                    <a:lnTo>
                      <a:pt x="0" y="138"/>
                    </a:lnTo>
                    <a:lnTo>
                      <a:pt x="49" y="138"/>
                    </a:lnTo>
                    <a:lnTo>
                      <a:pt x="423" y="138"/>
                    </a:lnTo>
                    <a:lnTo>
                      <a:pt x="423" y="118"/>
                    </a:lnTo>
                    <a:lnTo>
                      <a:pt x="49" y="118"/>
                    </a:lnTo>
                    <a:lnTo>
                      <a:pt x="28" y="118"/>
                    </a:lnTo>
                    <a:lnTo>
                      <a:pt x="0" y="118"/>
                    </a:lnTo>
                    <a:lnTo>
                      <a:pt x="0" y="51"/>
                    </a:lnTo>
                    <a:lnTo>
                      <a:pt x="9" y="51"/>
                    </a:lnTo>
                    <a:lnTo>
                      <a:pt x="9" y="51"/>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cs typeface="+mn-ea"/>
                  <a:sym typeface="+mn-lt"/>
                </a:endParaRPr>
              </a:p>
            </p:txBody>
          </p:sp>
          <p:sp>
            <p:nvSpPr>
              <p:cNvPr id="16" name="Docer Falling Dust PPT demo"/>
              <p:cNvSpPr>
                <a:spLocks noEditPoints="1"/>
              </p:cNvSpPr>
              <p:nvPr>
                <p:custDataLst>
                  <p:tags r:id="rId3"/>
                </p:custDataLst>
              </p:nvPr>
            </p:nvSpPr>
            <p:spPr bwMode="auto">
              <a:xfrm>
                <a:off x="3391367" y="1469063"/>
                <a:ext cx="2570163" cy="698501"/>
              </a:xfrm>
              <a:custGeom>
                <a:avLst/>
                <a:gdLst>
                  <a:gd name="T0" fmla="*/ 1093 w 1619"/>
                  <a:gd name="T1" fmla="*/ 430 h 440"/>
                  <a:gd name="T2" fmla="*/ 1186 w 1619"/>
                  <a:gd name="T3" fmla="*/ 408 h 440"/>
                  <a:gd name="T4" fmla="*/ 49 w 1619"/>
                  <a:gd name="T5" fmla="*/ 388 h 440"/>
                  <a:gd name="T6" fmla="*/ 1083 w 1619"/>
                  <a:gd name="T7" fmla="*/ 366 h 440"/>
                  <a:gd name="T8" fmla="*/ 64 w 1619"/>
                  <a:gd name="T9" fmla="*/ 140 h 440"/>
                  <a:gd name="T10" fmla="*/ 1083 w 1619"/>
                  <a:gd name="T11" fmla="*/ 116 h 440"/>
                  <a:gd name="T12" fmla="*/ 1542 w 1619"/>
                  <a:gd name="T13" fmla="*/ 355 h 440"/>
                  <a:gd name="T14" fmla="*/ 1565 w 1619"/>
                  <a:gd name="T15" fmla="*/ 150 h 440"/>
                  <a:gd name="T16" fmla="*/ 1471 w 1619"/>
                  <a:gd name="T17" fmla="*/ 355 h 440"/>
                  <a:gd name="T18" fmla="*/ 1496 w 1619"/>
                  <a:gd name="T19" fmla="*/ 150 h 440"/>
                  <a:gd name="T20" fmla="*/ 1401 w 1619"/>
                  <a:gd name="T21" fmla="*/ 355 h 440"/>
                  <a:gd name="T22" fmla="*/ 1426 w 1619"/>
                  <a:gd name="T23" fmla="*/ 150 h 440"/>
                  <a:gd name="T24" fmla="*/ 1337 w 1619"/>
                  <a:gd name="T25" fmla="*/ 355 h 440"/>
                  <a:gd name="T26" fmla="*/ 1363 w 1619"/>
                  <a:gd name="T27" fmla="*/ 150 h 440"/>
                  <a:gd name="T28" fmla="*/ 1262 w 1619"/>
                  <a:gd name="T29" fmla="*/ 355 h 440"/>
                  <a:gd name="T30" fmla="*/ 1287 w 1619"/>
                  <a:gd name="T31" fmla="*/ 150 h 440"/>
                  <a:gd name="T32" fmla="*/ 1205 w 1619"/>
                  <a:gd name="T33" fmla="*/ 355 h 440"/>
                  <a:gd name="T34" fmla="*/ 1228 w 1619"/>
                  <a:gd name="T35" fmla="*/ 150 h 440"/>
                  <a:gd name="T36" fmla="*/ 1094 w 1619"/>
                  <a:gd name="T37" fmla="*/ 355 h 440"/>
                  <a:gd name="T38" fmla="*/ 1189 w 1619"/>
                  <a:gd name="T39" fmla="*/ 150 h 440"/>
                  <a:gd name="T40" fmla="*/ 1058 w 1619"/>
                  <a:gd name="T41" fmla="*/ 355 h 440"/>
                  <a:gd name="T42" fmla="*/ 1081 w 1619"/>
                  <a:gd name="T43" fmla="*/ 150 h 440"/>
                  <a:gd name="T44" fmla="*/ 993 w 1619"/>
                  <a:gd name="T45" fmla="*/ 355 h 440"/>
                  <a:gd name="T46" fmla="*/ 1022 w 1619"/>
                  <a:gd name="T47" fmla="*/ 150 h 440"/>
                  <a:gd name="T48" fmla="*/ 922 w 1619"/>
                  <a:gd name="T49" fmla="*/ 355 h 440"/>
                  <a:gd name="T50" fmla="*/ 948 w 1619"/>
                  <a:gd name="T51" fmla="*/ 150 h 440"/>
                  <a:gd name="T52" fmla="*/ 857 w 1619"/>
                  <a:gd name="T53" fmla="*/ 355 h 440"/>
                  <a:gd name="T54" fmla="*/ 881 w 1619"/>
                  <a:gd name="T55" fmla="*/ 150 h 440"/>
                  <a:gd name="T56" fmla="*/ 795 w 1619"/>
                  <a:gd name="T57" fmla="*/ 355 h 440"/>
                  <a:gd name="T58" fmla="*/ 820 w 1619"/>
                  <a:gd name="T59" fmla="*/ 150 h 440"/>
                  <a:gd name="T60" fmla="*/ 727 w 1619"/>
                  <a:gd name="T61" fmla="*/ 355 h 440"/>
                  <a:gd name="T62" fmla="*/ 757 w 1619"/>
                  <a:gd name="T63" fmla="*/ 150 h 440"/>
                  <a:gd name="T64" fmla="*/ 654 w 1619"/>
                  <a:gd name="T65" fmla="*/ 355 h 440"/>
                  <a:gd name="T66" fmla="*/ 682 w 1619"/>
                  <a:gd name="T67" fmla="*/ 150 h 440"/>
                  <a:gd name="T68" fmla="*/ 590 w 1619"/>
                  <a:gd name="T69" fmla="*/ 355 h 440"/>
                  <a:gd name="T70" fmla="*/ 618 w 1619"/>
                  <a:gd name="T71" fmla="*/ 150 h 440"/>
                  <a:gd name="T72" fmla="*/ 523 w 1619"/>
                  <a:gd name="T73" fmla="*/ 355 h 440"/>
                  <a:gd name="T74" fmla="*/ 548 w 1619"/>
                  <a:gd name="T75" fmla="*/ 150 h 440"/>
                  <a:gd name="T76" fmla="*/ 461 w 1619"/>
                  <a:gd name="T77" fmla="*/ 355 h 440"/>
                  <a:gd name="T78" fmla="*/ 484 w 1619"/>
                  <a:gd name="T79" fmla="*/ 150 h 440"/>
                  <a:gd name="T80" fmla="*/ 396 w 1619"/>
                  <a:gd name="T81" fmla="*/ 355 h 440"/>
                  <a:gd name="T82" fmla="*/ 418 w 1619"/>
                  <a:gd name="T83" fmla="*/ 150 h 440"/>
                  <a:gd name="T84" fmla="*/ 110 w 1619"/>
                  <a:gd name="T85" fmla="*/ 355 h 440"/>
                  <a:gd name="T86" fmla="*/ 149 w 1619"/>
                  <a:gd name="T87" fmla="*/ 150 h 440"/>
                  <a:gd name="T88" fmla="*/ 1136 w 1619"/>
                  <a:gd name="T89" fmla="*/ 17 h 440"/>
                  <a:gd name="T90" fmla="*/ 1619 w 1619"/>
                  <a:gd name="T91" fmla="*/ 0 h 440"/>
                  <a:gd name="T92" fmla="*/ 1039 w 1619"/>
                  <a:gd name="T93" fmla="*/ 58 h 440"/>
                  <a:gd name="T94" fmla="*/ 404 w 1619"/>
                  <a:gd name="T95" fmla="*/ 85 h 440"/>
                  <a:gd name="T96" fmla="*/ 140 w 1619"/>
                  <a:gd name="T97" fmla="*/ 58 h 440"/>
                  <a:gd name="T98" fmla="*/ 100 w 1619"/>
                  <a:gd name="T99" fmla="*/ 103 h 440"/>
                  <a:gd name="T100" fmla="*/ 76 w 1619"/>
                  <a:gd name="T101" fmla="*/ 150 h 440"/>
                  <a:gd name="T102" fmla="*/ 39 w 1619"/>
                  <a:gd name="T103" fmla="*/ 396 h 440"/>
                  <a:gd name="T104" fmla="*/ 1619 w 1619"/>
                  <a:gd name="T105" fmla="*/ 440 h 440"/>
                  <a:gd name="T106" fmla="*/ 1196 w 1619"/>
                  <a:gd name="T107" fmla="*/ 367 h 440"/>
                  <a:gd name="T108" fmla="*/ 1570 w 1619"/>
                  <a:gd name="T109" fmla="*/ 138 h 440"/>
                  <a:gd name="T110" fmla="*/ 1570 w 1619"/>
                  <a:gd name="T111" fmla="*/ 118 h 440"/>
                  <a:gd name="T112" fmla="*/ 1619 w 1619"/>
                  <a:gd name="T113" fmla="*/ 51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19" h="440">
                    <a:moveTo>
                      <a:pt x="1186" y="408"/>
                    </a:moveTo>
                    <a:lnTo>
                      <a:pt x="1186" y="430"/>
                    </a:lnTo>
                    <a:lnTo>
                      <a:pt x="1093" y="430"/>
                    </a:lnTo>
                    <a:lnTo>
                      <a:pt x="1093" y="408"/>
                    </a:lnTo>
                    <a:lnTo>
                      <a:pt x="1186" y="408"/>
                    </a:lnTo>
                    <a:lnTo>
                      <a:pt x="1186" y="408"/>
                    </a:lnTo>
                    <a:close/>
                    <a:moveTo>
                      <a:pt x="1083" y="366"/>
                    </a:moveTo>
                    <a:lnTo>
                      <a:pt x="1083" y="388"/>
                    </a:lnTo>
                    <a:lnTo>
                      <a:pt x="49" y="388"/>
                    </a:lnTo>
                    <a:lnTo>
                      <a:pt x="49" y="366"/>
                    </a:lnTo>
                    <a:lnTo>
                      <a:pt x="1083" y="366"/>
                    </a:lnTo>
                    <a:lnTo>
                      <a:pt x="1083" y="366"/>
                    </a:lnTo>
                    <a:close/>
                    <a:moveTo>
                      <a:pt x="1083" y="116"/>
                    </a:moveTo>
                    <a:lnTo>
                      <a:pt x="1083" y="140"/>
                    </a:lnTo>
                    <a:lnTo>
                      <a:pt x="64" y="140"/>
                    </a:lnTo>
                    <a:lnTo>
                      <a:pt x="64" y="116"/>
                    </a:lnTo>
                    <a:lnTo>
                      <a:pt x="1083" y="116"/>
                    </a:lnTo>
                    <a:lnTo>
                      <a:pt x="1083" y="116"/>
                    </a:lnTo>
                    <a:close/>
                    <a:moveTo>
                      <a:pt x="1565" y="150"/>
                    </a:moveTo>
                    <a:lnTo>
                      <a:pt x="1565" y="355"/>
                    </a:lnTo>
                    <a:lnTo>
                      <a:pt x="1542" y="355"/>
                    </a:lnTo>
                    <a:lnTo>
                      <a:pt x="1542" y="150"/>
                    </a:lnTo>
                    <a:lnTo>
                      <a:pt x="1565" y="150"/>
                    </a:lnTo>
                    <a:lnTo>
                      <a:pt x="1565" y="150"/>
                    </a:lnTo>
                    <a:close/>
                    <a:moveTo>
                      <a:pt x="1496" y="150"/>
                    </a:moveTo>
                    <a:lnTo>
                      <a:pt x="1496" y="355"/>
                    </a:lnTo>
                    <a:lnTo>
                      <a:pt x="1471" y="355"/>
                    </a:lnTo>
                    <a:lnTo>
                      <a:pt x="1471" y="150"/>
                    </a:lnTo>
                    <a:lnTo>
                      <a:pt x="1496" y="150"/>
                    </a:lnTo>
                    <a:lnTo>
                      <a:pt x="1496" y="150"/>
                    </a:lnTo>
                    <a:close/>
                    <a:moveTo>
                      <a:pt x="1426" y="150"/>
                    </a:moveTo>
                    <a:lnTo>
                      <a:pt x="1426" y="355"/>
                    </a:lnTo>
                    <a:lnTo>
                      <a:pt x="1401" y="355"/>
                    </a:lnTo>
                    <a:lnTo>
                      <a:pt x="1401" y="150"/>
                    </a:lnTo>
                    <a:lnTo>
                      <a:pt x="1426" y="150"/>
                    </a:lnTo>
                    <a:lnTo>
                      <a:pt x="1426" y="150"/>
                    </a:lnTo>
                    <a:close/>
                    <a:moveTo>
                      <a:pt x="1363" y="150"/>
                    </a:moveTo>
                    <a:lnTo>
                      <a:pt x="1363" y="355"/>
                    </a:lnTo>
                    <a:lnTo>
                      <a:pt x="1337" y="355"/>
                    </a:lnTo>
                    <a:lnTo>
                      <a:pt x="1337" y="150"/>
                    </a:lnTo>
                    <a:lnTo>
                      <a:pt x="1363" y="150"/>
                    </a:lnTo>
                    <a:lnTo>
                      <a:pt x="1363" y="150"/>
                    </a:lnTo>
                    <a:close/>
                    <a:moveTo>
                      <a:pt x="1287" y="150"/>
                    </a:moveTo>
                    <a:lnTo>
                      <a:pt x="1287" y="355"/>
                    </a:lnTo>
                    <a:lnTo>
                      <a:pt x="1262" y="355"/>
                    </a:lnTo>
                    <a:lnTo>
                      <a:pt x="1262" y="150"/>
                    </a:lnTo>
                    <a:lnTo>
                      <a:pt x="1287" y="150"/>
                    </a:lnTo>
                    <a:lnTo>
                      <a:pt x="1287" y="150"/>
                    </a:lnTo>
                    <a:close/>
                    <a:moveTo>
                      <a:pt x="1228" y="150"/>
                    </a:moveTo>
                    <a:lnTo>
                      <a:pt x="1228" y="355"/>
                    </a:lnTo>
                    <a:lnTo>
                      <a:pt x="1205" y="355"/>
                    </a:lnTo>
                    <a:lnTo>
                      <a:pt x="1205" y="150"/>
                    </a:lnTo>
                    <a:lnTo>
                      <a:pt x="1228" y="150"/>
                    </a:lnTo>
                    <a:lnTo>
                      <a:pt x="1228" y="150"/>
                    </a:lnTo>
                    <a:close/>
                    <a:moveTo>
                      <a:pt x="1189" y="150"/>
                    </a:moveTo>
                    <a:lnTo>
                      <a:pt x="1189" y="355"/>
                    </a:lnTo>
                    <a:lnTo>
                      <a:pt x="1094" y="355"/>
                    </a:lnTo>
                    <a:lnTo>
                      <a:pt x="1094" y="150"/>
                    </a:lnTo>
                    <a:lnTo>
                      <a:pt x="1189" y="150"/>
                    </a:lnTo>
                    <a:lnTo>
                      <a:pt x="1189" y="150"/>
                    </a:lnTo>
                    <a:close/>
                    <a:moveTo>
                      <a:pt x="1081" y="150"/>
                    </a:moveTo>
                    <a:lnTo>
                      <a:pt x="1081" y="355"/>
                    </a:lnTo>
                    <a:lnTo>
                      <a:pt x="1058" y="355"/>
                    </a:lnTo>
                    <a:lnTo>
                      <a:pt x="1058" y="150"/>
                    </a:lnTo>
                    <a:lnTo>
                      <a:pt x="1081" y="150"/>
                    </a:lnTo>
                    <a:lnTo>
                      <a:pt x="1081" y="150"/>
                    </a:lnTo>
                    <a:close/>
                    <a:moveTo>
                      <a:pt x="1022" y="150"/>
                    </a:moveTo>
                    <a:lnTo>
                      <a:pt x="1022" y="355"/>
                    </a:lnTo>
                    <a:lnTo>
                      <a:pt x="993" y="355"/>
                    </a:lnTo>
                    <a:lnTo>
                      <a:pt x="993" y="150"/>
                    </a:lnTo>
                    <a:lnTo>
                      <a:pt x="1022" y="150"/>
                    </a:lnTo>
                    <a:lnTo>
                      <a:pt x="1022" y="150"/>
                    </a:lnTo>
                    <a:close/>
                    <a:moveTo>
                      <a:pt x="948" y="150"/>
                    </a:moveTo>
                    <a:lnTo>
                      <a:pt x="948" y="355"/>
                    </a:lnTo>
                    <a:lnTo>
                      <a:pt x="922" y="355"/>
                    </a:lnTo>
                    <a:lnTo>
                      <a:pt x="922" y="150"/>
                    </a:lnTo>
                    <a:lnTo>
                      <a:pt x="948" y="150"/>
                    </a:lnTo>
                    <a:lnTo>
                      <a:pt x="948" y="150"/>
                    </a:lnTo>
                    <a:close/>
                    <a:moveTo>
                      <a:pt x="881" y="150"/>
                    </a:moveTo>
                    <a:lnTo>
                      <a:pt x="881" y="355"/>
                    </a:lnTo>
                    <a:lnTo>
                      <a:pt x="857" y="355"/>
                    </a:lnTo>
                    <a:lnTo>
                      <a:pt x="857" y="150"/>
                    </a:lnTo>
                    <a:lnTo>
                      <a:pt x="881" y="150"/>
                    </a:lnTo>
                    <a:lnTo>
                      <a:pt x="881" y="150"/>
                    </a:lnTo>
                    <a:close/>
                    <a:moveTo>
                      <a:pt x="820" y="150"/>
                    </a:moveTo>
                    <a:lnTo>
                      <a:pt x="820" y="355"/>
                    </a:lnTo>
                    <a:lnTo>
                      <a:pt x="795" y="355"/>
                    </a:lnTo>
                    <a:lnTo>
                      <a:pt x="795" y="150"/>
                    </a:lnTo>
                    <a:lnTo>
                      <a:pt x="820" y="150"/>
                    </a:lnTo>
                    <a:lnTo>
                      <a:pt x="820" y="150"/>
                    </a:lnTo>
                    <a:close/>
                    <a:moveTo>
                      <a:pt x="757" y="150"/>
                    </a:moveTo>
                    <a:lnTo>
                      <a:pt x="757" y="355"/>
                    </a:lnTo>
                    <a:lnTo>
                      <a:pt x="727" y="355"/>
                    </a:lnTo>
                    <a:lnTo>
                      <a:pt x="727" y="150"/>
                    </a:lnTo>
                    <a:lnTo>
                      <a:pt x="757" y="150"/>
                    </a:lnTo>
                    <a:lnTo>
                      <a:pt x="757" y="150"/>
                    </a:lnTo>
                    <a:close/>
                    <a:moveTo>
                      <a:pt x="682" y="150"/>
                    </a:moveTo>
                    <a:lnTo>
                      <a:pt x="682" y="355"/>
                    </a:lnTo>
                    <a:lnTo>
                      <a:pt x="654" y="355"/>
                    </a:lnTo>
                    <a:lnTo>
                      <a:pt x="654" y="150"/>
                    </a:lnTo>
                    <a:lnTo>
                      <a:pt x="682" y="150"/>
                    </a:lnTo>
                    <a:lnTo>
                      <a:pt x="682" y="150"/>
                    </a:lnTo>
                    <a:close/>
                    <a:moveTo>
                      <a:pt x="618" y="150"/>
                    </a:moveTo>
                    <a:lnTo>
                      <a:pt x="618" y="355"/>
                    </a:lnTo>
                    <a:lnTo>
                      <a:pt x="590" y="355"/>
                    </a:lnTo>
                    <a:lnTo>
                      <a:pt x="590" y="150"/>
                    </a:lnTo>
                    <a:lnTo>
                      <a:pt x="618" y="150"/>
                    </a:lnTo>
                    <a:lnTo>
                      <a:pt x="618" y="150"/>
                    </a:lnTo>
                    <a:close/>
                    <a:moveTo>
                      <a:pt x="548" y="150"/>
                    </a:moveTo>
                    <a:lnTo>
                      <a:pt x="548" y="355"/>
                    </a:lnTo>
                    <a:lnTo>
                      <a:pt x="523" y="355"/>
                    </a:lnTo>
                    <a:lnTo>
                      <a:pt x="523" y="150"/>
                    </a:lnTo>
                    <a:lnTo>
                      <a:pt x="548" y="150"/>
                    </a:lnTo>
                    <a:lnTo>
                      <a:pt x="548" y="150"/>
                    </a:lnTo>
                    <a:close/>
                    <a:moveTo>
                      <a:pt x="484" y="150"/>
                    </a:moveTo>
                    <a:lnTo>
                      <a:pt x="484" y="355"/>
                    </a:lnTo>
                    <a:lnTo>
                      <a:pt x="461" y="355"/>
                    </a:lnTo>
                    <a:lnTo>
                      <a:pt x="461" y="150"/>
                    </a:lnTo>
                    <a:lnTo>
                      <a:pt x="484" y="150"/>
                    </a:lnTo>
                    <a:lnTo>
                      <a:pt x="484" y="150"/>
                    </a:lnTo>
                    <a:close/>
                    <a:moveTo>
                      <a:pt x="418" y="150"/>
                    </a:moveTo>
                    <a:lnTo>
                      <a:pt x="418" y="355"/>
                    </a:lnTo>
                    <a:lnTo>
                      <a:pt x="396" y="355"/>
                    </a:lnTo>
                    <a:lnTo>
                      <a:pt x="396" y="150"/>
                    </a:lnTo>
                    <a:lnTo>
                      <a:pt x="418" y="150"/>
                    </a:lnTo>
                    <a:lnTo>
                      <a:pt x="418" y="150"/>
                    </a:lnTo>
                    <a:close/>
                    <a:moveTo>
                      <a:pt x="149" y="150"/>
                    </a:moveTo>
                    <a:lnTo>
                      <a:pt x="149" y="355"/>
                    </a:lnTo>
                    <a:lnTo>
                      <a:pt x="110" y="355"/>
                    </a:lnTo>
                    <a:lnTo>
                      <a:pt x="110" y="150"/>
                    </a:lnTo>
                    <a:lnTo>
                      <a:pt x="149" y="150"/>
                    </a:lnTo>
                    <a:lnTo>
                      <a:pt x="149" y="150"/>
                    </a:lnTo>
                    <a:close/>
                    <a:moveTo>
                      <a:pt x="1610" y="51"/>
                    </a:moveTo>
                    <a:lnTo>
                      <a:pt x="1136" y="51"/>
                    </a:lnTo>
                    <a:lnTo>
                      <a:pt x="1136" y="17"/>
                    </a:lnTo>
                    <a:lnTo>
                      <a:pt x="1610" y="17"/>
                    </a:lnTo>
                    <a:lnTo>
                      <a:pt x="1619" y="17"/>
                    </a:lnTo>
                    <a:lnTo>
                      <a:pt x="1619" y="0"/>
                    </a:lnTo>
                    <a:lnTo>
                      <a:pt x="1119" y="0"/>
                    </a:lnTo>
                    <a:lnTo>
                      <a:pt x="1119" y="58"/>
                    </a:lnTo>
                    <a:lnTo>
                      <a:pt x="1039" y="58"/>
                    </a:lnTo>
                    <a:lnTo>
                      <a:pt x="1039" y="101"/>
                    </a:lnTo>
                    <a:lnTo>
                      <a:pt x="404" y="101"/>
                    </a:lnTo>
                    <a:lnTo>
                      <a:pt x="404" y="85"/>
                    </a:lnTo>
                    <a:lnTo>
                      <a:pt x="366" y="85"/>
                    </a:lnTo>
                    <a:lnTo>
                      <a:pt x="366" y="58"/>
                    </a:lnTo>
                    <a:lnTo>
                      <a:pt x="140" y="58"/>
                    </a:lnTo>
                    <a:lnTo>
                      <a:pt x="140" y="84"/>
                    </a:lnTo>
                    <a:lnTo>
                      <a:pt x="100" y="84"/>
                    </a:lnTo>
                    <a:lnTo>
                      <a:pt x="100" y="103"/>
                    </a:lnTo>
                    <a:lnTo>
                      <a:pt x="39" y="103"/>
                    </a:lnTo>
                    <a:lnTo>
                      <a:pt x="39" y="150"/>
                    </a:lnTo>
                    <a:lnTo>
                      <a:pt x="76" y="150"/>
                    </a:lnTo>
                    <a:lnTo>
                      <a:pt x="76" y="355"/>
                    </a:lnTo>
                    <a:lnTo>
                      <a:pt x="39" y="355"/>
                    </a:lnTo>
                    <a:lnTo>
                      <a:pt x="39" y="396"/>
                    </a:lnTo>
                    <a:lnTo>
                      <a:pt x="0" y="396"/>
                    </a:lnTo>
                    <a:lnTo>
                      <a:pt x="0" y="440"/>
                    </a:lnTo>
                    <a:lnTo>
                      <a:pt x="1619" y="440"/>
                    </a:lnTo>
                    <a:lnTo>
                      <a:pt x="1619" y="388"/>
                    </a:lnTo>
                    <a:lnTo>
                      <a:pt x="1196" y="388"/>
                    </a:lnTo>
                    <a:lnTo>
                      <a:pt x="1196" y="367"/>
                    </a:lnTo>
                    <a:lnTo>
                      <a:pt x="1619" y="367"/>
                    </a:lnTo>
                    <a:lnTo>
                      <a:pt x="1619" y="138"/>
                    </a:lnTo>
                    <a:lnTo>
                      <a:pt x="1570" y="138"/>
                    </a:lnTo>
                    <a:lnTo>
                      <a:pt x="1196" y="138"/>
                    </a:lnTo>
                    <a:lnTo>
                      <a:pt x="1196" y="118"/>
                    </a:lnTo>
                    <a:lnTo>
                      <a:pt x="1570" y="118"/>
                    </a:lnTo>
                    <a:lnTo>
                      <a:pt x="1591" y="118"/>
                    </a:lnTo>
                    <a:lnTo>
                      <a:pt x="1619" y="118"/>
                    </a:lnTo>
                    <a:lnTo>
                      <a:pt x="1619" y="51"/>
                    </a:lnTo>
                    <a:lnTo>
                      <a:pt x="1610" y="51"/>
                    </a:lnTo>
                    <a:lnTo>
                      <a:pt x="1610" y="51"/>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cs typeface="+mn-ea"/>
                  <a:sym typeface="+mn-lt"/>
                </a:endParaRPr>
              </a:p>
            </p:txBody>
          </p:sp>
        </p:grpSp>
        <p:sp>
          <p:nvSpPr>
            <p:cNvPr id="14" name="Docer Falling Dust PPT demo"/>
            <p:cNvSpPr>
              <a:spLocks noChangeArrowheads="1"/>
            </p:cNvSpPr>
            <p:nvPr>
              <p:custDataLst>
                <p:tags r:id="rId4"/>
              </p:custDataLst>
            </p:nvPr>
          </p:nvSpPr>
          <p:spPr bwMode="auto">
            <a:xfrm>
              <a:off x="5918667" y="1632576"/>
              <a:ext cx="87313" cy="88900"/>
            </a:xfrm>
            <a:prstGeom prst="ellipse">
              <a:avLst/>
            </a:prstGeom>
            <a:solidFill>
              <a:srgbClr val="FFFFFF"/>
            </a:solidFill>
            <a:ln w="23813" cap="flat">
              <a:solidFill>
                <a:srgbClr val="C00000"/>
              </a:solidFill>
              <a:prstDash val="solid"/>
              <a:miter lim="800000"/>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black"/>
                </a:solidFill>
                <a:effectLst/>
                <a:uLnTx/>
                <a:uFillTx/>
                <a:cs typeface="+mn-ea"/>
                <a:sym typeface="+mn-lt"/>
              </a:endParaRPr>
            </a:p>
          </p:txBody>
        </p:sp>
      </p:grpSp>
      <p:sp>
        <p:nvSpPr>
          <p:cNvPr id="30" name="矩形 29"/>
          <p:cNvSpPr/>
          <p:nvPr/>
        </p:nvSpPr>
        <p:spPr>
          <a:xfrm>
            <a:off x="4196080" y="1568450"/>
            <a:ext cx="6759575" cy="738505"/>
          </a:xfrm>
          <a:prstGeom prst="rect">
            <a:avLst/>
          </a:prstGeom>
        </p:spPr>
        <p:txBody>
          <a:bodyPr wrap="square" lIns="0" tIns="0" rIns="0" bIns="0">
            <a:spAutoFit/>
          </a:bodyPr>
          <a:p>
            <a:pPr algn="ctr" defTabSz="914400">
              <a:lnSpc>
                <a:spcPct val="150000"/>
              </a:lnSpc>
              <a:defRPr/>
            </a:pPr>
            <a:r>
              <a:rPr lang="en-US" altLang="zh-CN" sz="3200" b="1" dirty="0">
                <a:solidFill>
                  <a:schemeClr val="accent1"/>
                </a:solidFill>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1</a:t>
            </a:r>
            <a:r>
              <a:rPr lang="zh-CN" altLang="en-US" sz="3200" b="1" dirty="0">
                <a:solidFill>
                  <a:schemeClr val="accent1"/>
                </a:solidFill>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个</a:t>
            </a:r>
            <a:r>
              <a:rPr lang="zh-CN" altLang="en-US" sz="3200" b="1" dirty="0">
                <a:solidFill>
                  <a:schemeClr val="accent1"/>
                </a:solidFill>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rPr>
              <a:t>重要判断</a:t>
            </a:r>
            <a:endParaRPr lang="zh-CN" altLang="en-US" sz="3200" b="1" dirty="0">
              <a:solidFill>
                <a:schemeClr val="accent1"/>
              </a:solidFill>
              <a:effectLst>
                <a:outerShdw blurRad="228600" dist="76200" dir="2700000" algn="tl" rotWithShape="0">
                  <a:prstClr val="black">
                    <a:alpha val="13000"/>
                  </a:prstClr>
                </a:outerShdw>
              </a:effectLst>
              <a:latin typeface="Arial" panose="020B0604020202020204" pitchFamily="34" charset="0"/>
              <a:ea typeface="微软雅黑" panose="020B0503020204020204" pitchFamily="34" charset="-122"/>
              <a:cs typeface="+mn-ea"/>
              <a:sym typeface="Arial" panose="020B0604020202020204" pitchFamily="34" charset="0"/>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PA" val="v5.2.9"/>
</p:tagLst>
</file>

<file path=ppt/tags/tag10.xml><?xml version="1.0" encoding="utf-8"?>
<p:tagLst xmlns:p="http://schemas.openxmlformats.org/presentationml/2006/main">
  <p:tag name="PA" val="v5.2.8"/>
</p:tagLst>
</file>

<file path=ppt/tags/tag11.xml><?xml version="1.0" encoding="utf-8"?>
<p:tagLst xmlns:p="http://schemas.openxmlformats.org/presentationml/2006/main">
  <p:tag name="PA" val="v5.2.8"/>
</p:tagLst>
</file>

<file path=ppt/tags/tag12.xml><?xml version="1.0" encoding="utf-8"?>
<p:tagLst xmlns:p="http://schemas.openxmlformats.org/presentationml/2006/main">
  <p:tag name="PA" val="v5.2.9"/>
</p:tagLst>
</file>

<file path=ppt/tags/tag13.xml><?xml version="1.0" encoding="utf-8"?>
<p:tagLst xmlns:p="http://schemas.openxmlformats.org/presentationml/2006/main">
  <p:tag name="PA" val="v5.2.9"/>
</p:tagLst>
</file>

<file path=ppt/tags/tag14.xml><?xml version="1.0" encoding="utf-8"?>
<p:tagLst xmlns:p="http://schemas.openxmlformats.org/presentationml/2006/main">
  <p:tag name="PA" val="v5.2.9"/>
</p:tagLst>
</file>

<file path=ppt/tags/tag15.xml><?xml version="1.0" encoding="utf-8"?>
<p:tagLst xmlns:p="http://schemas.openxmlformats.org/presentationml/2006/main">
  <p:tag name="PA" val="v5.2.9"/>
</p:tagLst>
</file>

<file path=ppt/tags/tag16.xml><?xml version="1.0" encoding="utf-8"?>
<p:tagLst xmlns:p="http://schemas.openxmlformats.org/presentationml/2006/main">
  <p:tag name="PA" val="v5.2.9"/>
</p:tagLst>
</file>

<file path=ppt/tags/tag17.xml><?xml version="1.0" encoding="utf-8"?>
<p:tagLst xmlns:p="http://schemas.openxmlformats.org/presentationml/2006/main">
  <p:tag name="PA" val="v5.2.5"/>
</p:tagLst>
</file>

<file path=ppt/tags/tag18.xml><?xml version="1.0" encoding="utf-8"?>
<p:tagLst xmlns:p="http://schemas.openxmlformats.org/presentationml/2006/main">
  <p:tag name="PA" val="v5.2.9"/>
</p:tagLst>
</file>

<file path=ppt/tags/tag19.xml><?xml version="1.0" encoding="utf-8"?>
<p:tagLst xmlns:p="http://schemas.openxmlformats.org/presentationml/2006/main">
  <p:tag name="PA" val="v5.2.9"/>
</p:tagLst>
</file>

<file path=ppt/tags/tag2.xml><?xml version="1.0" encoding="utf-8"?>
<p:tagLst xmlns:p="http://schemas.openxmlformats.org/presentationml/2006/main">
  <p:tag name="PA" val="v5.2.8"/>
</p:tagLst>
</file>

<file path=ppt/tags/tag20.xml><?xml version="1.0" encoding="utf-8"?>
<p:tagLst xmlns:p="http://schemas.openxmlformats.org/presentationml/2006/main">
  <p:tag name="PA" val="v5.2.9"/>
</p:tagLst>
</file>

<file path=ppt/tags/tag21.xml><?xml version="1.0" encoding="utf-8"?>
<p:tagLst xmlns:p="http://schemas.openxmlformats.org/presentationml/2006/main">
  <p:tag name="PA" val="v5.2.5"/>
</p:tagLst>
</file>

<file path=ppt/tags/tag3.xml><?xml version="1.0" encoding="utf-8"?>
<p:tagLst xmlns:p="http://schemas.openxmlformats.org/presentationml/2006/main">
  <p:tag name="PA" val="v5.2.8"/>
</p:tagLst>
</file>

<file path=ppt/tags/tag4.xml><?xml version="1.0" encoding="utf-8"?>
<p:tagLst xmlns:p="http://schemas.openxmlformats.org/presentationml/2006/main">
  <p:tag name="PA" val="v5.2.8"/>
</p:tagLst>
</file>

<file path=ppt/tags/tag5.xml><?xml version="1.0" encoding="utf-8"?>
<p:tagLst xmlns:p="http://schemas.openxmlformats.org/presentationml/2006/main">
  <p:tag name="PA" val="v5.2.8"/>
</p:tagLst>
</file>

<file path=ppt/tags/tag6.xml><?xml version="1.0" encoding="utf-8"?>
<p:tagLst xmlns:p="http://schemas.openxmlformats.org/presentationml/2006/main">
  <p:tag name="PA" val="v5.2.8"/>
</p:tagLst>
</file>

<file path=ppt/tags/tag7.xml><?xml version="1.0" encoding="utf-8"?>
<p:tagLst xmlns:p="http://schemas.openxmlformats.org/presentationml/2006/main">
  <p:tag name="PA" val="v5.2.8"/>
</p:tagLst>
</file>

<file path=ppt/tags/tag8.xml><?xml version="1.0" encoding="utf-8"?>
<p:tagLst xmlns:p="http://schemas.openxmlformats.org/presentationml/2006/main">
  <p:tag name="PA" val="v5.2.8"/>
</p:tagLst>
</file>

<file path=ppt/tags/tag9.xml><?xml version="1.0" encoding="utf-8"?>
<p:tagLst xmlns:p="http://schemas.openxmlformats.org/presentationml/2006/main">
  <p:tag name="PA" val="v5.2.8"/>
</p:tagLst>
</file>

<file path=ppt/theme/theme1.xml><?xml version="1.0" encoding="utf-8"?>
<a:theme xmlns:a="http://schemas.openxmlformats.org/drawingml/2006/main" name="Office 主题">
  <a:themeElements>
    <a:clrScheme name="自定义 30">
      <a:dk1>
        <a:srgbClr val="000000"/>
      </a:dk1>
      <a:lt1>
        <a:srgbClr val="FFFFFF"/>
      </a:lt1>
      <a:dk2>
        <a:srgbClr val="44546A"/>
      </a:dk2>
      <a:lt2>
        <a:srgbClr val="E7E6E6"/>
      </a:lt2>
      <a:accent1>
        <a:srgbClr val="C00000"/>
      </a:accent1>
      <a:accent2>
        <a:srgbClr val="C00000"/>
      </a:accent2>
      <a:accent3>
        <a:srgbClr val="C00000"/>
      </a:accent3>
      <a:accent4>
        <a:srgbClr val="C00000"/>
      </a:accent4>
      <a:accent5>
        <a:srgbClr val="C00000"/>
      </a:accent5>
      <a:accent6>
        <a:srgbClr val="C00000"/>
      </a:accent6>
      <a:hlink>
        <a:srgbClr val="3A3838"/>
      </a:hlink>
      <a:folHlink>
        <a:srgbClr val="869FB7"/>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3228</Words>
  <Application>WPS 演示</Application>
  <PresentationFormat>宽屏</PresentationFormat>
  <Paragraphs>336</Paragraphs>
  <Slides>27</Slides>
  <Notes>0</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27</vt:i4>
      </vt:variant>
    </vt:vector>
  </HeadingPairs>
  <TitlesOfParts>
    <vt:vector size="35" baseType="lpstr">
      <vt:lpstr>Arial</vt:lpstr>
      <vt:lpstr>宋体</vt:lpstr>
      <vt:lpstr>Wingdings</vt:lpstr>
      <vt:lpstr>微软雅黑</vt:lpstr>
      <vt:lpstr>Impact</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Organization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HL81829782</dc:creator>
  <cp:lastModifiedBy>汪川</cp:lastModifiedBy>
  <cp:revision>16</cp:revision>
  <dcterms:created xsi:type="dcterms:W3CDTF">2020-11-03T13:35:00Z</dcterms:created>
  <dcterms:modified xsi:type="dcterms:W3CDTF">2020-11-13T07:41:27Z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2052-11.1.0.10132</vt:lpwstr>
  </property>
</Properties>
</file>