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9"/>
  </p:notesMasterIdLst>
  <p:handoutMasterIdLst>
    <p:handoutMasterId r:id="rId10"/>
  </p:handoutMasterIdLst>
  <p:sldIdLst>
    <p:sldId id="796" r:id="rId2"/>
    <p:sldId id="879" r:id="rId3"/>
    <p:sldId id="918" r:id="rId4"/>
    <p:sldId id="915" r:id="rId5"/>
    <p:sldId id="904" r:id="rId6"/>
    <p:sldId id="948" r:id="rId7"/>
    <p:sldId id="949" r:id="rId8"/>
  </p:sldIdLst>
  <p:sldSz cx="11315700" cy="8001000"/>
  <p:notesSz cx="9939338" cy="6807200"/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3800" b="1" kern="1200">
        <a:solidFill>
          <a:schemeClr val="tx2"/>
        </a:solidFill>
        <a:latin typeface="Times New Roman" pitchFamily="18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800" b="1" kern="1200">
        <a:solidFill>
          <a:schemeClr val="tx2"/>
        </a:solidFill>
        <a:latin typeface="Times New Roman" pitchFamily="18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800" b="1" kern="1200">
        <a:solidFill>
          <a:schemeClr val="tx2"/>
        </a:solidFill>
        <a:latin typeface="Times New Roman" pitchFamily="18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800" b="1" kern="1200">
        <a:solidFill>
          <a:schemeClr val="tx2"/>
        </a:solidFill>
        <a:latin typeface="Times New Roman" pitchFamily="18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800" b="1" kern="1200">
        <a:solidFill>
          <a:schemeClr val="tx2"/>
        </a:solidFill>
        <a:latin typeface="Times New Roman" pitchFamily="18" charset="0"/>
        <a:ea typeface="宋体" charset="-122"/>
        <a:cs typeface="+mn-cs"/>
      </a:defRPr>
    </a:lvl5pPr>
    <a:lvl6pPr marL="2286000" algn="l" defTabSz="914400" rtl="0" eaLnBrk="1" latinLnBrk="0" hangingPunct="1">
      <a:defRPr sz="3800" b="1" kern="1200">
        <a:solidFill>
          <a:schemeClr val="tx2"/>
        </a:solidFill>
        <a:latin typeface="Times New Roman" pitchFamily="18" charset="0"/>
        <a:ea typeface="宋体" charset="-122"/>
        <a:cs typeface="+mn-cs"/>
      </a:defRPr>
    </a:lvl6pPr>
    <a:lvl7pPr marL="2743200" algn="l" defTabSz="914400" rtl="0" eaLnBrk="1" latinLnBrk="0" hangingPunct="1">
      <a:defRPr sz="3800" b="1" kern="1200">
        <a:solidFill>
          <a:schemeClr val="tx2"/>
        </a:solidFill>
        <a:latin typeface="Times New Roman" pitchFamily="18" charset="0"/>
        <a:ea typeface="宋体" charset="-122"/>
        <a:cs typeface="+mn-cs"/>
      </a:defRPr>
    </a:lvl7pPr>
    <a:lvl8pPr marL="3200400" algn="l" defTabSz="914400" rtl="0" eaLnBrk="1" latinLnBrk="0" hangingPunct="1">
      <a:defRPr sz="3800" b="1" kern="1200">
        <a:solidFill>
          <a:schemeClr val="tx2"/>
        </a:solidFill>
        <a:latin typeface="Times New Roman" pitchFamily="18" charset="0"/>
        <a:ea typeface="宋体" charset="-122"/>
        <a:cs typeface="+mn-cs"/>
      </a:defRPr>
    </a:lvl8pPr>
    <a:lvl9pPr marL="3657600" algn="l" defTabSz="914400" rtl="0" eaLnBrk="1" latinLnBrk="0" hangingPunct="1">
      <a:defRPr sz="3800" b="1" kern="1200">
        <a:solidFill>
          <a:schemeClr val="tx2"/>
        </a:solidFill>
        <a:latin typeface="Times New Roman" pitchFamily="18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20">
          <p15:clr>
            <a:srgbClr val="A4A3A4"/>
          </p15:clr>
        </p15:guide>
        <p15:guide id="2" pos="356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3" userDrawn="1">
          <p15:clr>
            <a:srgbClr val="A4A3A4"/>
          </p15:clr>
        </p15:guide>
        <p15:guide id="2" pos="313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09BF"/>
    <a:srgbClr val="0033CC"/>
    <a:srgbClr val="A7E2FF"/>
    <a:srgbClr val="008000"/>
    <a:srgbClr val="01D557"/>
    <a:srgbClr val="01F965"/>
    <a:srgbClr val="C70FAD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深色样式 2 - 强调 1/强调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中度样式 3 - 强调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浅色样式 1 - 强调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B344D84-9AFB-497E-A393-DC336BA19D2E}" styleName="中度样式 3 - 强调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中度样式 3 - 强调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中度样式 1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85" autoAdjust="0"/>
    <p:restoredTop sz="92931" autoAdjust="0"/>
  </p:normalViewPr>
  <p:slideViewPr>
    <p:cSldViewPr snapToObjects="1">
      <p:cViewPr varScale="1">
        <p:scale>
          <a:sx n="93" d="100"/>
          <a:sy n="93" d="100"/>
        </p:scale>
        <p:origin x="1326" y="102"/>
      </p:cViewPr>
      <p:guideLst>
        <p:guide orient="horz" pos="2520"/>
        <p:guide pos="3564"/>
      </p:guideLst>
    </p:cSldViewPr>
  </p:slideViewPr>
  <p:outlineViewPr>
    <p:cViewPr>
      <p:scale>
        <a:sx n="33" d="100"/>
        <a:sy n="33" d="100"/>
      </p:scale>
      <p:origin x="23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8" d="100"/>
          <a:sy n="58" d="100"/>
        </p:scale>
        <p:origin x="-3072" y="-96"/>
      </p:cViewPr>
      <p:guideLst>
        <p:guide orient="horz" pos="2143"/>
        <p:guide pos="3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13408" y="6270169"/>
            <a:ext cx="912522" cy="3851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211660" tIns="106638" rIns="211660" bIns="106638">
            <a:spAutoFit/>
          </a:bodyPr>
          <a:lstStyle/>
          <a:p>
            <a:pPr algn="ctr" defTabSz="1641475" eaLnBrk="0" hangingPunct="0">
              <a:lnSpc>
                <a:spcPct val="90000"/>
              </a:lnSpc>
              <a:defRPr/>
            </a:pPr>
            <a:r>
              <a:rPr lang="de-DE" altLang="zh-CN" sz="1200" b="0">
                <a:solidFill>
                  <a:schemeClr val="tx1"/>
                </a:solidFill>
                <a:latin typeface="Arial" charset="0"/>
                <a:ea typeface="宋体" pitchFamily="2" charset="-122"/>
              </a:rPr>
              <a:t>Page 0</a:t>
            </a:r>
            <a:endParaRPr lang="de-DE" altLang="zh-CN" sz="3300" b="0">
              <a:solidFill>
                <a:schemeClr val="tx1"/>
              </a:solidFill>
              <a:latin typeface="Arial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851425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89300" y="593725"/>
            <a:ext cx="3370263" cy="23844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47474" y="3391613"/>
            <a:ext cx="8444390" cy="28625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zh-CN" noProof="0" smtClean="0"/>
              <a:t>Hauptteiltext</a:t>
            </a:r>
          </a:p>
          <a:p>
            <a:pPr lvl="1"/>
            <a:r>
              <a:rPr lang="de-DE" altLang="zh-CN" noProof="0" smtClean="0"/>
              <a:t>Zweite Ebene</a:t>
            </a:r>
          </a:p>
          <a:p>
            <a:pPr lvl="2"/>
            <a:r>
              <a:rPr lang="de-DE" altLang="zh-CN" noProof="0" smtClean="0"/>
              <a:t>Dritte Ebene</a:t>
            </a:r>
          </a:p>
          <a:p>
            <a:pPr lvl="3"/>
            <a:r>
              <a:rPr lang="de-DE" altLang="zh-CN" noProof="0" smtClean="0"/>
              <a:t>Vierte Ebene</a:t>
            </a:r>
          </a:p>
          <a:p>
            <a:pPr lvl="4"/>
            <a:r>
              <a:rPr lang="de-DE" altLang="zh-CN" noProof="0" smtClean="0"/>
              <a:t>Fünfte Ebene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7977815" y="6463563"/>
            <a:ext cx="1069633" cy="1790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106638" rIns="0" bIns="106638"/>
          <a:lstStyle/>
          <a:p>
            <a:pPr algn="r" defTabSz="1641475" eaLnBrk="0" hangingPunct="0">
              <a:lnSpc>
                <a:spcPct val="90000"/>
              </a:lnSpc>
              <a:defRPr/>
            </a:pPr>
            <a:r>
              <a:rPr lang="de-DE" altLang="zh-CN" sz="1000" b="0">
                <a:solidFill>
                  <a:schemeClr val="tx1"/>
                </a:solidFill>
                <a:latin typeface="Arial" charset="0"/>
                <a:ea typeface="宋体" pitchFamily="2" charset="-122"/>
              </a:rPr>
              <a:t>Seite </a:t>
            </a:r>
            <a:fld id="{A04AB8CD-7D1D-45E2-A84A-4A0987476AA5}" type="slidenum">
              <a:rPr lang="de-DE" altLang="zh-CN" sz="1000" b="0">
                <a:solidFill>
                  <a:schemeClr val="tx1"/>
                </a:solidFill>
                <a:latin typeface="Arial" charset="0"/>
                <a:ea typeface="宋体" pitchFamily="2" charset="-122"/>
              </a:rPr>
              <a:pPr algn="r" defTabSz="1641475" eaLnBrk="0" hangingPunct="0">
                <a:lnSpc>
                  <a:spcPct val="90000"/>
                </a:lnSpc>
                <a:defRPr/>
              </a:pPr>
              <a:t>‹#›</a:t>
            </a:fld>
            <a:endParaRPr lang="de-DE" altLang="zh-CN" sz="1000" b="0">
              <a:solidFill>
                <a:schemeClr val="tx1"/>
              </a:solidFill>
              <a:latin typeface="Arial" charset="0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64740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1612900" rtl="0" eaLnBrk="0" fontAlgn="base" hangingPunct="0">
      <a:spcBef>
        <a:spcPct val="4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804863" indent="-388938" algn="l" defTabSz="1612900" rtl="0" eaLnBrk="0" fontAlgn="base" hangingPunct="0">
      <a:spcBef>
        <a:spcPct val="40000"/>
      </a:spcBef>
      <a:spcAft>
        <a:spcPct val="0"/>
      </a:spcAft>
      <a:buClr>
        <a:schemeClr val="tx2"/>
      </a:buClr>
      <a:buSzPct val="80000"/>
      <a:buFont typeface="Wingdings" pitchFamily="2" charset="2"/>
      <a:buChar char="q"/>
      <a:defRPr sz="10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1949450" algn="l" defTabSz="1612900" rtl="0" eaLnBrk="0" fontAlgn="base" hangingPunct="0">
      <a:spcBef>
        <a:spcPct val="4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2914650" algn="l" defTabSz="1612900" rtl="0" eaLnBrk="0" fontAlgn="base" hangingPunct="0">
      <a:spcBef>
        <a:spcPct val="4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3900488" algn="l" defTabSz="1612900" rtl="0" eaLnBrk="0" fontAlgn="base" hangingPunct="0">
      <a:spcBef>
        <a:spcPct val="4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zh-CN" altLang="en-US" smtClean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4297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幻灯片图像占位符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2770" name="备注占位符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zh-CN" altLang="en-US" smtClean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74469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幻灯片图像占位符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7106" name="备注占位符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zh-CN" altLang="en-US" smtClean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1804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幻灯片图像占位符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9154" name="备注占位符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zh-CN" altLang="en-US" smtClean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49439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幻灯片图像占位符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3490" name="备注占位符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zh-CN" altLang="en-US" sz="1200" smtClean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315851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幻灯片图像占位符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7106" name="备注占位符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zh-CN" altLang="en-US" smtClean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74100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幻灯片图像占位符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7106" name="备注占位符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zh-CN" altLang="en-US" smtClean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15994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65785" y="821436"/>
            <a:ext cx="10184130" cy="13335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65785" y="2164456"/>
            <a:ext cx="4999733" cy="769244"/>
          </a:xfrm>
        </p:spPr>
        <p:txBody>
          <a:bodyPr lIns="55189" tIns="0" rIns="55189" bIns="0" anchor="ctr">
            <a:noAutofit/>
          </a:bodyPr>
          <a:lstStyle>
            <a:lvl1pPr marL="0" indent="0">
              <a:buNone/>
              <a:defRPr sz="29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400" b="1"/>
            </a:lvl2pPr>
            <a:lvl3pPr>
              <a:buNone/>
              <a:defRPr sz="22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5748219" y="2169717"/>
            <a:ext cx="5001697" cy="763984"/>
          </a:xfrm>
        </p:spPr>
        <p:txBody>
          <a:bodyPr lIns="55189" tIns="0" rIns="55189" bIns="0" anchor="ctr"/>
          <a:lstStyle>
            <a:lvl1pPr marL="0" indent="0">
              <a:buNone/>
              <a:defRPr sz="29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400" b="1"/>
            </a:lvl2pPr>
            <a:lvl3pPr>
              <a:buNone/>
              <a:defRPr sz="22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565785" y="2933700"/>
            <a:ext cx="4999733" cy="4486673"/>
          </a:xfrm>
        </p:spPr>
        <p:txBody>
          <a:bodyPr tIns="0"/>
          <a:lstStyle>
            <a:lvl1pPr>
              <a:defRPr sz="27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748219" y="2933700"/>
            <a:ext cx="5001697" cy="4486673"/>
          </a:xfrm>
        </p:spPr>
        <p:txBody>
          <a:bodyPr tIns="0"/>
          <a:lstStyle>
            <a:lvl1pPr>
              <a:defRPr sz="27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359B1-A172-48AB-9F7D-F7BAC46D8053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65785" y="821436"/>
            <a:ext cx="10278428" cy="13335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6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1506C-F095-47CD-8F76-CCB495CAABF3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03B11-53AF-4E5E-A225-9ED4CF6FDA3E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8678" y="600077"/>
            <a:ext cx="3394710" cy="1355725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31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848678" y="1955800"/>
            <a:ext cx="3394710" cy="5334000"/>
          </a:xfrm>
        </p:spPr>
        <p:txBody>
          <a:bodyPr lIns="22075" rIns="22075"/>
          <a:lstStyle>
            <a:lvl1pPr marL="0" indent="0" algn="l">
              <a:buNone/>
              <a:defRPr sz="1700"/>
            </a:lvl1pPr>
            <a:lvl2pPr indent="0" algn="l">
              <a:buNone/>
              <a:defRPr sz="1400"/>
            </a:lvl2pPr>
            <a:lvl3pPr indent="0" algn="l">
              <a:buNone/>
              <a:defRPr sz="1200"/>
            </a:lvl3pPr>
            <a:lvl4pPr indent="0" algn="l">
              <a:buNone/>
              <a:defRPr sz="1100"/>
            </a:lvl4pPr>
            <a:lvl5pPr indent="0" algn="l">
              <a:buNone/>
              <a:defRPr sz="11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424124" y="1955800"/>
            <a:ext cx="6325791" cy="5334000"/>
          </a:xfrm>
        </p:spPr>
        <p:txBody>
          <a:bodyPr tIns="0"/>
          <a:lstStyle>
            <a:lvl1pPr>
              <a:defRPr sz="3400"/>
            </a:lvl1pPr>
            <a:lvl2pPr>
              <a:defRPr sz="3100"/>
            </a:lvl2pPr>
            <a:lvl3pPr>
              <a:defRPr sz="2900"/>
            </a:lvl3pPr>
            <a:lvl4pPr>
              <a:defRPr sz="2400"/>
            </a:lvl4pPr>
            <a:lvl5pPr>
              <a:defRPr sz="22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0771B-3729-40CB-960D-E01081FA24CD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单圆角矩形 4"/>
          <p:cNvSpPr/>
          <p:nvPr/>
        </p:nvSpPr>
        <p:spPr>
          <a:xfrm rot="420000" flipV="1">
            <a:off x="3917950" y="1292225"/>
            <a:ext cx="6505575" cy="48006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0377" tIns="55189" rIns="110377" bIns="55189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直角三角形 5"/>
          <p:cNvSpPr/>
          <p:nvPr/>
        </p:nvSpPr>
        <p:spPr>
          <a:xfrm rot="420000" flipV="1">
            <a:off x="9904413" y="6253163"/>
            <a:ext cx="193675" cy="1809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0377" tIns="55189" rIns="110377" bIns="55189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任意多边形 6"/>
          <p:cNvSpPr>
            <a:spLocks/>
          </p:cNvSpPr>
          <p:nvPr/>
        </p:nvSpPr>
        <p:spPr bwMode="auto">
          <a:xfrm flipV="1">
            <a:off x="-11113" y="6786563"/>
            <a:ext cx="11337926" cy="1214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10377" tIns="55189" rIns="110377" bIns="55189"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 flipV="1">
            <a:off x="5421313" y="7256463"/>
            <a:ext cx="5894387" cy="7445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10377" tIns="55189" rIns="110377" bIns="55189"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54380" y="1373163"/>
            <a:ext cx="2738399" cy="1846391"/>
          </a:xfrm>
        </p:spPr>
        <p:txBody>
          <a:bodyPr lIns="55189" rIns="55189" bIns="55189"/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754380" y="3300249"/>
            <a:ext cx="2734628" cy="2542540"/>
          </a:xfrm>
        </p:spPr>
        <p:txBody>
          <a:bodyPr lIns="77264" rIns="55189"/>
          <a:lstStyle>
            <a:lvl1pPr marL="0" indent="0" algn="l">
              <a:spcBef>
                <a:spcPts val="302"/>
              </a:spcBef>
              <a:buFontTx/>
              <a:buNone/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4313669" y="1399437"/>
            <a:ext cx="5714429" cy="45872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900"/>
            </a:lvl1pPr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 dirty="0"/>
          </a:p>
        </p:txBody>
      </p:sp>
      <p:sp>
        <p:nvSpPr>
          <p:cNvPr id="9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9994900" y="7415213"/>
            <a:ext cx="755650" cy="427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11D5A-B7B8-4AF7-98AD-9E4DA6120619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AFC7C-700A-4386-BADA-E442BEDF4F72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203882" y="1066802"/>
            <a:ext cx="2546033" cy="608039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65785" y="1066802"/>
            <a:ext cx="7449503" cy="608039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EBEB4-E213-4302-98CD-AA26D58AF22F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11113" y="-7938"/>
            <a:ext cx="11337926" cy="12144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10377" tIns="55189" rIns="110377" bIns="55189"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5421313" y="-7938"/>
            <a:ext cx="5894387" cy="7445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10377" tIns="55189" rIns="110377" bIns="55189"/>
          <a:lstStyle/>
          <a:p>
            <a:pPr>
              <a:defRPr/>
            </a:pPr>
            <a:endParaRPr lang="en-US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028" name="标题占位符 8"/>
          <p:cNvSpPr>
            <a:spLocks noGrp="1"/>
          </p:cNvSpPr>
          <p:nvPr>
            <p:ph type="title"/>
          </p:nvPr>
        </p:nvSpPr>
        <p:spPr bwMode="auto">
          <a:xfrm>
            <a:off x="565150" y="820738"/>
            <a:ext cx="101854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55189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29" name="文本占位符 29"/>
          <p:cNvSpPr>
            <a:spLocks noGrp="1"/>
          </p:cNvSpPr>
          <p:nvPr>
            <p:ph type="body" idx="1"/>
          </p:nvPr>
        </p:nvSpPr>
        <p:spPr bwMode="auto">
          <a:xfrm>
            <a:off x="565150" y="2257425"/>
            <a:ext cx="10185400" cy="512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10377" tIns="55189" rIns="110377" bIns="551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smtClean="0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565150" y="7415213"/>
            <a:ext cx="2641600" cy="427037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3300413" y="7415213"/>
            <a:ext cx="4149725" cy="427037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9807575" y="7415213"/>
            <a:ext cx="942975" cy="427037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B9730187-66A9-40C2-8653-F942DCACC34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  <p:grpSp>
        <p:nvGrpSpPr>
          <p:cNvPr id="1033" name="组合 1"/>
          <p:cNvGrpSpPr>
            <a:grpSpLocks/>
          </p:cNvGrpSpPr>
          <p:nvPr/>
        </p:nvGrpSpPr>
        <p:grpSpPr bwMode="auto">
          <a:xfrm>
            <a:off x="-23813" y="236538"/>
            <a:ext cx="11361738" cy="757237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a typeface="宋体" pitchFamily="2" charset="-122"/>
              </a:endParaRPr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a typeface="宋体" pitchFamily="2" charset="-122"/>
              </a:endParaRPr>
            </a:p>
          </p:txBody>
        </p:sp>
      </p:grpSp>
      <p:pic>
        <p:nvPicPr>
          <p:cNvPr id="1034" name="Picture 8" descr="C:\Documents and Settings\Administrator\桌面\截图01.pn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-57150" y="-71438"/>
            <a:ext cx="11358563" cy="807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矩形 16"/>
          <p:cNvSpPr/>
          <p:nvPr/>
        </p:nvSpPr>
        <p:spPr bwMode="auto">
          <a:xfrm rot="10800000" flipV="1">
            <a:off x="-57150" y="1216025"/>
            <a:ext cx="11072813" cy="69850"/>
          </a:xfrm>
          <a:prstGeom prst="rect">
            <a:avLst/>
          </a:prstGeom>
          <a:gradFill>
            <a:gsLst>
              <a:gs pos="0">
                <a:srgbClr val="C00000"/>
              </a:gs>
              <a:gs pos="100000">
                <a:schemeClr val="bg1"/>
              </a:gs>
              <a:gs pos="100000">
                <a:schemeClr val="bg1"/>
              </a:gs>
            </a:gsLst>
            <a:lin ang="10800000" scaled="0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zh-CN" altLang="en-US">
              <a:ea typeface="宋体" pitchFamily="2" charset="-122"/>
            </a:endParaRPr>
          </a:p>
        </p:txBody>
      </p:sp>
      <p:pic>
        <p:nvPicPr>
          <p:cNvPr id="1036" name="Picture 5"/>
          <p:cNvPicPr>
            <a:picLocks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0" y="-46038"/>
            <a:ext cx="1295400" cy="1260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54" r:id="rId2"/>
    <p:sldLayoutId id="2147483755" r:id="rId3"/>
    <p:sldLayoutId id="2147483756" r:id="rId4"/>
    <p:sldLayoutId id="2147483757" r:id="rId5"/>
    <p:sldLayoutId id="2147483761" r:id="rId6"/>
    <p:sldLayoutId id="2147483758" r:id="rId7"/>
    <p:sldLayoutId id="2147483759" r:id="rId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6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6000">
          <a:solidFill>
            <a:schemeClr val="tx2"/>
          </a:solidFill>
          <a:latin typeface="Calibri" pitchFamily="34" charset="0"/>
        </a:defRPr>
      </a:lvl9pPr>
    </p:titleStyle>
    <p:bodyStyle>
      <a:lvl1pPr marL="330200" indent="-33020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968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03313" indent="-2968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433513" indent="-252413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765300" indent="-252413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097167" indent="-253868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2317922" indent="-220754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9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49053" indent="-220754" algn="l" rtl="0" eaLnBrk="1" latinLnBrk="0" hangingPunct="1">
        <a:spcBef>
          <a:spcPct val="20000"/>
        </a:spcBef>
        <a:buClr>
          <a:schemeClr val="tx2"/>
        </a:buClr>
        <a:buChar char="•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2980185" indent="-220754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51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03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556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20754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7594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31131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8632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4150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335623" y="2992388"/>
            <a:ext cx="8786723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zh-CN" altLang="en-US" sz="6000" dirty="0" smtClean="0">
                <a:ln w="6600">
                  <a:solidFill>
                    <a:srgbClr val="FFFF00"/>
                  </a:solidFill>
                  <a:prstDash val="solid"/>
                </a:ln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</a:rPr>
              <a:t>财务结算流程</a:t>
            </a:r>
            <a:endParaRPr lang="zh-CN" altLang="en-US" sz="6000" dirty="0">
              <a:ln w="6600">
                <a:solidFill>
                  <a:srgbClr val="FFFF00"/>
                </a:solidFill>
                <a:prstDash val="solid"/>
              </a:ln>
              <a:solidFill>
                <a:srgbClr val="C00000"/>
              </a:solidFill>
              <a:ea typeface="宋体" pitchFamily="2" charset="-122"/>
            </a:endParaRPr>
          </a:p>
        </p:txBody>
      </p:sp>
      <p:sp>
        <p:nvSpPr>
          <p:cNvPr id="12290" name="文本框 2"/>
          <p:cNvSpPr txBox="1">
            <a:spLocks noChangeArrowheads="1"/>
          </p:cNvSpPr>
          <p:nvPr/>
        </p:nvSpPr>
        <p:spPr bwMode="auto">
          <a:xfrm>
            <a:off x="5370513" y="5762625"/>
            <a:ext cx="5256212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zh-CN" altLang="en-US" sz="32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财务与校园管理部</a:t>
            </a:r>
            <a:endParaRPr lang="en-US" altLang="zh-CN" sz="3200" dirty="0">
              <a:solidFill>
                <a:schemeClr val="tx1"/>
              </a:solidFill>
              <a:latin typeface="黑体" pitchFamily="2" charset="-122"/>
              <a:ea typeface="黑体" pitchFamily="2" charset="-122"/>
            </a:endParaRPr>
          </a:p>
          <a:p>
            <a:pPr algn="r"/>
            <a:r>
              <a:rPr lang="zh-CN" altLang="en-US" sz="3200" dirty="0" smtClean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二〇一七年八月十六日 </a:t>
            </a:r>
            <a:endParaRPr lang="zh-CN" altLang="en-US" sz="3200" dirty="0">
              <a:solidFill>
                <a:schemeClr val="tx1"/>
              </a:solidFill>
              <a:latin typeface="黑体" pitchFamily="2" charset="-122"/>
              <a:ea typeface="黑体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8"/>
          <p:cNvSpPr>
            <a:spLocks noChangeArrowheads="1"/>
          </p:cNvSpPr>
          <p:nvPr/>
        </p:nvSpPr>
        <p:spPr bwMode="auto">
          <a:xfrm>
            <a:off x="6289675" y="184150"/>
            <a:ext cx="4840288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200" dirty="0" smtClean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一、差旅费报销流程</a:t>
            </a:r>
            <a:endParaRPr lang="zh-CN" altLang="en-US" sz="3200" dirty="0">
              <a:solidFill>
                <a:schemeClr val="tx1"/>
              </a:solidFill>
              <a:latin typeface="黑体" pitchFamily="2" charset="-122"/>
              <a:ea typeface="黑体" pitchFamily="2" charset="-122"/>
            </a:endParaRPr>
          </a:p>
        </p:txBody>
      </p:sp>
      <p:grpSp>
        <p:nvGrpSpPr>
          <p:cNvPr id="31746" name="组合 42"/>
          <p:cNvGrpSpPr>
            <a:grpSpLocks/>
          </p:cNvGrpSpPr>
          <p:nvPr/>
        </p:nvGrpSpPr>
        <p:grpSpPr bwMode="auto">
          <a:xfrm>
            <a:off x="1290638" y="1314450"/>
            <a:ext cx="8183633" cy="5998209"/>
            <a:chOff x="672101" y="1314442"/>
            <a:chExt cx="8183529" cy="5998391"/>
          </a:xfrm>
        </p:grpSpPr>
        <p:pic>
          <p:nvPicPr>
            <p:cNvPr id="31747" name="图片 39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759328" y="5512787"/>
              <a:ext cx="3002195" cy="17606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1748" name="组合 4"/>
            <p:cNvGrpSpPr>
              <a:grpSpLocks/>
            </p:cNvGrpSpPr>
            <p:nvPr/>
          </p:nvGrpSpPr>
          <p:grpSpPr bwMode="auto">
            <a:xfrm>
              <a:off x="672101" y="1314442"/>
              <a:ext cx="3762327" cy="5494505"/>
              <a:chOff x="672101" y="1314442"/>
              <a:chExt cx="3762327" cy="5494505"/>
            </a:xfrm>
          </p:grpSpPr>
          <p:sp>
            <p:nvSpPr>
              <p:cNvPr id="7" name="矩形 6"/>
              <p:cNvSpPr/>
              <p:nvPr/>
            </p:nvSpPr>
            <p:spPr>
              <a:xfrm>
                <a:off x="672101" y="2000263"/>
                <a:ext cx="3762327" cy="522304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①收到通知</a:t>
                </a:r>
              </a:p>
            </p:txBody>
          </p:sp>
          <p:sp>
            <p:nvSpPr>
              <p:cNvPr id="8" name="矩形 7"/>
              <p:cNvSpPr/>
              <p:nvPr/>
            </p:nvSpPr>
            <p:spPr>
              <a:xfrm>
                <a:off x="672101" y="2857539"/>
                <a:ext cx="3762327" cy="522304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②出差审批</a:t>
                </a:r>
              </a:p>
            </p:txBody>
          </p:sp>
          <p:cxnSp>
            <p:nvCxnSpPr>
              <p:cNvPr id="9" name="直接箭头连接符 8"/>
              <p:cNvCxnSpPr>
                <a:stCxn id="7" idx="2"/>
                <a:endCxn id="8" idx="0"/>
              </p:cNvCxnSpPr>
              <p:nvPr/>
            </p:nvCxnSpPr>
            <p:spPr>
              <a:xfrm>
                <a:off x="2553264" y="2522567"/>
                <a:ext cx="0" cy="334972"/>
              </a:xfrm>
              <a:prstGeom prst="straightConnector1">
                <a:avLst/>
              </a:prstGeom>
              <a:ln w="31750">
                <a:solidFill>
                  <a:srgbClr val="A74543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矩形 9"/>
              <p:cNvSpPr/>
              <p:nvPr/>
            </p:nvSpPr>
            <p:spPr>
              <a:xfrm>
                <a:off x="673688" y="3714815"/>
                <a:ext cx="3760740" cy="522304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③出差期间保留票据  </a:t>
                </a:r>
              </a:p>
            </p:txBody>
          </p:sp>
          <p:sp>
            <p:nvSpPr>
              <p:cNvPr id="11" name="矩形 10"/>
              <p:cNvSpPr/>
              <p:nvPr/>
            </p:nvSpPr>
            <p:spPr>
              <a:xfrm>
                <a:off x="673688" y="4572091"/>
                <a:ext cx="3760740" cy="522304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 ④填制差旅费审批单</a:t>
                </a:r>
              </a:p>
            </p:txBody>
          </p:sp>
          <p:sp>
            <p:nvSpPr>
              <p:cNvPr id="12" name="矩形 11"/>
              <p:cNvSpPr/>
              <p:nvPr/>
            </p:nvSpPr>
            <p:spPr>
              <a:xfrm>
                <a:off x="673688" y="6285056"/>
                <a:ext cx="3760740" cy="523891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⑥财务审核报销  </a:t>
                </a:r>
              </a:p>
            </p:txBody>
          </p:sp>
          <p:sp>
            <p:nvSpPr>
              <p:cNvPr id="13" name="矩形 12"/>
              <p:cNvSpPr/>
              <p:nvPr/>
            </p:nvSpPr>
            <p:spPr>
              <a:xfrm>
                <a:off x="672101" y="5429367"/>
                <a:ext cx="3762327" cy="522304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 smtClean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⑤相关负责人</a:t>
                </a: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审核  </a:t>
                </a:r>
              </a:p>
            </p:txBody>
          </p:sp>
          <p:cxnSp>
            <p:nvCxnSpPr>
              <p:cNvPr id="15" name="直接箭头连接符 14"/>
              <p:cNvCxnSpPr>
                <a:stCxn id="8" idx="2"/>
                <a:endCxn id="10" idx="0"/>
              </p:cNvCxnSpPr>
              <p:nvPr/>
            </p:nvCxnSpPr>
            <p:spPr>
              <a:xfrm>
                <a:off x="2553264" y="3379843"/>
                <a:ext cx="1588" cy="334972"/>
              </a:xfrm>
              <a:prstGeom prst="straightConnector1">
                <a:avLst/>
              </a:prstGeom>
              <a:ln w="31750">
                <a:solidFill>
                  <a:srgbClr val="A74543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接箭头连接符 15"/>
              <p:cNvCxnSpPr>
                <a:stCxn id="10" idx="2"/>
                <a:endCxn id="11" idx="0"/>
              </p:cNvCxnSpPr>
              <p:nvPr/>
            </p:nvCxnSpPr>
            <p:spPr>
              <a:xfrm>
                <a:off x="2554852" y="4237119"/>
                <a:ext cx="0" cy="334972"/>
              </a:xfrm>
              <a:prstGeom prst="straightConnector1">
                <a:avLst/>
              </a:prstGeom>
              <a:ln w="31750">
                <a:solidFill>
                  <a:srgbClr val="A74543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接箭头连接符 16"/>
              <p:cNvCxnSpPr>
                <a:stCxn id="11" idx="2"/>
                <a:endCxn id="13" idx="0"/>
              </p:cNvCxnSpPr>
              <p:nvPr/>
            </p:nvCxnSpPr>
            <p:spPr>
              <a:xfrm flipH="1">
                <a:off x="2553264" y="5094395"/>
                <a:ext cx="1588" cy="334972"/>
              </a:xfrm>
              <a:prstGeom prst="straightConnector1">
                <a:avLst/>
              </a:prstGeom>
              <a:ln w="31750">
                <a:solidFill>
                  <a:srgbClr val="A74543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箭头连接符 17"/>
              <p:cNvCxnSpPr>
                <a:stCxn id="13" idx="2"/>
                <a:endCxn id="12" idx="0"/>
              </p:cNvCxnSpPr>
              <p:nvPr/>
            </p:nvCxnSpPr>
            <p:spPr>
              <a:xfrm>
                <a:off x="2553264" y="5951671"/>
                <a:ext cx="1588" cy="333385"/>
              </a:xfrm>
              <a:prstGeom prst="straightConnector1">
                <a:avLst/>
              </a:prstGeom>
              <a:ln w="31750">
                <a:solidFill>
                  <a:srgbClr val="A74543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矩形 24"/>
              <p:cNvSpPr/>
              <p:nvPr/>
            </p:nvSpPr>
            <p:spPr>
              <a:xfrm>
                <a:off x="1337255" y="1314442"/>
                <a:ext cx="2709361" cy="5232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zh-CN" altLang="en-US" sz="2800" kern="0" dirty="0" smtClean="0">
                    <a:solidFill>
                      <a:srgbClr val="A74543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差旅费报销流程</a:t>
                </a:r>
                <a:endParaRPr lang="zh-CN" altLang="en-US" sz="2800" kern="0" dirty="0">
                  <a:solidFill>
                    <a:srgbClr val="A74543"/>
                  </a:solidFill>
                  <a:latin typeface="黑体" pitchFamily="49" charset="-122"/>
                  <a:ea typeface="黑体" pitchFamily="49" charset="-122"/>
                  <a:cs typeface="宋体"/>
                </a:endParaRPr>
              </a:p>
            </p:txBody>
          </p:sp>
        </p:grpSp>
        <p:grpSp>
          <p:nvGrpSpPr>
            <p:cNvPr id="31749" name="组合 38"/>
            <p:cNvGrpSpPr>
              <a:grpSpLocks/>
            </p:cNvGrpSpPr>
            <p:nvPr/>
          </p:nvGrpSpPr>
          <p:grpSpPr bwMode="auto">
            <a:xfrm>
              <a:off x="4434428" y="2077785"/>
              <a:ext cx="4421202" cy="5235048"/>
              <a:chOff x="4434428" y="2077785"/>
              <a:chExt cx="4421202" cy="5235048"/>
            </a:xfrm>
          </p:grpSpPr>
          <p:cxnSp>
            <p:nvCxnSpPr>
              <p:cNvPr id="26" name="直接箭头连接符 25"/>
              <p:cNvCxnSpPr/>
              <p:nvPr/>
            </p:nvCxnSpPr>
            <p:spPr>
              <a:xfrm>
                <a:off x="4434428" y="2273321"/>
                <a:ext cx="1236646" cy="0"/>
              </a:xfrm>
              <a:prstGeom prst="straightConnector1">
                <a:avLst/>
              </a:prstGeom>
              <a:ln w="31750">
                <a:solidFill>
                  <a:srgbClr val="1609BF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接箭头连接符 28"/>
              <p:cNvCxnSpPr>
                <a:stCxn id="8" idx="3"/>
              </p:cNvCxnSpPr>
              <p:nvPr/>
            </p:nvCxnSpPr>
            <p:spPr>
              <a:xfrm>
                <a:off x="4434428" y="3118690"/>
                <a:ext cx="1224767" cy="0"/>
              </a:xfrm>
              <a:prstGeom prst="straightConnector1">
                <a:avLst/>
              </a:prstGeom>
              <a:ln w="31750">
                <a:solidFill>
                  <a:srgbClr val="1609BF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753" name="组合 18"/>
              <p:cNvGrpSpPr>
                <a:grpSpLocks/>
              </p:cNvGrpSpPr>
              <p:nvPr/>
            </p:nvGrpSpPr>
            <p:grpSpPr bwMode="auto">
              <a:xfrm>
                <a:off x="5665545" y="2441968"/>
                <a:ext cx="3190085" cy="2134686"/>
                <a:chOff x="5801237" y="4238682"/>
                <a:chExt cx="3138164" cy="2075491"/>
              </a:xfrm>
            </p:grpSpPr>
            <p:pic>
              <p:nvPicPr>
                <p:cNvPr id="31757" name="图片 2"/>
                <p:cNvPicPr>
                  <a:picLocks noChangeAspect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5865667" y="4238682"/>
                  <a:ext cx="3073734" cy="20754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28" name="矩形 27"/>
                <p:cNvSpPr/>
                <p:nvPr/>
              </p:nvSpPr>
              <p:spPr>
                <a:xfrm>
                  <a:off x="5801237" y="4353800"/>
                  <a:ext cx="3067331" cy="1672869"/>
                </a:xfrm>
                <a:prstGeom prst="rect">
                  <a:avLst/>
                </a:prstGeom>
                <a:noFill/>
                <a:ln w="31750">
                  <a:solidFill>
                    <a:srgbClr val="1609BF"/>
                  </a:solidFill>
                </a:ln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endPara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endParaRPr>
                </a:p>
              </p:txBody>
            </p:sp>
          </p:grpSp>
          <p:sp>
            <p:nvSpPr>
              <p:cNvPr id="33" name="矩形 32"/>
              <p:cNvSpPr/>
              <p:nvPr/>
            </p:nvSpPr>
            <p:spPr>
              <a:xfrm>
                <a:off x="5687321" y="5440776"/>
                <a:ext cx="3118082" cy="1872057"/>
              </a:xfrm>
              <a:prstGeom prst="rect">
                <a:avLst/>
              </a:prstGeom>
              <a:noFill/>
              <a:ln w="31750">
                <a:solidFill>
                  <a:srgbClr val="1609BF"/>
                </a:solidFill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endParaRPr lang="zh-CN" altLang="en-US" sz="2800" kern="0" dirty="0">
                  <a:solidFill>
                    <a:schemeClr val="tx1"/>
                  </a:solidFill>
                  <a:latin typeface="黑体" pitchFamily="49" charset="-122"/>
                  <a:ea typeface="黑体" pitchFamily="49" charset="-122"/>
                  <a:cs typeface="宋体"/>
                </a:endParaRPr>
              </a:p>
            </p:txBody>
          </p:sp>
          <p:cxnSp>
            <p:nvCxnSpPr>
              <p:cNvPr id="37" name="直接箭头连接符 36"/>
              <p:cNvCxnSpPr>
                <a:endCxn id="33" idx="1"/>
              </p:cNvCxnSpPr>
              <p:nvPr/>
            </p:nvCxnSpPr>
            <p:spPr>
              <a:xfrm>
                <a:off x="4467765" y="4832449"/>
                <a:ext cx="1219557" cy="1544356"/>
              </a:xfrm>
              <a:prstGeom prst="straightConnector1">
                <a:avLst/>
              </a:prstGeom>
              <a:ln w="31750">
                <a:solidFill>
                  <a:srgbClr val="1609BF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矩形 26"/>
              <p:cNvSpPr/>
              <p:nvPr/>
            </p:nvSpPr>
            <p:spPr>
              <a:xfrm>
                <a:off x="5659195" y="2077785"/>
                <a:ext cx="3135240" cy="338564"/>
              </a:xfrm>
              <a:prstGeom prst="rect">
                <a:avLst/>
              </a:prstGeom>
              <a:noFill/>
              <a:ln w="31750">
                <a:solidFill>
                  <a:srgbClr val="1609BF"/>
                </a:solidFill>
              </a:ln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zh-CN" altLang="en-US" sz="16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相关会议或培训通知等</a:t>
                </a:r>
              </a:p>
            </p:txBody>
          </p:sp>
        </p:grpSp>
      </p:grpSp>
      <p:sp>
        <p:nvSpPr>
          <p:cNvPr id="32" name="矩形 31"/>
          <p:cNvSpPr/>
          <p:nvPr/>
        </p:nvSpPr>
        <p:spPr bwMode="auto">
          <a:xfrm>
            <a:off x="6299570" y="4432548"/>
            <a:ext cx="4542856" cy="830997"/>
          </a:xfrm>
          <a:prstGeom prst="rect">
            <a:avLst/>
          </a:prstGeom>
          <a:noFill/>
          <a:ln w="31750">
            <a:solidFill>
              <a:srgbClr val="1609BF"/>
            </a:solidFill>
          </a:ln>
        </p:spPr>
        <p:txBody>
          <a:bodyPr wrap="square">
            <a:spAutoFit/>
          </a:bodyPr>
          <a:lstStyle/>
          <a:p>
            <a:pPr>
              <a:buClr>
                <a:srgbClr val="C00000"/>
              </a:buClr>
              <a:defRPr/>
            </a:pPr>
            <a:r>
              <a:rPr lang="zh-CN" altLang="en-US" sz="16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住宿费和城市间</a:t>
            </a:r>
            <a:r>
              <a:rPr lang="zh-CN" altLang="en-US" sz="16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交通费根据发票和相关标准据实报销；在出差期间可按照标准享受市内交通费和伙食补助。</a:t>
            </a:r>
            <a:endParaRPr lang="en-US" altLang="zh-CN" sz="16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cxnSp>
        <p:nvCxnSpPr>
          <p:cNvPr id="36" name="直接箭头连接符 35"/>
          <p:cNvCxnSpPr>
            <a:stCxn id="10" idx="3"/>
            <a:endCxn id="32" idx="1"/>
          </p:cNvCxnSpPr>
          <p:nvPr/>
        </p:nvCxnSpPr>
        <p:spPr bwMode="auto">
          <a:xfrm>
            <a:off x="5053013" y="3975894"/>
            <a:ext cx="1246557" cy="872153"/>
          </a:xfrm>
          <a:prstGeom prst="straightConnector1">
            <a:avLst/>
          </a:prstGeom>
          <a:ln w="31750">
            <a:solidFill>
              <a:srgbClr val="1609B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矩形 40"/>
          <p:cNvSpPr/>
          <p:nvPr/>
        </p:nvSpPr>
        <p:spPr bwMode="auto">
          <a:xfrm>
            <a:off x="6881986" y="1373188"/>
            <a:ext cx="1627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800" kern="0" dirty="0" smtClean="0">
                <a:solidFill>
                  <a:srgbClr val="1609BF"/>
                </a:solidFill>
                <a:latin typeface="黑体" pitchFamily="49" charset="-122"/>
                <a:ea typeface="黑体" pitchFamily="49" charset="-122"/>
                <a:cs typeface="宋体"/>
              </a:rPr>
              <a:t>注意事项</a:t>
            </a:r>
            <a:endParaRPr lang="zh-CN" altLang="en-US" sz="2800" kern="0" dirty="0">
              <a:solidFill>
                <a:srgbClr val="1609BF"/>
              </a:solidFill>
              <a:latin typeface="黑体" pitchFamily="49" charset="-122"/>
              <a:ea typeface="黑体" pitchFamily="49" charset="-122"/>
              <a:cs typeface="宋体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8"/>
          <p:cNvSpPr>
            <a:spLocks noChangeArrowheads="1"/>
          </p:cNvSpPr>
          <p:nvPr/>
        </p:nvSpPr>
        <p:spPr bwMode="auto">
          <a:xfrm>
            <a:off x="6289675" y="184150"/>
            <a:ext cx="4840288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2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二</a:t>
            </a:r>
            <a:r>
              <a:rPr lang="zh-CN" altLang="en-US" sz="3200" dirty="0" smtClean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、</a:t>
            </a:r>
            <a:r>
              <a:rPr lang="zh-CN" altLang="en-US" sz="32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会议</a:t>
            </a:r>
            <a:r>
              <a:rPr lang="zh-CN" altLang="en-US" sz="3200" dirty="0" smtClean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费报销流程</a:t>
            </a:r>
            <a:endParaRPr lang="zh-CN" altLang="en-US" sz="3200" dirty="0">
              <a:solidFill>
                <a:schemeClr val="tx1"/>
              </a:solidFill>
              <a:latin typeface="黑体" pitchFamily="2" charset="-122"/>
              <a:ea typeface="黑体" pitchFamily="2" charset="-122"/>
            </a:endParaRPr>
          </a:p>
        </p:txBody>
      </p:sp>
      <p:grpSp>
        <p:nvGrpSpPr>
          <p:cNvPr id="46082" name="组合 43"/>
          <p:cNvGrpSpPr>
            <a:grpSpLocks/>
          </p:cNvGrpSpPr>
          <p:nvPr/>
        </p:nvGrpSpPr>
        <p:grpSpPr bwMode="auto">
          <a:xfrm>
            <a:off x="395288" y="1357313"/>
            <a:ext cx="10406062" cy="6361112"/>
            <a:chOff x="394953" y="1483575"/>
            <a:chExt cx="10406433" cy="6360694"/>
          </a:xfrm>
        </p:grpSpPr>
        <p:grpSp>
          <p:nvGrpSpPr>
            <p:cNvPr id="46083" name="组合 4"/>
            <p:cNvGrpSpPr>
              <a:grpSpLocks/>
            </p:cNvGrpSpPr>
            <p:nvPr/>
          </p:nvGrpSpPr>
          <p:grpSpPr bwMode="auto">
            <a:xfrm>
              <a:off x="394953" y="2277544"/>
              <a:ext cx="2958641" cy="4794790"/>
              <a:chOff x="651479" y="2173516"/>
              <a:chExt cx="3790636" cy="3546243"/>
            </a:xfrm>
          </p:grpSpPr>
          <p:sp>
            <p:nvSpPr>
              <p:cNvPr id="7" name="矩形 6"/>
              <p:cNvSpPr/>
              <p:nvPr/>
            </p:nvSpPr>
            <p:spPr>
              <a:xfrm>
                <a:off x="681988" y="2173316"/>
                <a:ext cx="3760849" cy="422656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①填制审批表</a:t>
                </a:r>
              </a:p>
            </p:txBody>
          </p:sp>
          <p:sp>
            <p:nvSpPr>
              <p:cNvPr id="8" name="矩形 7"/>
              <p:cNvSpPr/>
              <p:nvPr/>
            </p:nvSpPr>
            <p:spPr>
              <a:xfrm>
                <a:off x="681988" y="3259305"/>
                <a:ext cx="3760849" cy="422656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②召开会议</a:t>
                </a:r>
              </a:p>
            </p:txBody>
          </p:sp>
          <p:cxnSp>
            <p:nvCxnSpPr>
              <p:cNvPr id="9" name="直接箭头连接符 8"/>
              <p:cNvCxnSpPr>
                <a:stCxn id="7" idx="2"/>
                <a:endCxn id="8" idx="0"/>
              </p:cNvCxnSpPr>
              <p:nvPr/>
            </p:nvCxnSpPr>
            <p:spPr>
              <a:xfrm rot="5400000">
                <a:off x="2231333" y="2927208"/>
                <a:ext cx="662160" cy="2035"/>
              </a:xfrm>
              <a:prstGeom prst="straightConnector1">
                <a:avLst/>
              </a:prstGeom>
              <a:ln w="31750">
                <a:solidFill>
                  <a:srgbClr val="A74543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矩形 9"/>
              <p:cNvSpPr/>
              <p:nvPr/>
            </p:nvSpPr>
            <p:spPr>
              <a:xfrm>
                <a:off x="665716" y="4299508"/>
                <a:ext cx="3760849" cy="422656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③填制报销单</a:t>
                </a:r>
              </a:p>
            </p:txBody>
          </p:sp>
          <p:sp>
            <p:nvSpPr>
              <p:cNvPr id="11" name="矩形 10"/>
              <p:cNvSpPr/>
              <p:nvPr/>
            </p:nvSpPr>
            <p:spPr>
              <a:xfrm>
                <a:off x="651479" y="5297444"/>
                <a:ext cx="3760848" cy="422656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 ④财务审核报销</a:t>
                </a:r>
              </a:p>
            </p:txBody>
          </p:sp>
          <p:cxnSp>
            <p:nvCxnSpPr>
              <p:cNvPr id="15" name="直接箭头连接符 14"/>
              <p:cNvCxnSpPr>
                <a:stCxn id="8" idx="2"/>
              </p:cNvCxnSpPr>
              <p:nvPr/>
            </p:nvCxnSpPr>
            <p:spPr>
              <a:xfrm rot="5400000">
                <a:off x="2260841" y="3982516"/>
                <a:ext cx="601110" cy="0"/>
              </a:xfrm>
              <a:prstGeom prst="straightConnector1">
                <a:avLst/>
              </a:prstGeom>
              <a:ln w="31750">
                <a:solidFill>
                  <a:srgbClr val="A74543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接箭头连接符 15"/>
              <p:cNvCxnSpPr/>
              <p:nvPr/>
            </p:nvCxnSpPr>
            <p:spPr>
              <a:xfrm>
                <a:off x="2530886" y="4766777"/>
                <a:ext cx="0" cy="530668"/>
              </a:xfrm>
              <a:prstGeom prst="straightConnector1">
                <a:avLst/>
              </a:prstGeom>
              <a:ln w="31750">
                <a:solidFill>
                  <a:srgbClr val="A74543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0" name="直接箭头连接符 29"/>
            <p:cNvCxnSpPr>
              <a:endCxn id="28" idx="1"/>
            </p:cNvCxnSpPr>
            <p:nvPr/>
          </p:nvCxnSpPr>
          <p:spPr>
            <a:xfrm>
              <a:off x="3330345" y="2539193"/>
              <a:ext cx="1920943" cy="1588"/>
            </a:xfrm>
            <a:prstGeom prst="straightConnector1">
              <a:avLst/>
            </a:prstGeom>
            <a:ln w="31750">
              <a:solidFill>
                <a:srgbClr val="1609B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矩形 49"/>
            <p:cNvSpPr/>
            <p:nvPr/>
          </p:nvSpPr>
          <p:spPr>
            <a:xfrm>
              <a:off x="631498" y="1483575"/>
              <a:ext cx="2709493" cy="5231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zh-CN" altLang="en-US" sz="2800" kern="0" dirty="0">
                  <a:solidFill>
                    <a:srgbClr val="A74543"/>
                  </a:solidFill>
                  <a:latin typeface="黑体" pitchFamily="49" charset="-122"/>
                  <a:ea typeface="黑体" pitchFamily="49" charset="-122"/>
                  <a:cs typeface="宋体"/>
                </a:rPr>
                <a:t>会议</a:t>
              </a:r>
              <a:r>
                <a:rPr lang="zh-CN" altLang="en-US" sz="2800" kern="0" dirty="0" smtClean="0">
                  <a:solidFill>
                    <a:srgbClr val="A74543"/>
                  </a:solidFill>
                  <a:latin typeface="黑体" pitchFamily="49" charset="-122"/>
                  <a:ea typeface="黑体" pitchFamily="49" charset="-122"/>
                  <a:cs typeface="宋体"/>
                </a:rPr>
                <a:t>费</a:t>
              </a:r>
              <a:r>
                <a:rPr lang="zh-CN" altLang="en-US" sz="2800" kern="0" dirty="0">
                  <a:solidFill>
                    <a:srgbClr val="A74543"/>
                  </a:solidFill>
                  <a:latin typeface="黑体" pitchFamily="49" charset="-122"/>
                  <a:ea typeface="黑体" pitchFamily="49" charset="-122"/>
                  <a:cs typeface="宋体"/>
                </a:rPr>
                <a:t>报销</a:t>
              </a:r>
              <a:r>
                <a:rPr lang="zh-CN" altLang="en-US" sz="2800" kern="0" dirty="0" smtClean="0">
                  <a:solidFill>
                    <a:srgbClr val="A74543"/>
                  </a:solidFill>
                  <a:latin typeface="黑体" pitchFamily="49" charset="-122"/>
                  <a:ea typeface="黑体" pitchFamily="49" charset="-122"/>
                  <a:cs typeface="宋体"/>
                </a:rPr>
                <a:t>流程</a:t>
              </a:r>
              <a:endParaRPr lang="zh-CN" altLang="en-US" sz="2800" kern="0" dirty="0">
                <a:solidFill>
                  <a:srgbClr val="A74543"/>
                </a:solidFill>
                <a:latin typeface="黑体" pitchFamily="49" charset="-122"/>
                <a:ea typeface="黑体" pitchFamily="49" charset="-122"/>
                <a:cs typeface="宋体"/>
              </a:endParaRPr>
            </a:p>
          </p:txBody>
        </p:sp>
        <p:sp>
          <p:nvSpPr>
            <p:cNvPr id="28" name="矩形 27"/>
            <p:cNvSpPr/>
            <p:nvPr/>
          </p:nvSpPr>
          <p:spPr>
            <a:xfrm>
              <a:off x="5251288" y="2277273"/>
              <a:ext cx="3121136" cy="523841"/>
            </a:xfrm>
            <a:prstGeom prst="rect">
              <a:avLst/>
            </a:prstGeom>
            <a:noFill/>
            <a:ln w="31750">
              <a:solidFill>
                <a:srgbClr val="1609BF"/>
              </a:solidFill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zh-CN" altLang="en-US" sz="2800" kern="0" dirty="0">
                  <a:solidFill>
                    <a:schemeClr val="tx1"/>
                  </a:solidFill>
                  <a:latin typeface="黑体" pitchFamily="49" charset="-122"/>
                  <a:ea typeface="黑体" pitchFamily="49" charset="-122"/>
                  <a:cs typeface="宋体"/>
                </a:rPr>
                <a:t>会议审批表</a:t>
              </a:r>
            </a:p>
          </p:txBody>
        </p:sp>
        <p:cxnSp>
          <p:nvCxnSpPr>
            <p:cNvPr id="26" name="直接箭头连接符 25"/>
            <p:cNvCxnSpPr/>
            <p:nvPr/>
          </p:nvCxnSpPr>
          <p:spPr>
            <a:xfrm>
              <a:off x="3354158" y="4071030"/>
              <a:ext cx="446103" cy="1587"/>
            </a:xfrm>
            <a:prstGeom prst="straightConnector1">
              <a:avLst/>
            </a:prstGeom>
            <a:ln w="31750">
              <a:solidFill>
                <a:srgbClr val="1609B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矩形 26"/>
            <p:cNvSpPr/>
            <p:nvPr/>
          </p:nvSpPr>
          <p:spPr>
            <a:xfrm>
              <a:off x="3800261" y="2929692"/>
              <a:ext cx="7001125" cy="2092188"/>
            </a:xfrm>
            <a:prstGeom prst="rect">
              <a:avLst/>
            </a:prstGeom>
            <a:noFill/>
            <a:ln w="31750">
              <a:solidFill>
                <a:srgbClr val="1609BF"/>
              </a:solidFill>
            </a:ln>
          </p:spPr>
          <p:txBody>
            <a:bodyPr>
              <a:spAutoFit/>
            </a:bodyPr>
            <a:lstStyle/>
            <a:p>
              <a:pPr>
                <a:spcBef>
                  <a:spcPts val="600"/>
                </a:spcBef>
                <a:defRPr/>
              </a:pPr>
              <a:r>
                <a:rPr lang="zh-CN" altLang="en-US" sz="2000" dirty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①</a:t>
              </a:r>
              <a:r>
                <a:rPr lang="zh-CN" altLang="en-US" sz="2000" kern="0" dirty="0">
                  <a:solidFill>
                    <a:srgbClr val="C00000"/>
                  </a:solidFill>
                  <a:latin typeface="黑体" pitchFamily="2" charset="-122"/>
                  <a:ea typeface="黑体" pitchFamily="2" charset="-122"/>
                  <a:cs typeface="宋体"/>
                </a:rPr>
                <a:t>会议通知</a:t>
              </a:r>
              <a:r>
                <a:rPr lang="zh-CN" altLang="en-US" sz="2000" kern="0" dirty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  <a:cs typeface="宋体"/>
                </a:rPr>
                <a:t>（包含会议议程）。</a:t>
              </a:r>
              <a:endParaRPr lang="en-US" altLang="zh-CN" sz="2000" kern="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  <a:cs typeface="宋体"/>
              </a:endParaRPr>
            </a:p>
            <a:p>
              <a:pPr>
                <a:spcBef>
                  <a:spcPts val="600"/>
                </a:spcBef>
                <a:defRPr/>
              </a:pPr>
              <a:r>
                <a:rPr lang="zh-CN" altLang="en-US" sz="2000" dirty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②</a:t>
              </a:r>
              <a:r>
                <a:rPr lang="zh-CN" altLang="en-US" sz="2000" dirty="0">
                  <a:solidFill>
                    <a:srgbClr val="C00000"/>
                  </a:solidFill>
                  <a:latin typeface="黑体" pitchFamily="2" charset="-122"/>
                  <a:ea typeface="黑体" pitchFamily="2" charset="-122"/>
                </a:rPr>
                <a:t>国内会议</a:t>
              </a:r>
              <a:r>
                <a:rPr lang="zh-CN" altLang="en-US" sz="2000" dirty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：参会人员签到表或参会人员名单</a:t>
              </a:r>
              <a:r>
                <a:rPr lang="en-US" altLang="zh-CN" sz="2000" dirty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(</a:t>
              </a:r>
              <a:r>
                <a:rPr lang="zh-CN" altLang="en-US" sz="2000" dirty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含单位和联系方式等信息</a:t>
              </a:r>
              <a:r>
                <a:rPr lang="en-US" altLang="zh-CN" sz="2000" dirty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)</a:t>
              </a:r>
              <a:r>
                <a:rPr lang="zh-CN" altLang="en-US" sz="2000" dirty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；</a:t>
              </a:r>
              <a:r>
                <a:rPr lang="zh-CN" altLang="en-US" sz="2000" dirty="0">
                  <a:solidFill>
                    <a:srgbClr val="C00000"/>
                  </a:solidFill>
                  <a:latin typeface="黑体" pitchFamily="2" charset="-122"/>
                  <a:ea typeface="黑体" pitchFamily="2" charset="-122"/>
                </a:rPr>
                <a:t>在华举办国际会议</a:t>
              </a:r>
              <a:r>
                <a:rPr lang="zh-CN" altLang="en-US" sz="2000" dirty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：教育部批准办会的文件，参会人员名单或注册信息表</a:t>
              </a:r>
              <a:r>
                <a:rPr lang="en-US" altLang="zh-CN" sz="2000" dirty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(</a:t>
              </a:r>
              <a:r>
                <a:rPr lang="zh-CN" altLang="en-US" sz="2000" dirty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含单位和联系方式等信息</a:t>
              </a:r>
              <a:r>
                <a:rPr lang="en-US" altLang="zh-CN" sz="2000" dirty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)</a:t>
              </a:r>
              <a:r>
                <a:rPr lang="zh-CN" altLang="en-US" sz="2000" dirty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。 </a:t>
              </a:r>
              <a:endParaRPr lang="en-US" altLang="zh-CN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endParaRPr>
            </a:p>
            <a:p>
              <a:pPr>
                <a:spcBef>
                  <a:spcPts val="600"/>
                </a:spcBef>
                <a:defRPr/>
              </a:pPr>
              <a:r>
                <a:rPr lang="zh-CN" altLang="en-US" sz="2000" dirty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③</a:t>
              </a:r>
              <a:r>
                <a:rPr lang="zh-CN" altLang="en-US" sz="2000" dirty="0">
                  <a:solidFill>
                    <a:srgbClr val="C00000"/>
                  </a:solidFill>
                  <a:latin typeface="黑体" pitchFamily="2" charset="-122"/>
                  <a:ea typeface="黑体" pitchFamily="2" charset="-122"/>
                </a:rPr>
                <a:t>会议服务单位</a:t>
              </a:r>
              <a:r>
                <a:rPr lang="zh-CN" altLang="en-US" sz="2000" dirty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提供的费用发票、原始明细单据、电子结算单、委托协议（合同）等资料。</a:t>
              </a:r>
              <a:endParaRPr lang="zh-CN" altLang="en-US" sz="2000" kern="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  <a:cs typeface="宋体"/>
              </a:endParaRPr>
            </a:p>
          </p:txBody>
        </p:sp>
        <p:cxnSp>
          <p:nvCxnSpPr>
            <p:cNvPr id="35" name="直接箭头连接符 34"/>
            <p:cNvCxnSpPr/>
            <p:nvPr/>
          </p:nvCxnSpPr>
          <p:spPr>
            <a:xfrm flipV="1">
              <a:off x="3330345" y="5429841"/>
              <a:ext cx="2541679" cy="0"/>
            </a:xfrm>
            <a:prstGeom prst="straightConnector1">
              <a:avLst/>
            </a:prstGeom>
            <a:ln w="31750">
              <a:solidFill>
                <a:srgbClr val="1609B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6091" name="组合 36"/>
            <p:cNvGrpSpPr>
              <a:grpSpLocks/>
            </p:cNvGrpSpPr>
            <p:nvPr/>
          </p:nvGrpSpPr>
          <p:grpSpPr bwMode="auto">
            <a:xfrm>
              <a:off x="5872164" y="5129625"/>
              <a:ext cx="1906093" cy="2714644"/>
              <a:chOff x="4514842" y="2800763"/>
              <a:chExt cx="3204000" cy="3708000"/>
            </a:xfrm>
          </p:grpSpPr>
          <p:pic>
            <p:nvPicPr>
              <p:cNvPr id="46092" name="Picture 1" descr="C:\Documents and Settings\Administrator\Application Data\Tencent\Users\706979087\QQ\WinTemp\RichOle\65YBK[KQK2A21$YX~JXM653.png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586280" y="2857492"/>
                <a:ext cx="3035673" cy="36119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9" name="矩形 38"/>
              <p:cNvSpPr/>
              <p:nvPr/>
            </p:nvSpPr>
            <p:spPr>
              <a:xfrm>
                <a:off x="4514605" y="2801032"/>
                <a:ext cx="3204945" cy="3707731"/>
              </a:xfrm>
              <a:prstGeom prst="rect">
                <a:avLst/>
              </a:prstGeom>
              <a:noFill/>
              <a:ln w="31750">
                <a:solidFill>
                  <a:srgbClr val="1609BF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endParaRPr lang="zh-CN" altLang="en-US" sz="2800" kern="0" dirty="0">
                  <a:solidFill>
                    <a:schemeClr val="tx1"/>
                  </a:solidFill>
                  <a:latin typeface="黑体" pitchFamily="49" charset="-122"/>
                  <a:ea typeface="黑体" pitchFamily="49" charset="-122"/>
                  <a:cs typeface="宋体"/>
                </a:endParaRPr>
              </a:p>
            </p:txBody>
          </p:sp>
        </p:grpSp>
      </p:grpSp>
      <p:sp>
        <p:nvSpPr>
          <p:cNvPr id="22" name="矩形 21"/>
          <p:cNvSpPr/>
          <p:nvPr/>
        </p:nvSpPr>
        <p:spPr bwMode="auto">
          <a:xfrm>
            <a:off x="6161906" y="1373188"/>
            <a:ext cx="1627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800" kern="0" dirty="0" smtClean="0">
                <a:solidFill>
                  <a:srgbClr val="1609BF"/>
                </a:solidFill>
                <a:latin typeface="黑体" pitchFamily="49" charset="-122"/>
                <a:ea typeface="黑体" pitchFamily="49" charset="-122"/>
                <a:cs typeface="宋体"/>
              </a:rPr>
              <a:t>注意事项</a:t>
            </a:r>
            <a:endParaRPr lang="zh-CN" altLang="en-US" sz="2800" kern="0" dirty="0">
              <a:solidFill>
                <a:srgbClr val="1609BF"/>
              </a:solidFill>
              <a:latin typeface="黑体" pitchFamily="49" charset="-122"/>
              <a:ea typeface="黑体" pitchFamily="49" charset="-122"/>
              <a:cs typeface="宋体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组合 66"/>
          <p:cNvGrpSpPr>
            <a:grpSpLocks/>
          </p:cNvGrpSpPr>
          <p:nvPr/>
        </p:nvGrpSpPr>
        <p:grpSpPr bwMode="auto">
          <a:xfrm>
            <a:off x="395288" y="1357313"/>
            <a:ext cx="10514012" cy="6361112"/>
            <a:chOff x="394953" y="1483575"/>
            <a:chExt cx="10513871" cy="6360460"/>
          </a:xfrm>
        </p:grpSpPr>
        <p:grpSp>
          <p:nvGrpSpPr>
            <p:cNvPr id="48131" name="组合 4"/>
            <p:cNvGrpSpPr>
              <a:grpSpLocks/>
            </p:cNvGrpSpPr>
            <p:nvPr/>
          </p:nvGrpSpPr>
          <p:grpSpPr bwMode="auto">
            <a:xfrm>
              <a:off x="394953" y="2277543"/>
              <a:ext cx="2958641" cy="3646349"/>
              <a:chOff x="651479" y="2173515"/>
              <a:chExt cx="3790636" cy="3646349"/>
            </a:xfrm>
          </p:grpSpPr>
          <p:sp>
            <p:nvSpPr>
              <p:cNvPr id="7" name="矩形 6"/>
              <p:cNvSpPr/>
              <p:nvPr/>
            </p:nvSpPr>
            <p:spPr>
              <a:xfrm>
                <a:off x="681987" y="2173216"/>
                <a:ext cx="3760665" cy="523821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①填制审批表</a:t>
                </a:r>
              </a:p>
            </p:txBody>
          </p:sp>
          <p:sp>
            <p:nvSpPr>
              <p:cNvPr id="8" name="矩形 7"/>
              <p:cNvSpPr/>
              <p:nvPr/>
            </p:nvSpPr>
            <p:spPr>
              <a:xfrm>
                <a:off x="681987" y="3214509"/>
                <a:ext cx="3760665" cy="523821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②召开会议</a:t>
                </a:r>
              </a:p>
            </p:txBody>
          </p:sp>
          <p:cxnSp>
            <p:nvCxnSpPr>
              <p:cNvPr id="9" name="直接箭头连接符 8"/>
              <p:cNvCxnSpPr>
                <a:stCxn id="7" idx="2"/>
              </p:cNvCxnSpPr>
              <p:nvPr/>
            </p:nvCxnSpPr>
            <p:spPr>
              <a:xfrm>
                <a:off x="2561302" y="2697037"/>
                <a:ext cx="0" cy="511123"/>
              </a:xfrm>
              <a:prstGeom prst="straightConnector1">
                <a:avLst/>
              </a:prstGeom>
              <a:ln w="31750">
                <a:solidFill>
                  <a:srgbClr val="A74543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矩形 9"/>
              <p:cNvSpPr/>
              <p:nvPr/>
            </p:nvSpPr>
            <p:spPr>
              <a:xfrm>
                <a:off x="665716" y="4257389"/>
                <a:ext cx="3760665" cy="522234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③填制报销单</a:t>
                </a:r>
              </a:p>
            </p:txBody>
          </p:sp>
          <p:sp>
            <p:nvSpPr>
              <p:cNvPr id="11" name="矩形 10"/>
              <p:cNvSpPr/>
              <p:nvPr/>
            </p:nvSpPr>
            <p:spPr>
              <a:xfrm>
                <a:off x="651479" y="5295508"/>
                <a:ext cx="3760664" cy="523821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 ④财务审核报销</a:t>
                </a:r>
              </a:p>
            </p:txBody>
          </p:sp>
          <p:cxnSp>
            <p:nvCxnSpPr>
              <p:cNvPr id="15" name="直接箭头连接符 14"/>
              <p:cNvCxnSpPr>
                <a:stCxn id="8" idx="2"/>
              </p:cNvCxnSpPr>
              <p:nvPr/>
            </p:nvCxnSpPr>
            <p:spPr>
              <a:xfrm flipH="1">
                <a:off x="2561302" y="3738330"/>
                <a:ext cx="0" cy="500011"/>
              </a:xfrm>
              <a:prstGeom prst="straightConnector1">
                <a:avLst/>
              </a:prstGeom>
              <a:ln w="31750">
                <a:solidFill>
                  <a:srgbClr val="A74543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接箭头连接符 15"/>
              <p:cNvCxnSpPr/>
              <p:nvPr/>
            </p:nvCxnSpPr>
            <p:spPr>
              <a:xfrm>
                <a:off x="2530794" y="4765337"/>
                <a:ext cx="0" cy="530171"/>
              </a:xfrm>
              <a:prstGeom prst="straightConnector1">
                <a:avLst/>
              </a:prstGeom>
              <a:ln w="31750">
                <a:solidFill>
                  <a:srgbClr val="A74543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0" name="直接箭头连接符 29"/>
            <p:cNvCxnSpPr>
              <a:stCxn id="7" idx="3"/>
            </p:cNvCxnSpPr>
            <p:nvPr/>
          </p:nvCxnSpPr>
          <p:spPr>
            <a:xfrm>
              <a:off x="3354013" y="2539154"/>
              <a:ext cx="738177" cy="0"/>
            </a:xfrm>
            <a:prstGeom prst="straightConnector1">
              <a:avLst/>
            </a:prstGeom>
            <a:ln w="31750">
              <a:solidFill>
                <a:srgbClr val="1609B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矩形 49"/>
            <p:cNvSpPr/>
            <p:nvPr/>
          </p:nvSpPr>
          <p:spPr>
            <a:xfrm>
              <a:off x="631487" y="1483575"/>
              <a:ext cx="2709827" cy="5238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zh-CN" altLang="en-US" sz="2800" kern="0" dirty="0">
                  <a:solidFill>
                    <a:srgbClr val="A74543"/>
                  </a:solidFill>
                  <a:latin typeface="黑体" pitchFamily="49" charset="-122"/>
                  <a:ea typeface="黑体" pitchFamily="49" charset="-122"/>
                  <a:cs typeface="宋体"/>
                </a:rPr>
                <a:t>会议费发生流程</a:t>
              </a:r>
            </a:p>
          </p:txBody>
        </p:sp>
        <p:grpSp>
          <p:nvGrpSpPr>
            <p:cNvPr id="48134" name="组合 51"/>
            <p:cNvGrpSpPr>
              <a:grpSpLocks/>
            </p:cNvGrpSpPr>
            <p:nvPr/>
          </p:nvGrpSpPr>
          <p:grpSpPr bwMode="auto">
            <a:xfrm>
              <a:off x="4108947" y="2282226"/>
              <a:ext cx="2855305" cy="4131242"/>
              <a:chOff x="5898889" y="2173515"/>
              <a:chExt cx="2855305" cy="4131242"/>
            </a:xfrm>
          </p:grpSpPr>
          <p:sp>
            <p:nvSpPr>
              <p:cNvPr id="28" name="矩形 27"/>
              <p:cNvSpPr/>
              <p:nvPr/>
            </p:nvSpPr>
            <p:spPr>
              <a:xfrm>
                <a:off x="5899595" y="2173294"/>
                <a:ext cx="2854287" cy="4131840"/>
              </a:xfrm>
              <a:prstGeom prst="rect">
                <a:avLst/>
              </a:prstGeom>
              <a:noFill/>
              <a:ln w="31750">
                <a:solidFill>
                  <a:srgbClr val="1609BF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endParaRPr lang="zh-CN" altLang="en-US" sz="2800" kern="0" dirty="0">
                  <a:solidFill>
                    <a:schemeClr val="tx1"/>
                  </a:solidFill>
                  <a:latin typeface="黑体" pitchFamily="49" charset="-122"/>
                  <a:ea typeface="黑体" pitchFamily="49" charset="-122"/>
                  <a:cs typeface="宋体"/>
                </a:endParaRPr>
              </a:p>
            </p:txBody>
          </p:sp>
          <p:pic>
            <p:nvPicPr>
              <p:cNvPr id="48149" name="图片 50"/>
              <p:cNvPicPr>
                <a:picLocks noChangeAspect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017890" y="2272307"/>
                <a:ext cx="2689311" cy="39763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cxnSp>
          <p:nvCxnSpPr>
            <p:cNvPr id="59" name="直接箭头连接符 58"/>
            <p:cNvCxnSpPr/>
            <p:nvPr/>
          </p:nvCxnSpPr>
          <p:spPr>
            <a:xfrm flipV="1">
              <a:off x="6687719" y="2958211"/>
              <a:ext cx="876288" cy="1620672"/>
            </a:xfrm>
            <a:prstGeom prst="straightConnector1">
              <a:avLst/>
            </a:prstGeom>
            <a:ln w="31750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矩形 61"/>
            <p:cNvSpPr/>
            <p:nvPr/>
          </p:nvSpPr>
          <p:spPr>
            <a:xfrm>
              <a:off x="7564007" y="2277244"/>
              <a:ext cx="3265443" cy="1152407"/>
            </a:xfrm>
            <a:prstGeom prst="rect">
              <a:avLst/>
            </a:prstGeom>
            <a:noFill/>
            <a:ln w="31750">
              <a:solidFill>
                <a:srgbClr val="008000"/>
              </a:solidFill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endParaRPr lang="zh-CN" altLang="en-US" sz="2800" kern="0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cs typeface="宋体"/>
              </a:endParaRPr>
            </a:p>
          </p:txBody>
        </p:sp>
        <p:sp>
          <p:nvSpPr>
            <p:cNvPr id="48137" name="矩形 62"/>
            <p:cNvSpPr>
              <a:spLocks noChangeArrowheads="1"/>
            </p:cNvSpPr>
            <p:nvPr/>
          </p:nvSpPr>
          <p:spPr bwMode="auto">
            <a:xfrm>
              <a:off x="7586676" y="2357426"/>
              <a:ext cx="3239059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1800" b="0">
                  <a:solidFill>
                    <a:srgbClr val="000000"/>
                  </a:solidFill>
                  <a:latin typeface="黑体" pitchFamily="2" charset="-122"/>
                  <a:ea typeface="黑体" pitchFamily="2" charset="-122"/>
                </a:rPr>
                <a:t>使用实行预算控制的经费召开会议，应在经费批准的会议费</a:t>
              </a:r>
              <a:r>
                <a:rPr lang="zh-CN" altLang="en-US" sz="1800" b="0">
                  <a:solidFill>
                    <a:srgbClr val="C00000"/>
                  </a:solidFill>
                  <a:latin typeface="黑体" pitchFamily="2" charset="-122"/>
                  <a:ea typeface="黑体" pitchFamily="2" charset="-122"/>
                </a:rPr>
                <a:t>预算额度</a:t>
              </a:r>
              <a:r>
                <a:rPr lang="zh-CN" altLang="en-US" sz="1800" b="0">
                  <a:solidFill>
                    <a:srgbClr val="000000"/>
                  </a:solidFill>
                  <a:latin typeface="黑体" pitchFamily="2" charset="-122"/>
                  <a:ea typeface="黑体" pitchFamily="2" charset="-122"/>
                </a:rPr>
                <a:t>和</a:t>
              </a:r>
              <a:r>
                <a:rPr lang="zh-CN" altLang="en-US" sz="1800" b="0">
                  <a:solidFill>
                    <a:srgbClr val="C00000"/>
                  </a:solidFill>
                  <a:latin typeface="黑体" pitchFamily="2" charset="-122"/>
                  <a:ea typeface="黑体" pitchFamily="2" charset="-122"/>
                </a:rPr>
                <a:t>标准</a:t>
              </a:r>
              <a:r>
                <a:rPr lang="zh-CN" altLang="en-US" sz="1800" b="0">
                  <a:solidFill>
                    <a:srgbClr val="000000"/>
                  </a:solidFill>
                  <a:latin typeface="黑体" pitchFamily="2" charset="-122"/>
                  <a:ea typeface="黑体" pitchFamily="2" charset="-122"/>
                </a:rPr>
                <a:t>内开支会议费。</a:t>
              </a:r>
              <a:endParaRPr lang="zh-CN" altLang="en-US" sz="1800">
                <a:latin typeface="黑体" pitchFamily="2" charset="-122"/>
                <a:ea typeface="黑体" pitchFamily="2" charset="-122"/>
              </a:endParaRPr>
            </a:p>
          </p:txBody>
        </p:sp>
        <p:sp>
          <p:nvSpPr>
            <p:cNvPr id="65" name="矩形 64"/>
            <p:cNvSpPr/>
            <p:nvPr/>
          </p:nvSpPr>
          <p:spPr>
            <a:xfrm>
              <a:off x="7587819" y="3737594"/>
              <a:ext cx="3241632" cy="1620671"/>
            </a:xfrm>
            <a:prstGeom prst="rect">
              <a:avLst/>
            </a:prstGeom>
            <a:noFill/>
            <a:ln w="31750">
              <a:solidFill>
                <a:srgbClr val="008000"/>
              </a:solidFill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endParaRPr lang="zh-CN" altLang="en-US" sz="2800" kern="0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cs typeface="宋体"/>
              </a:endParaRPr>
            </a:p>
          </p:txBody>
        </p:sp>
        <p:cxnSp>
          <p:nvCxnSpPr>
            <p:cNvPr id="71" name="直接箭头连接符 70"/>
            <p:cNvCxnSpPr/>
            <p:nvPr/>
          </p:nvCxnSpPr>
          <p:spPr>
            <a:xfrm>
              <a:off x="6687719" y="4577295"/>
              <a:ext cx="900100" cy="1588"/>
            </a:xfrm>
            <a:prstGeom prst="straightConnector1">
              <a:avLst/>
            </a:prstGeom>
            <a:ln w="31750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140" name="矩形 73"/>
            <p:cNvSpPr>
              <a:spLocks noChangeArrowheads="1"/>
            </p:cNvSpPr>
            <p:nvPr/>
          </p:nvSpPr>
          <p:spPr bwMode="auto">
            <a:xfrm>
              <a:off x="7601833" y="3809056"/>
              <a:ext cx="3199553" cy="1477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1800" b="0">
                  <a:solidFill>
                    <a:srgbClr val="C00000"/>
                  </a:solidFill>
                  <a:latin typeface="黑体" pitchFamily="2" charset="-122"/>
                  <a:ea typeface="黑体" pitchFamily="2" charset="-122"/>
                </a:rPr>
                <a:t>开支范围</a:t>
              </a:r>
              <a:r>
                <a:rPr lang="zh-CN" altLang="en-US" sz="1800" b="0">
                  <a:solidFill>
                    <a:srgbClr val="000000"/>
                  </a:solidFill>
                  <a:latin typeface="黑体" pitchFamily="2" charset="-122"/>
                  <a:ea typeface="黑体" pitchFamily="2" charset="-122"/>
                </a:rPr>
                <a:t>包括会议住宿费、伙食费、会议室租金、交通费、文件印刷费等；</a:t>
              </a:r>
              <a:r>
                <a:rPr lang="zh-CN" altLang="en-US" sz="1800" b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国际会议可开支同声传译翻译费、同声传译设备租金费用等</a:t>
              </a:r>
              <a:r>
                <a:rPr lang="zh-CN" altLang="en-US" sz="1800" b="0">
                  <a:solidFill>
                    <a:srgbClr val="000000"/>
                  </a:solidFill>
                  <a:latin typeface="黑体" pitchFamily="2" charset="-122"/>
                  <a:ea typeface="黑体" pitchFamily="2" charset="-122"/>
                </a:rPr>
                <a:t>。</a:t>
              </a:r>
              <a:endParaRPr lang="zh-CN" altLang="en-US" sz="1800">
                <a:latin typeface="黑体" pitchFamily="2" charset="-122"/>
                <a:ea typeface="黑体" pitchFamily="2" charset="-122"/>
              </a:endParaRPr>
            </a:p>
          </p:txBody>
        </p:sp>
        <p:cxnSp>
          <p:nvCxnSpPr>
            <p:cNvPr id="79" name="直接箭头连接符 78"/>
            <p:cNvCxnSpPr>
              <a:endCxn id="84" idx="1"/>
            </p:cNvCxnSpPr>
            <p:nvPr/>
          </p:nvCxnSpPr>
          <p:spPr>
            <a:xfrm rot="16200000" flipH="1">
              <a:off x="6416324" y="4850278"/>
              <a:ext cx="1442889" cy="900100"/>
            </a:xfrm>
            <a:prstGeom prst="straightConnector1">
              <a:avLst/>
            </a:prstGeom>
            <a:ln w="31750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矩形 83"/>
            <p:cNvSpPr/>
            <p:nvPr/>
          </p:nvSpPr>
          <p:spPr>
            <a:xfrm>
              <a:off x="7587819" y="5643986"/>
              <a:ext cx="3265444" cy="755573"/>
            </a:xfrm>
            <a:prstGeom prst="rect">
              <a:avLst/>
            </a:prstGeom>
            <a:noFill/>
            <a:ln w="31750">
              <a:solidFill>
                <a:srgbClr val="008000"/>
              </a:solidFill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endParaRPr lang="zh-CN" altLang="en-US" sz="2800" kern="0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cs typeface="宋体"/>
              </a:endParaRPr>
            </a:p>
          </p:txBody>
        </p:sp>
        <p:sp>
          <p:nvSpPr>
            <p:cNvPr id="48143" name="矩形 85"/>
            <p:cNvSpPr>
              <a:spLocks noChangeArrowheads="1"/>
            </p:cNvSpPr>
            <p:nvPr/>
          </p:nvSpPr>
          <p:spPr bwMode="auto">
            <a:xfrm>
              <a:off x="7655671" y="5711623"/>
              <a:ext cx="3113446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1800" b="0">
                  <a:solidFill>
                    <a:srgbClr val="000000"/>
                  </a:solidFill>
                  <a:latin typeface="黑体" pitchFamily="2" charset="-122"/>
                  <a:ea typeface="黑体" pitchFamily="2" charset="-122"/>
                </a:rPr>
                <a:t>开支实行</a:t>
              </a:r>
              <a:r>
                <a:rPr lang="zh-CN" altLang="en-US" sz="1800" b="0">
                  <a:solidFill>
                    <a:srgbClr val="C00000"/>
                  </a:solidFill>
                  <a:latin typeface="黑体" pitchFamily="2" charset="-122"/>
                  <a:ea typeface="黑体" pitchFamily="2" charset="-122"/>
                </a:rPr>
                <a:t>综合定额</a:t>
              </a:r>
              <a:r>
                <a:rPr lang="zh-CN" altLang="en-US" sz="1800" b="0">
                  <a:solidFill>
                    <a:srgbClr val="000000"/>
                  </a:solidFill>
                  <a:latin typeface="黑体" pitchFamily="2" charset="-122"/>
                  <a:ea typeface="黑体" pitchFamily="2" charset="-122"/>
                </a:rPr>
                <a:t>控制，各项费用间可以调剂使用。</a:t>
              </a:r>
              <a:endParaRPr lang="zh-CN" altLang="en-US" sz="1800">
                <a:latin typeface="黑体" pitchFamily="2" charset="-122"/>
                <a:ea typeface="黑体" pitchFamily="2" charset="-122"/>
              </a:endParaRPr>
            </a:p>
          </p:txBody>
        </p:sp>
        <p:cxnSp>
          <p:nvCxnSpPr>
            <p:cNvPr id="27" name="肘形连接符 26"/>
            <p:cNvCxnSpPr/>
            <p:nvPr/>
          </p:nvCxnSpPr>
          <p:spPr>
            <a:xfrm rot="5400000">
              <a:off x="2384214" y="4566147"/>
              <a:ext cx="3350869" cy="804852"/>
            </a:xfrm>
            <a:prstGeom prst="bentConnector3">
              <a:avLst>
                <a:gd name="adj1" fmla="val -153"/>
              </a:avLst>
            </a:prstGeom>
            <a:ln w="31750">
              <a:solidFill>
                <a:srgbClr val="008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矩形 57"/>
            <p:cNvSpPr/>
            <p:nvPr/>
          </p:nvSpPr>
          <p:spPr>
            <a:xfrm>
              <a:off x="433052" y="6644008"/>
              <a:ext cx="10475772" cy="1187328"/>
            </a:xfrm>
            <a:prstGeom prst="rect">
              <a:avLst/>
            </a:prstGeom>
            <a:noFill/>
            <a:ln w="31750">
              <a:solidFill>
                <a:srgbClr val="008000"/>
              </a:solidFill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endParaRPr lang="zh-CN" altLang="en-US" sz="2800" kern="0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cs typeface="宋体"/>
              </a:endParaRPr>
            </a:p>
          </p:txBody>
        </p:sp>
        <p:sp>
          <p:nvSpPr>
            <p:cNvPr id="48147" name="矩形 59"/>
            <p:cNvSpPr>
              <a:spLocks noChangeArrowheads="1"/>
            </p:cNvSpPr>
            <p:nvPr/>
          </p:nvSpPr>
          <p:spPr bwMode="auto">
            <a:xfrm>
              <a:off x="433825" y="6643706"/>
              <a:ext cx="10438999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1800" b="0">
                  <a:solidFill>
                    <a:srgbClr val="C00000"/>
                  </a:solidFill>
                  <a:latin typeface="黑体" pitchFamily="2" charset="-122"/>
                  <a:ea typeface="黑体" pitchFamily="2" charset="-122"/>
                </a:rPr>
                <a:t>国内业务会议</a:t>
              </a:r>
              <a:r>
                <a:rPr lang="zh-CN" altLang="en-US" sz="1800" b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是指因教学、科研业务需要举办的业务性会议，包括各类学术会议、学术论坛、研讨会、评审会、座谈会、答辩会等。</a:t>
              </a:r>
              <a:r>
                <a:rPr lang="zh-CN" altLang="en-US" sz="1800" b="0">
                  <a:solidFill>
                    <a:srgbClr val="C00000"/>
                  </a:solidFill>
                  <a:latin typeface="黑体" pitchFamily="2" charset="-122"/>
                  <a:ea typeface="黑体" pitchFamily="2" charset="-122"/>
                </a:rPr>
                <a:t>国内管理会议</a:t>
              </a:r>
              <a:r>
                <a:rPr lang="zh-CN" altLang="en-US" sz="1800" b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是指除国内业务会议之外的其他国内会议。</a:t>
              </a:r>
              <a:r>
                <a:rPr lang="zh-CN" altLang="en-US" sz="1800" b="0">
                  <a:solidFill>
                    <a:srgbClr val="C00000"/>
                  </a:solidFill>
                  <a:latin typeface="黑体" pitchFamily="2" charset="-122"/>
                  <a:ea typeface="黑体" pitchFamily="2" charset="-122"/>
                </a:rPr>
                <a:t>在华举办国际会议</a:t>
              </a:r>
              <a:r>
                <a:rPr lang="zh-CN" altLang="en-US" sz="1800" b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是指报经教育部外事部门批准的、在我国境内举办的、由校区及校区各单位主办的有外籍人员参 加的国际会议。 </a:t>
              </a:r>
            </a:p>
          </p:txBody>
        </p:sp>
      </p:grp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6289675" y="184150"/>
            <a:ext cx="4840288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2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二</a:t>
            </a:r>
            <a:r>
              <a:rPr lang="zh-CN" altLang="en-US" sz="3200" dirty="0" smtClean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、</a:t>
            </a:r>
            <a:r>
              <a:rPr lang="zh-CN" altLang="en-US" sz="32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会议</a:t>
            </a:r>
            <a:r>
              <a:rPr lang="zh-CN" altLang="en-US" sz="3200" dirty="0" smtClean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费报销流程</a:t>
            </a:r>
            <a:endParaRPr lang="zh-CN" altLang="en-US" sz="3200" dirty="0">
              <a:solidFill>
                <a:schemeClr val="tx1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32" name="矩形 31"/>
          <p:cNvSpPr/>
          <p:nvPr/>
        </p:nvSpPr>
        <p:spPr bwMode="auto">
          <a:xfrm>
            <a:off x="6881986" y="1373188"/>
            <a:ext cx="1627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800" kern="0" dirty="0" smtClean="0">
                <a:solidFill>
                  <a:srgbClr val="1609BF"/>
                </a:solidFill>
                <a:latin typeface="黑体" pitchFamily="49" charset="-122"/>
                <a:ea typeface="黑体" pitchFamily="49" charset="-122"/>
                <a:cs typeface="宋体"/>
              </a:rPr>
              <a:t>注意事项</a:t>
            </a:r>
            <a:endParaRPr lang="zh-CN" altLang="en-US" sz="2800" kern="0" dirty="0">
              <a:solidFill>
                <a:srgbClr val="1609BF"/>
              </a:solidFill>
              <a:latin typeface="黑体" pitchFamily="49" charset="-122"/>
              <a:ea typeface="黑体" pitchFamily="49" charset="-122"/>
              <a:cs typeface="宋体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>
            <a:off x="808038" y="1341438"/>
            <a:ext cx="3070225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800" kern="0" dirty="0">
                <a:solidFill>
                  <a:srgbClr val="A74543"/>
                </a:solidFill>
                <a:latin typeface="黑体" pitchFamily="49" charset="-122"/>
                <a:ea typeface="黑体" pitchFamily="49" charset="-122"/>
                <a:cs typeface="宋体"/>
              </a:rPr>
              <a:t>暂付款业务流程：</a:t>
            </a:r>
          </a:p>
        </p:txBody>
      </p:sp>
      <p:sp>
        <p:nvSpPr>
          <p:cNvPr id="62466" name="Rectangle 8"/>
          <p:cNvSpPr>
            <a:spLocks noChangeArrowheads="1"/>
          </p:cNvSpPr>
          <p:nvPr/>
        </p:nvSpPr>
        <p:spPr bwMode="auto">
          <a:xfrm>
            <a:off x="6289675" y="184150"/>
            <a:ext cx="4840288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2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三</a:t>
            </a:r>
            <a:r>
              <a:rPr lang="zh-CN" altLang="en-US" sz="3200" dirty="0" smtClean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、</a:t>
            </a:r>
            <a:r>
              <a:rPr lang="zh-CN" altLang="en-US" sz="32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暂</a:t>
            </a:r>
            <a:r>
              <a:rPr lang="zh-CN" altLang="en-US" sz="3200" dirty="0" smtClean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付款业务流程</a:t>
            </a:r>
            <a:endParaRPr lang="zh-CN" altLang="en-US" sz="3200" dirty="0">
              <a:solidFill>
                <a:schemeClr val="tx1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433888" y="1624236"/>
            <a:ext cx="6059487" cy="2160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zh-CN" altLang="en-US" sz="1600" b="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对于资金不落实或经费超支的项目一律不予办理暂付款借支手续。对于</a:t>
            </a:r>
            <a:r>
              <a:rPr lang="zh-CN" altLang="en-US" sz="1600" b="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以下费用</a:t>
            </a:r>
            <a:r>
              <a:rPr lang="zh-CN" altLang="en-US" sz="1600" b="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还需具备：</a:t>
            </a:r>
            <a:endParaRPr lang="en-US" altLang="zh-CN" sz="1600" b="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spcBef>
                <a:spcPts val="0"/>
              </a:spcBef>
              <a:defRPr/>
            </a:pPr>
            <a:r>
              <a:rPr lang="zh-CN" altLang="en-US" sz="1600" b="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①设备</a:t>
            </a:r>
            <a:r>
              <a:rPr lang="zh-CN" altLang="en-US" sz="1600" b="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暂付款：根据设备采购计划</a:t>
            </a:r>
            <a:r>
              <a:rPr lang="zh-CN" altLang="en-US" sz="1600" b="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按合同进度支付</a:t>
            </a:r>
            <a:r>
              <a:rPr lang="zh-CN" altLang="en-US" sz="1600" b="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（预借金额</a:t>
            </a:r>
            <a:r>
              <a:rPr lang="en-US" altLang="zh-CN" sz="1600" b="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1600" b="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万元</a:t>
            </a:r>
            <a:r>
              <a:rPr lang="zh-CN" altLang="en-US" sz="1600" b="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及以上的暂付款，借款时需提供</a:t>
            </a:r>
            <a:r>
              <a:rPr lang="zh-CN" altLang="en-US" sz="1600" b="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合同复印件</a:t>
            </a:r>
            <a:r>
              <a:rPr lang="zh-CN" altLang="en-US" sz="1600" b="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，报销时提供</a:t>
            </a:r>
            <a:r>
              <a:rPr lang="zh-CN" altLang="en-US" sz="1600" b="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合同原件</a:t>
            </a:r>
            <a:r>
              <a:rPr lang="zh-CN" altLang="en-US" sz="1600" b="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）。 </a:t>
            </a:r>
          </a:p>
          <a:p>
            <a:pPr>
              <a:spcBef>
                <a:spcPts val="0"/>
              </a:spcBef>
              <a:defRPr/>
            </a:pPr>
            <a:r>
              <a:rPr lang="zh-CN" altLang="en-US" sz="1600" b="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②会议</a:t>
            </a:r>
            <a:r>
              <a:rPr lang="zh-CN" altLang="en-US" sz="1600" b="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费借款：附</a:t>
            </a:r>
            <a:r>
              <a:rPr lang="zh-CN" altLang="en-US" sz="1600" b="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会议通知</a:t>
            </a:r>
            <a:r>
              <a:rPr lang="zh-CN" altLang="en-US" sz="1600" b="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zh-CN" altLang="en-US" sz="16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lang="zh-CN" altLang="en-US" sz="1600" b="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包含会议议程</a:t>
            </a:r>
            <a:r>
              <a:rPr lang="zh-CN" altLang="en-US" sz="1600" b="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，若是</a:t>
            </a:r>
            <a:r>
              <a:rPr lang="zh-CN" altLang="en-US" sz="1600" b="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会议主办方，也可为相应的文字说明）；会议审批表；如举办国际会议，需提供教育部批准办会的文件。 </a:t>
            </a:r>
            <a:endParaRPr lang="en-US" altLang="zh-CN" sz="1600" b="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spcBef>
                <a:spcPts val="1200"/>
              </a:spcBef>
              <a:defRPr/>
            </a:pPr>
            <a:endParaRPr lang="zh-CN" altLang="en-US" sz="2200" kern="0" dirty="0">
              <a:solidFill>
                <a:schemeClr val="tx1"/>
              </a:solidFill>
              <a:latin typeface="黑体" pitchFamily="49" charset="-122"/>
              <a:ea typeface="黑体" pitchFamily="49" charset="-122"/>
              <a:cs typeface="宋体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4433888" y="1624236"/>
            <a:ext cx="6070600" cy="2088000"/>
          </a:xfrm>
          <a:prstGeom prst="rect">
            <a:avLst/>
          </a:prstGeom>
          <a:noFill/>
          <a:ln w="31750">
            <a:solidFill>
              <a:srgbClr val="1609BF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endParaRPr lang="zh-CN" altLang="en-US" sz="2800" kern="0" dirty="0">
              <a:solidFill>
                <a:schemeClr val="tx1"/>
              </a:solidFill>
              <a:latin typeface="黑体" pitchFamily="49" charset="-122"/>
              <a:ea typeface="黑体" pitchFamily="49" charset="-122"/>
              <a:cs typeface="宋体"/>
            </a:endParaRPr>
          </a:p>
        </p:txBody>
      </p:sp>
      <p:grpSp>
        <p:nvGrpSpPr>
          <p:cNvPr id="62469" name="组合 32"/>
          <p:cNvGrpSpPr>
            <a:grpSpLocks/>
          </p:cNvGrpSpPr>
          <p:nvPr/>
        </p:nvGrpSpPr>
        <p:grpSpPr bwMode="auto">
          <a:xfrm>
            <a:off x="704850" y="2416175"/>
            <a:ext cx="3729038" cy="4068763"/>
            <a:chOff x="704322" y="2140348"/>
            <a:chExt cx="3729210" cy="3895540"/>
          </a:xfrm>
        </p:grpSpPr>
        <p:cxnSp>
          <p:nvCxnSpPr>
            <p:cNvPr id="18" name="直接箭头连接符 17"/>
            <p:cNvCxnSpPr>
              <a:endCxn id="20" idx="0"/>
            </p:cNvCxnSpPr>
            <p:nvPr/>
          </p:nvCxnSpPr>
          <p:spPr>
            <a:xfrm flipH="1">
              <a:off x="2258557" y="2663198"/>
              <a:ext cx="14288" cy="1121697"/>
            </a:xfrm>
            <a:prstGeom prst="straightConnector1">
              <a:avLst/>
            </a:prstGeom>
            <a:ln w="31750">
              <a:solidFill>
                <a:srgbClr val="A7454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矩形 19"/>
            <p:cNvSpPr/>
            <p:nvPr/>
          </p:nvSpPr>
          <p:spPr>
            <a:xfrm>
              <a:off x="807515" y="3784895"/>
              <a:ext cx="2903671" cy="522850"/>
            </a:xfrm>
            <a:prstGeom prst="rect">
              <a:avLst/>
            </a:prstGeom>
            <a:noFill/>
            <a:ln w="31750">
              <a:solidFill>
                <a:srgbClr val="A74543"/>
              </a:solidFill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zh-CN" altLang="en-US" sz="2800" kern="0" dirty="0">
                  <a:solidFill>
                    <a:schemeClr val="tx1"/>
                  </a:solidFill>
                  <a:latin typeface="黑体" pitchFamily="49" charset="-122"/>
                  <a:ea typeface="黑体" pitchFamily="49" charset="-122"/>
                  <a:cs typeface="宋体"/>
                </a:rPr>
                <a:t>②填写借款凭证</a:t>
              </a:r>
            </a:p>
          </p:txBody>
        </p:sp>
        <p:cxnSp>
          <p:nvCxnSpPr>
            <p:cNvPr id="21" name="直接箭头连接符 20"/>
            <p:cNvCxnSpPr/>
            <p:nvPr/>
          </p:nvCxnSpPr>
          <p:spPr>
            <a:xfrm>
              <a:off x="2272844" y="4307745"/>
              <a:ext cx="0" cy="1205292"/>
            </a:xfrm>
            <a:prstGeom prst="straightConnector1">
              <a:avLst/>
            </a:prstGeom>
            <a:ln w="31750">
              <a:solidFill>
                <a:srgbClr val="A7454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矩形 21"/>
            <p:cNvSpPr/>
            <p:nvPr/>
          </p:nvSpPr>
          <p:spPr>
            <a:xfrm>
              <a:off x="704322" y="5513038"/>
              <a:ext cx="3010039" cy="522850"/>
            </a:xfrm>
            <a:prstGeom prst="rect">
              <a:avLst/>
            </a:prstGeom>
            <a:noFill/>
            <a:ln w="31750">
              <a:solidFill>
                <a:srgbClr val="A74543"/>
              </a:solidFill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zh-CN" altLang="en-US" sz="2800" kern="0" dirty="0">
                  <a:solidFill>
                    <a:schemeClr val="tx1"/>
                  </a:solidFill>
                  <a:latin typeface="黑体" pitchFamily="49" charset="-122"/>
                  <a:ea typeface="黑体" pitchFamily="49" charset="-122"/>
                  <a:cs typeface="宋体"/>
                </a:rPr>
                <a:t>③及时清理报账</a:t>
              </a:r>
            </a:p>
          </p:txBody>
        </p:sp>
        <p:cxnSp>
          <p:nvCxnSpPr>
            <p:cNvPr id="24" name="直接箭头连接符 23"/>
            <p:cNvCxnSpPr/>
            <p:nvPr/>
          </p:nvCxnSpPr>
          <p:spPr>
            <a:xfrm>
              <a:off x="3714361" y="2401773"/>
              <a:ext cx="719171" cy="0"/>
            </a:xfrm>
            <a:prstGeom prst="straightConnector1">
              <a:avLst/>
            </a:prstGeom>
            <a:ln w="31750">
              <a:solidFill>
                <a:srgbClr val="1609B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矩形 28"/>
            <p:cNvSpPr/>
            <p:nvPr/>
          </p:nvSpPr>
          <p:spPr>
            <a:xfrm>
              <a:off x="813865" y="2140348"/>
              <a:ext cx="2897321" cy="522850"/>
            </a:xfrm>
            <a:prstGeom prst="rect">
              <a:avLst/>
            </a:prstGeom>
            <a:noFill/>
            <a:ln w="31750">
              <a:solidFill>
                <a:srgbClr val="A74543"/>
              </a:solidFill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zh-CN" altLang="en-US" sz="2800" kern="0" dirty="0">
                  <a:solidFill>
                    <a:schemeClr val="tx1"/>
                  </a:solidFill>
                  <a:latin typeface="黑体" pitchFamily="49" charset="-122"/>
                  <a:ea typeface="黑体" pitchFamily="49" charset="-122"/>
                  <a:cs typeface="宋体"/>
                </a:rPr>
                <a:t>①具备借款条件</a:t>
              </a:r>
            </a:p>
          </p:txBody>
        </p:sp>
      </p:grpSp>
      <p:grpSp>
        <p:nvGrpSpPr>
          <p:cNvPr id="13" name="组合 11"/>
          <p:cNvGrpSpPr>
            <a:grpSpLocks/>
          </p:cNvGrpSpPr>
          <p:nvPr/>
        </p:nvGrpSpPr>
        <p:grpSpPr bwMode="auto">
          <a:xfrm>
            <a:off x="4410334" y="3784477"/>
            <a:ext cx="4487845" cy="2160239"/>
            <a:chOff x="5081154" y="1323935"/>
            <a:chExt cx="4488025" cy="2160624"/>
          </a:xfrm>
        </p:grpSpPr>
        <p:pic>
          <p:nvPicPr>
            <p:cNvPr id="14" name="图片 13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81154" y="1401835"/>
              <a:ext cx="4488025" cy="2082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矩形 14"/>
            <p:cNvSpPr/>
            <p:nvPr/>
          </p:nvSpPr>
          <p:spPr>
            <a:xfrm>
              <a:off x="5104536" y="1323935"/>
              <a:ext cx="4392663" cy="2052365"/>
            </a:xfrm>
            <a:prstGeom prst="rect">
              <a:avLst/>
            </a:prstGeom>
            <a:noFill/>
            <a:ln w="31750">
              <a:solidFill>
                <a:srgbClr val="1609BF"/>
              </a:solidFill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endParaRPr lang="zh-CN" altLang="en-US" sz="2800" kern="0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cs typeface="宋体"/>
              </a:endParaRPr>
            </a:p>
          </p:txBody>
        </p:sp>
      </p:grpSp>
      <p:cxnSp>
        <p:nvCxnSpPr>
          <p:cNvPr id="17" name="直接箭头连接符 16"/>
          <p:cNvCxnSpPr>
            <a:stCxn id="20" idx="3"/>
            <a:endCxn id="15" idx="1"/>
          </p:cNvCxnSpPr>
          <p:nvPr/>
        </p:nvCxnSpPr>
        <p:spPr bwMode="auto">
          <a:xfrm>
            <a:off x="3711575" y="4406900"/>
            <a:ext cx="722140" cy="403577"/>
          </a:xfrm>
          <a:prstGeom prst="straightConnector1">
            <a:avLst/>
          </a:prstGeom>
          <a:ln w="31750">
            <a:solidFill>
              <a:srgbClr val="1609B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/>
          <p:cNvSpPr/>
          <p:nvPr/>
        </p:nvSpPr>
        <p:spPr>
          <a:xfrm>
            <a:off x="4433713" y="5908924"/>
            <a:ext cx="5995987" cy="1908000"/>
          </a:xfrm>
          <a:prstGeom prst="rect">
            <a:avLst/>
          </a:prstGeom>
          <a:noFill/>
          <a:ln w="31750">
            <a:solidFill>
              <a:srgbClr val="1609BF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endParaRPr lang="zh-CN" altLang="en-US" sz="2800" kern="0" dirty="0">
              <a:solidFill>
                <a:schemeClr val="tx1"/>
              </a:solidFill>
              <a:latin typeface="黑体" pitchFamily="49" charset="-122"/>
              <a:ea typeface="黑体" pitchFamily="49" charset="-122"/>
              <a:cs typeface="宋体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433712" y="5944716"/>
            <a:ext cx="599598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zh-CN" altLang="en-US" sz="1600" b="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①国内差旅费借款，应在返校后一个月内办理报销手续；个人因公出国借款，应在回国后一周内核销外汇暂付；对于其它借款，有合同约定的，按合同约定的时间结算报账，无合同约定的，原则上自借款日起一个月内结算冲账。</a:t>
            </a:r>
            <a:endParaRPr lang="en-US" altLang="zh-CN" sz="1600" b="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spcBef>
                <a:spcPts val="0"/>
              </a:spcBef>
              <a:defRPr/>
            </a:pPr>
            <a:r>
              <a:rPr lang="zh-CN" altLang="en-US" sz="1600" b="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②借款人应及时取得发票，办理借款冲销。科研经费借款，每课题限借</a:t>
            </a:r>
            <a:r>
              <a:rPr lang="en-US" altLang="zh-CN" sz="1600" b="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r>
              <a:rPr lang="zh-CN" altLang="en-US" sz="1600" b="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笔（科研项目结题时，应确定该科研项目所有暂付款全部核销完毕），事业经费借款，每部门限借</a:t>
            </a:r>
            <a:r>
              <a:rPr lang="en-US" altLang="zh-CN" sz="1600" b="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1600" b="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笔。 </a:t>
            </a:r>
            <a:endParaRPr lang="en-US" altLang="zh-CN" sz="1600" b="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7" name="矩形 26"/>
          <p:cNvSpPr/>
          <p:nvPr/>
        </p:nvSpPr>
        <p:spPr bwMode="auto">
          <a:xfrm>
            <a:off x="6809978" y="1154927"/>
            <a:ext cx="1627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800" kern="0" dirty="0" smtClean="0">
                <a:solidFill>
                  <a:srgbClr val="1609BF"/>
                </a:solidFill>
                <a:latin typeface="黑体" pitchFamily="49" charset="-122"/>
                <a:ea typeface="黑体" pitchFamily="49" charset="-122"/>
                <a:cs typeface="宋体"/>
              </a:rPr>
              <a:t>注意事项</a:t>
            </a:r>
            <a:endParaRPr lang="zh-CN" altLang="en-US" sz="2800" kern="0" dirty="0">
              <a:solidFill>
                <a:srgbClr val="1609BF"/>
              </a:solidFill>
              <a:latin typeface="黑体" pitchFamily="49" charset="-122"/>
              <a:ea typeface="黑体" pitchFamily="49" charset="-122"/>
              <a:cs typeface="宋体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组合 43"/>
          <p:cNvGrpSpPr>
            <a:grpSpLocks/>
          </p:cNvGrpSpPr>
          <p:nvPr/>
        </p:nvGrpSpPr>
        <p:grpSpPr bwMode="auto">
          <a:xfrm>
            <a:off x="329258" y="1357313"/>
            <a:ext cx="10472092" cy="5930899"/>
            <a:chOff x="328921" y="1483575"/>
            <a:chExt cx="10472465" cy="5930508"/>
          </a:xfrm>
        </p:grpSpPr>
        <p:grpSp>
          <p:nvGrpSpPr>
            <p:cNvPr id="46083" name="组合 4"/>
            <p:cNvGrpSpPr>
              <a:grpSpLocks/>
            </p:cNvGrpSpPr>
            <p:nvPr/>
          </p:nvGrpSpPr>
          <p:grpSpPr bwMode="auto">
            <a:xfrm>
              <a:off x="406065" y="2277273"/>
              <a:ext cx="2948093" cy="5136810"/>
              <a:chOff x="665716" y="2173316"/>
              <a:chExt cx="3777121" cy="3799202"/>
            </a:xfrm>
          </p:grpSpPr>
          <p:sp>
            <p:nvSpPr>
              <p:cNvPr id="7" name="矩形 6"/>
              <p:cNvSpPr/>
              <p:nvPr/>
            </p:nvSpPr>
            <p:spPr>
              <a:xfrm>
                <a:off x="681988" y="2173316"/>
                <a:ext cx="3760849" cy="386950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 smtClean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①审批</a:t>
                </a: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同意</a:t>
                </a:r>
              </a:p>
            </p:txBody>
          </p:sp>
          <p:sp>
            <p:nvSpPr>
              <p:cNvPr id="8" name="矩形 7"/>
              <p:cNvSpPr/>
              <p:nvPr/>
            </p:nvSpPr>
            <p:spPr>
              <a:xfrm>
                <a:off x="681988" y="3259305"/>
                <a:ext cx="3760849" cy="386950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②保留用餐票据</a:t>
                </a:r>
              </a:p>
            </p:txBody>
          </p:sp>
          <p:cxnSp>
            <p:nvCxnSpPr>
              <p:cNvPr id="9" name="直接箭头连接符 8"/>
              <p:cNvCxnSpPr>
                <a:stCxn id="7" idx="2"/>
                <a:endCxn id="8" idx="0"/>
              </p:cNvCxnSpPr>
              <p:nvPr/>
            </p:nvCxnSpPr>
            <p:spPr>
              <a:xfrm>
                <a:off x="2562413" y="2560266"/>
                <a:ext cx="0" cy="699039"/>
              </a:xfrm>
              <a:prstGeom prst="straightConnector1">
                <a:avLst/>
              </a:prstGeom>
              <a:ln w="31750">
                <a:solidFill>
                  <a:srgbClr val="A74543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矩形 9"/>
              <p:cNvSpPr/>
              <p:nvPr/>
            </p:nvSpPr>
            <p:spPr>
              <a:xfrm>
                <a:off x="665716" y="4299508"/>
                <a:ext cx="3760849" cy="705615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③填</a:t>
                </a:r>
                <a:r>
                  <a:rPr lang="zh-CN" altLang="en-US" sz="2800" kern="0" dirty="0" smtClean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制工作用餐清单</a:t>
                </a:r>
                <a:endParaRPr lang="zh-CN" altLang="en-US" sz="2800" kern="0" dirty="0">
                  <a:solidFill>
                    <a:schemeClr val="tx1"/>
                  </a:solidFill>
                  <a:latin typeface="黑体" pitchFamily="49" charset="-122"/>
                  <a:ea typeface="黑体" pitchFamily="49" charset="-122"/>
                  <a:cs typeface="宋体"/>
                </a:endParaRPr>
              </a:p>
            </p:txBody>
          </p:sp>
          <p:sp>
            <p:nvSpPr>
              <p:cNvPr id="11" name="矩形 10"/>
              <p:cNvSpPr/>
              <p:nvPr/>
            </p:nvSpPr>
            <p:spPr>
              <a:xfrm>
                <a:off x="668795" y="5549862"/>
                <a:ext cx="3760849" cy="422656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 ④财务审核报销</a:t>
                </a:r>
              </a:p>
            </p:txBody>
          </p:sp>
          <p:cxnSp>
            <p:nvCxnSpPr>
              <p:cNvPr id="15" name="直接箭头连接符 14"/>
              <p:cNvCxnSpPr>
                <a:stCxn id="8" idx="2"/>
              </p:cNvCxnSpPr>
              <p:nvPr/>
            </p:nvCxnSpPr>
            <p:spPr>
              <a:xfrm flipH="1">
                <a:off x="2561397" y="3646255"/>
                <a:ext cx="1016" cy="636816"/>
              </a:xfrm>
              <a:prstGeom prst="straightConnector1">
                <a:avLst/>
              </a:prstGeom>
              <a:ln w="31750">
                <a:solidFill>
                  <a:srgbClr val="A74543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接箭头连接符 15"/>
              <p:cNvCxnSpPr/>
              <p:nvPr/>
            </p:nvCxnSpPr>
            <p:spPr>
              <a:xfrm>
                <a:off x="2562412" y="5005122"/>
                <a:ext cx="0" cy="530668"/>
              </a:xfrm>
              <a:prstGeom prst="straightConnector1">
                <a:avLst/>
              </a:prstGeom>
              <a:ln w="31750">
                <a:solidFill>
                  <a:srgbClr val="A74543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0" name="直接箭头连接符 29"/>
            <p:cNvCxnSpPr/>
            <p:nvPr/>
          </p:nvCxnSpPr>
          <p:spPr>
            <a:xfrm>
              <a:off x="3330345" y="2539193"/>
              <a:ext cx="1319210" cy="0"/>
            </a:xfrm>
            <a:prstGeom prst="straightConnector1">
              <a:avLst/>
            </a:prstGeom>
            <a:ln w="31750">
              <a:solidFill>
                <a:srgbClr val="1609B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矩形 49"/>
            <p:cNvSpPr/>
            <p:nvPr/>
          </p:nvSpPr>
          <p:spPr>
            <a:xfrm>
              <a:off x="328921" y="1483575"/>
              <a:ext cx="3070180" cy="5231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zh-CN" altLang="en-US" sz="2800" kern="0" dirty="0" smtClean="0">
                  <a:solidFill>
                    <a:srgbClr val="A74543"/>
                  </a:solidFill>
                  <a:latin typeface="黑体" pitchFamily="49" charset="-122"/>
                  <a:ea typeface="黑体" pitchFamily="49" charset="-122"/>
                  <a:cs typeface="宋体"/>
                </a:rPr>
                <a:t>工作用餐报销流程</a:t>
              </a:r>
              <a:endParaRPr lang="zh-CN" altLang="en-US" sz="2800" kern="0" dirty="0">
                <a:solidFill>
                  <a:srgbClr val="A74543"/>
                </a:solidFill>
                <a:latin typeface="黑体" pitchFamily="49" charset="-122"/>
                <a:ea typeface="黑体" pitchFamily="49" charset="-122"/>
                <a:cs typeface="宋体"/>
              </a:endParaRPr>
            </a:p>
          </p:txBody>
        </p:sp>
        <p:sp>
          <p:nvSpPr>
            <p:cNvPr id="28" name="矩形 27"/>
            <p:cNvSpPr/>
            <p:nvPr/>
          </p:nvSpPr>
          <p:spPr>
            <a:xfrm>
              <a:off x="4649555" y="2189757"/>
              <a:ext cx="6151831" cy="784778"/>
            </a:xfrm>
            <a:prstGeom prst="rect">
              <a:avLst/>
            </a:prstGeom>
            <a:noFill/>
            <a:ln w="31750">
              <a:solidFill>
                <a:srgbClr val="1609BF"/>
              </a:solidFill>
            </a:ln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  <a:defRPr/>
              </a:pPr>
              <a:r>
                <a:rPr lang="zh-CN" altLang="en-US" sz="2000" dirty="0" smtClean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①需有预算；</a:t>
              </a:r>
              <a:endPara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endParaRPr>
            </a:p>
            <a:p>
              <a:pPr>
                <a:spcBef>
                  <a:spcPts val="600"/>
                </a:spcBef>
                <a:defRPr/>
              </a:pPr>
              <a:r>
                <a:rPr lang="zh-CN" altLang="en-US" sz="2000" dirty="0" smtClean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②行政</a:t>
              </a:r>
              <a:r>
                <a:rPr lang="zh-CN" altLang="en-US" sz="2000" dirty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部门由分管校区领导审批，学院由院长</a:t>
              </a:r>
              <a:r>
                <a:rPr lang="zh-CN" altLang="en-US" sz="2000" dirty="0" smtClean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审批。</a:t>
              </a:r>
              <a:endPara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6881882" y="1499449"/>
              <a:ext cx="1627427" cy="5231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zh-CN" altLang="en-US" sz="2800" kern="0" dirty="0" smtClean="0">
                  <a:solidFill>
                    <a:srgbClr val="1609BF"/>
                  </a:solidFill>
                  <a:latin typeface="黑体" pitchFamily="49" charset="-122"/>
                  <a:ea typeface="黑体" pitchFamily="49" charset="-122"/>
                  <a:cs typeface="宋体"/>
                </a:rPr>
                <a:t>注意事项</a:t>
              </a:r>
              <a:endParaRPr lang="zh-CN" altLang="en-US" sz="2800" kern="0" dirty="0">
                <a:solidFill>
                  <a:srgbClr val="1609BF"/>
                </a:solidFill>
                <a:latin typeface="黑体" pitchFamily="49" charset="-122"/>
                <a:ea typeface="黑体" pitchFamily="49" charset="-122"/>
                <a:cs typeface="宋体"/>
              </a:endParaRPr>
            </a:p>
          </p:txBody>
        </p:sp>
        <p:sp>
          <p:nvSpPr>
            <p:cNvPr id="27" name="矩形 26"/>
            <p:cNvSpPr/>
            <p:nvPr/>
          </p:nvSpPr>
          <p:spPr>
            <a:xfrm>
              <a:off x="7457967" y="5275149"/>
              <a:ext cx="3343419" cy="707839"/>
            </a:xfrm>
            <a:prstGeom prst="rect">
              <a:avLst/>
            </a:prstGeom>
            <a:noFill/>
            <a:ln w="31750">
              <a:solidFill>
                <a:srgbClr val="1609BF"/>
              </a:solidFill>
            </a:ln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  <a:defRPr/>
              </a:pPr>
              <a:r>
                <a:rPr lang="zh-CN" altLang="en-US" sz="2000" dirty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清单上均有填表日期和用餐时间，两项时间保持一致。</a:t>
              </a:r>
              <a:endParaRPr lang="zh-CN" altLang="en-US" sz="2000" kern="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  <a:cs typeface="宋体"/>
              </a:endParaRPr>
            </a:p>
          </p:txBody>
        </p:sp>
        <p:cxnSp>
          <p:nvCxnSpPr>
            <p:cNvPr id="35" name="直接箭头连接符 34"/>
            <p:cNvCxnSpPr/>
            <p:nvPr/>
          </p:nvCxnSpPr>
          <p:spPr>
            <a:xfrm>
              <a:off x="3341458" y="5638656"/>
              <a:ext cx="1308097" cy="0"/>
            </a:xfrm>
            <a:prstGeom prst="straightConnector1">
              <a:avLst/>
            </a:prstGeom>
            <a:ln w="31750">
              <a:solidFill>
                <a:srgbClr val="1609B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矩形 28"/>
          <p:cNvSpPr/>
          <p:nvPr/>
        </p:nvSpPr>
        <p:spPr bwMode="auto">
          <a:xfrm>
            <a:off x="4649738" y="4792589"/>
            <a:ext cx="2304256" cy="2844398"/>
          </a:xfrm>
          <a:prstGeom prst="rect">
            <a:avLst/>
          </a:prstGeom>
          <a:noFill/>
          <a:ln w="31750">
            <a:solidFill>
              <a:srgbClr val="1609BF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/>
            </a:pPr>
            <a:endParaRPr lang="zh-CN" altLang="en-US" sz="2000" kern="0" dirty="0">
              <a:solidFill>
                <a:schemeClr val="tx1"/>
              </a:solidFill>
              <a:latin typeface="黑体" pitchFamily="2" charset="-122"/>
              <a:ea typeface="黑体" pitchFamily="2" charset="-122"/>
              <a:cs typeface="宋体"/>
            </a:endParaRPr>
          </a:p>
        </p:txBody>
      </p:sp>
      <p:cxnSp>
        <p:nvCxnSpPr>
          <p:cNvPr id="31" name="直接箭头连接符 30"/>
          <p:cNvCxnSpPr/>
          <p:nvPr/>
        </p:nvCxnSpPr>
        <p:spPr bwMode="auto">
          <a:xfrm>
            <a:off x="3353194" y="3881110"/>
            <a:ext cx="1319163" cy="0"/>
          </a:xfrm>
          <a:prstGeom prst="straightConnector1">
            <a:avLst/>
          </a:prstGeom>
          <a:ln w="31750">
            <a:solidFill>
              <a:srgbClr val="1609B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/>
        </p:nvSpPr>
        <p:spPr bwMode="auto">
          <a:xfrm>
            <a:off x="4649738" y="3253125"/>
            <a:ext cx="6151612" cy="1323439"/>
          </a:xfrm>
          <a:prstGeom prst="rect">
            <a:avLst/>
          </a:prstGeom>
          <a:noFill/>
          <a:ln w="31750">
            <a:solidFill>
              <a:srgbClr val="1609BF"/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①</a:t>
            </a:r>
            <a:r>
              <a:rPr lang="zh-CN" altLang="en-US" sz="2000" dirty="0" smtClean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关于</a:t>
            </a:r>
            <a:r>
              <a: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用餐地点</a:t>
            </a:r>
            <a:r>
              <a:rPr lang="zh-CN" altLang="en-US" sz="2000" dirty="0" smtClean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：</a:t>
            </a:r>
            <a:r>
              <a: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一律安排在校内餐厅；</a:t>
            </a:r>
          </a:p>
          <a:p>
            <a:pPr>
              <a:spcBef>
                <a:spcPct val="50000"/>
              </a:spcBef>
            </a:pPr>
            <a:r>
              <a: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②</a:t>
            </a:r>
            <a:r>
              <a:rPr lang="zh-CN" altLang="en-US" sz="2000" dirty="0" smtClean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关于</a:t>
            </a:r>
            <a:r>
              <a: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用餐标准</a:t>
            </a:r>
            <a:r>
              <a:rPr lang="zh-CN" altLang="en-US" sz="2000" dirty="0" smtClean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：人均</a:t>
            </a:r>
            <a:r>
              <a: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不得超过</a:t>
            </a:r>
            <a:r>
              <a:rPr lang="en-US" altLang="zh-CN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30</a:t>
            </a:r>
            <a:r>
              <a: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元； </a:t>
            </a:r>
          </a:p>
          <a:p>
            <a:pPr>
              <a:spcBef>
                <a:spcPct val="50000"/>
              </a:spcBef>
            </a:pPr>
            <a:r>
              <a:rPr lang="zh-CN" altLang="en-US" sz="2000" dirty="0" smtClean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③关于</a:t>
            </a:r>
            <a:r>
              <a: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报销时间：按次及时结算，不得合并结算。</a:t>
            </a:r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7650" y="4864596"/>
            <a:ext cx="2166865" cy="2664296"/>
          </a:xfrm>
          <a:prstGeom prst="rect">
            <a:avLst/>
          </a:prstGeom>
        </p:spPr>
      </p:pic>
      <p:cxnSp>
        <p:nvCxnSpPr>
          <p:cNvPr id="36" name="直接箭头连接符 35"/>
          <p:cNvCxnSpPr>
            <a:endCxn id="27" idx="1"/>
          </p:cNvCxnSpPr>
          <p:nvPr/>
        </p:nvCxnSpPr>
        <p:spPr bwMode="auto">
          <a:xfrm flipV="1">
            <a:off x="6953994" y="5503080"/>
            <a:ext cx="504056" cy="13595"/>
          </a:xfrm>
          <a:prstGeom prst="straightConnector1">
            <a:avLst/>
          </a:prstGeom>
          <a:ln w="31750">
            <a:solidFill>
              <a:srgbClr val="1609B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6289675" y="184150"/>
            <a:ext cx="4840288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2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四</a:t>
            </a:r>
            <a:r>
              <a:rPr lang="zh-CN" altLang="en-US" sz="3200" dirty="0" smtClean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、工作用餐报销流程</a:t>
            </a:r>
            <a:endParaRPr lang="zh-CN" altLang="en-US" sz="3200" dirty="0">
              <a:solidFill>
                <a:schemeClr val="tx1"/>
              </a:solidFill>
              <a:latin typeface="黑体" pitchFamily="2" charset="-122"/>
              <a:ea typeface="黑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6172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组合 43"/>
          <p:cNvGrpSpPr>
            <a:grpSpLocks/>
          </p:cNvGrpSpPr>
          <p:nvPr/>
        </p:nvGrpSpPr>
        <p:grpSpPr bwMode="auto">
          <a:xfrm>
            <a:off x="329258" y="1357313"/>
            <a:ext cx="10472092" cy="5930900"/>
            <a:chOff x="328921" y="1483575"/>
            <a:chExt cx="10472465" cy="5930508"/>
          </a:xfrm>
        </p:grpSpPr>
        <p:grpSp>
          <p:nvGrpSpPr>
            <p:cNvPr id="46083" name="组合 4"/>
            <p:cNvGrpSpPr>
              <a:grpSpLocks/>
            </p:cNvGrpSpPr>
            <p:nvPr/>
          </p:nvGrpSpPr>
          <p:grpSpPr bwMode="auto">
            <a:xfrm>
              <a:off x="408468" y="2277273"/>
              <a:ext cx="2945690" cy="5136810"/>
              <a:chOff x="668795" y="2173316"/>
              <a:chExt cx="3774042" cy="3799202"/>
            </a:xfrm>
          </p:grpSpPr>
          <p:sp>
            <p:nvSpPr>
              <p:cNvPr id="7" name="矩形 6"/>
              <p:cNvSpPr/>
              <p:nvPr/>
            </p:nvSpPr>
            <p:spPr>
              <a:xfrm>
                <a:off x="681988" y="2173316"/>
                <a:ext cx="3760849" cy="386950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 smtClean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①审批</a:t>
                </a: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同意</a:t>
                </a:r>
              </a:p>
            </p:txBody>
          </p:sp>
          <p:sp>
            <p:nvSpPr>
              <p:cNvPr id="8" name="矩形 7"/>
              <p:cNvSpPr/>
              <p:nvPr/>
            </p:nvSpPr>
            <p:spPr>
              <a:xfrm>
                <a:off x="681988" y="3259305"/>
                <a:ext cx="3760849" cy="705614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②保留</a:t>
                </a:r>
                <a:r>
                  <a:rPr lang="zh-CN" altLang="en-US" sz="2800" kern="0" dirty="0" smtClean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用餐等相关票据</a:t>
                </a:r>
                <a:endParaRPr lang="zh-CN" altLang="en-US" sz="2800" kern="0" dirty="0">
                  <a:solidFill>
                    <a:schemeClr val="tx1"/>
                  </a:solidFill>
                  <a:latin typeface="黑体" pitchFamily="49" charset="-122"/>
                  <a:ea typeface="黑体" pitchFamily="49" charset="-122"/>
                  <a:cs typeface="宋体"/>
                </a:endParaRPr>
              </a:p>
            </p:txBody>
          </p:sp>
          <p:cxnSp>
            <p:nvCxnSpPr>
              <p:cNvPr id="9" name="直接箭头连接符 8"/>
              <p:cNvCxnSpPr>
                <a:stCxn id="7" idx="2"/>
                <a:endCxn id="8" idx="0"/>
              </p:cNvCxnSpPr>
              <p:nvPr/>
            </p:nvCxnSpPr>
            <p:spPr>
              <a:xfrm>
                <a:off x="2562412" y="2560266"/>
                <a:ext cx="0" cy="699040"/>
              </a:xfrm>
              <a:prstGeom prst="straightConnector1">
                <a:avLst/>
              </a:prstGeom>
              <a:ln w="31750">
                <a:solidFill>
                  <a:srgbClr val="A74543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矩形 9"/>
              <p:cNvSpPr/>
              <p:nvPr/>
            </p:nvSpPr>
            <p:spPr>
              <a:xfrm>
                <a:off x="673516" y="4838102"/>
                <a:ext cx="3760849" cy="386950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③填</a:t>
                </a:r>
                <a:r>
                  <a:rPr lang="zh-CN" altLang="en-US" sz="2800" kern="0" dirty="0" smtClean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制接待清单</a:t>
                </a:r>
                <a:endParaRPr lang="zh-CN" altLang="en-US" sz="2800" kern="0" dirty="0">
                  <a:solidFill>
                    <a:schemeClr val="tx1"/>
                  </a:solidFill>
                  <a:latin typeface="黑体" pitchFamily="49" charset="-122"/>
                  <a:ea typeface="黑体" pitchFamily="49" charset="-122"/>
                  <a:cs typeface="宋体"/>
                </a:endParaRPr>
              </a:p>
            </p:txBody>
          </p:sp>
          <p:sp>
            <p:nvSpPr>
              <p:cNvPr id="11" name="矩形 10"/>
              <p:cNvSpPr/>
              <p:nvPr/>
            </p:nvSpPr>
            <p:spPr>
              <a:xfrm>
                <a:off x="668795" y="5549862"/>
                <a:ext cx="3760849" cy="422656"/>
              </a:xfrm>
              <a:prstGeom prst="rect">
                <a:avLst/>
              </a:prstGeom>
              <a:noFill/>
              <a:ln w="31750">
                <a:solidFill>
                  <a:srgbClr val="A74543"/>
                </a:solidFill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zh-CN" altLang="en-US" sz="2800" kern="0" dirty="0">
                    <a:solidFill>
                      <a:schemeClr val="tx1"/>
                    </a:solidFill>
                    <a:latin typeface="黑体" pitchFamily="49" charset="-122"/>
                    <a:ea typeface="黑体" pitchFamily="49" charset="-122"/>
                    <a:cs typeface="宋体"/>
                  </a:rPr>
                  <a:t> ④财务审核报销</a:t>
                </a:r>
              </a:p>
            </p:txBody>
          </p:sp>
          <p:cxnSp>
            <p:nvCxnSpPr>
              <p:cNvPr id="15" name="直接箭头连接符 14"/>
              <p:cNvCxnSpPr>
                <a:stCxn id="8" idx="2"/>
                <a:endCxn id="10" idx="0"/>
              </p:cNvCxnSpPr>
              <p:nvPr/>
            </p:nvCxnSpPr>
            <p:spPr>
              <a:xfrm flipH="1">
                <a:off x="2553941" y="3964919"/>
                <a:ext cx="8472" cy="873182"/>
              </a:xfrm>
              <a:prstGeom prst="straightConnector1">
                <a:avLst/>
              </a:prstGeom>
              <a:ln w="31750">
                <a:solidFill>
                  <a:srgbClr val="A74543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接箭头连接符 15"/>
              <p:cNvCxnSpPr>
                <a:stCxn id="10" idx="2"/>
              </p:cNvCxnSpPr>
              <p:nvPr/>
            </p:nvCxnSpPr>
            <p:spPr>
              <a:xfrm>
                <a:off x="2553941" y="5225052"/>
                <a:ext cx="8472" cy="310739"/>
              </a:xfrm>
              <a:prstGeom prst="straightConnector1">
                <a:avLst/>
              </a:prstGeom>
              <a:ln w="31750">
                <a:solidFill>
                  <a:srgbClr val="A74543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0" name="直接箭头连接符 29"/>
            <p:cNvCxnSpPr/>
            <p:nvPr/>
          </p:nvCxnSpPr>
          <p:spPr>
            <a:xfrm>
              <a:off x="3330345" y="2539193"/>
              <a:ext cx="1319210" cy="0"/>
            </a:xfrm>
            <a:prstGeom prst="straightConnector1">
              <a:avLst/>
            </a:prstGeom>
            <a:ln w="31750">
              <a:solidFill>
                <a:srgbClr val="1609B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矩形 49"/>
            <p:cNvSpPr/>
            <p:nvPr/>
          </p:nvSpPr>
          <p:spPr>
            <a:xfrm>
              <a:off x="328921" y="1483575"/>
              <a:ext cx="3430869" cy="5231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zh-CN" altLang="en-US" sz="2800" kern="0" dirty="0" smtClean="0">
                  <a:solidFill>
                    <a:srgbClr val="A74543"/>
                  </a:solidFill>
                  <a:latin typeface="黑体" pitchFamily="49" charset="-122"/>
                  <a:ea typeface="黑体" pitchFamily="49" charset="-122"/>
                  <a:cs typeface="宋体"/>
                </a:rPr>
                <a:t>公务接待费报销流程</a:t>
              </a:r>
              <a:endParaRPr lang="zh-CN" altLang="en-US" sz="2800" kern="0" dirty="0">
                <a:solidFill>
                  <a:srgbClr val="A74543"/>
                </a:solidFill>
                <a:latin typeface="黑体" pitchFamily="49" charset="-122"/>
                <a:ea typeface="黑体" pitchFamily="49" charset="-122"/>
                <a:cs typeface="宋体"/>
              </a:endParaRPr>
            </a:p>
          </p:txBody>
        </p:sp>
        <p:sp>
          <p:nvSpPr>
            <p:cNvPr id="28" name="矩形 27"/>
            <p:cNvSpPr/>
            <p:nvPr/>
          </p:nvSpPr>
          <p:spPr>
            <a:xfrm>
              <a:off x="4649555" y="2189757"/>
              <a:ext cx="6151831" cy="784778"/>
            </a:xfrm>
            <a:prstGeom prst="rect">
              <a:avLst/>
            </a:prstGeom>
            <a:noFill/>
            <a:ln w="31750">
              <a:solidFill>
                <a:srgbClr val="1609BF"/>
              </a:solidFill>
            </a:ln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  <a:defRPr/>
              </a:pPr>
              <a:r>
                <a:rPr lang="zh-CN" altLang="en-US" sz="2000" dirty="0" smtClean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①需有预算；</a:t>
              </a:r>
              <a:endPara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endParaRPr>
            </a:p>
            <a:p>
              <a:pPr>
                <a:spcBef>
                  <a:spcPts val="600"/>
                </a:spcBef>
                <a:defRPr/>
              </a:pPr>
              <a:r>
                <a:rPr lang="zh-CN" altLang="en-US" sz="2000" dirty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②由校区领导</a:t>
              </a:r>
              <a:r>
                <a:rPr lang="zh-CN" altLang="en-US" sz="2000" dirty="0" smtClean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审批。</a:t>
              </a:r>
              <a:endPara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6881882" y="1499449"/>
              <a:ext cx="1627427" cy="5231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zh-CN" altLang="en-US" sz="2800" kern="0" dirty="0" smtClean="0">
                  <a:solidFill>
                    <a:srgbClr val="1609BF"/>
                  </a:solidFill>
                  <a:latin typeface="黑体" pitchFamily="49" charset="-122"/>
                  <a:ea typeface="黑体" pitchFamily="49" charset="-122"/>
                  <a:cs typeface="宋体"/>
                </a:rPr>
                <a:t>注意事项</a:t>
              </a:r>
              <a:endParaRPr lang="zh-CN" altLang="en-US" sz="2800" kern="0" dirty="0">
                <a:solidFill>
                  <a:srgbClr val="1609BF"/>
                </a:solidFill>
                <a:latin typeface="黑体" pitchFamily="49" charset="-122"/>
                <a:ea typeface="黑体" pitchFamily="49" charset="-122"/>
                <a:cs typeface="宋体"/>
              </a:endParaRPr>
            </a:p>
          </p:txBody>
        </p:sp>
        <p:sp>
          <p:nvSpPr>
            <p:cNvPr id="27" name="矩形 26"/>
            <p:cNvSpPr/>
            <p:nvPr/>
          </p:nvSpPr>
          <p:spPr>
            <a:xfrm>
              <a:off x="7457967" y="5822014"/>
              <a:ext cx="3343419" cy="1400291"/>
            </a:xfrm>
            <a:prstGeom prst="rect">
              <a:avLst/>
            </a:prstGeom>
            <a:noFill/>
            <a:ln w="31750">
              <a:solidFill>
                <a:srgbClr val="1609BF"/>
              </a:solidFill>
            </a:ln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  <a:defRPr/>
              </a:pPr>
              <a:r>
                <a:rPr lang="zh-CN" altLang="en-US" sz="2000" dirty="0" smtClean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①关于</a:t>
              </a:r>
              <a:r>
                <a:rPr lang="zh-CN" altLang="en-US" sz="2000" dirty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报销时间：按次及时结算，不得合并</a:t>
              </a:r>
              <a:r>
                <a:rPr lang="zh-CN" altLang="en-US" sz="2000" dirty="0" smtClean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结算；</a:t>
              </a:r>
              <a:endPara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endParaRPr>
            </a:p>
            <a:p>
              <a:pPr>
                <a:spcBef>
                  <a:spcPts val="600"/>
                </a:spcBef>
                <a:defRPr/>
              </a:pPr>
              <a:r>
                <a:rPr lang="zh-CN" altLang="en-US" sz="2000" dirty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②清单上均有填表日期和用餐时间，两项时间保持一致</a:t>
              </a:r>
              <a:r>
                <a:rPr lang="zh-CN" altLang="en-US" sz="2000" dirty="0" smtClean="0">
                  <a:solidFill>
                    <a:schemeClr val="tx1"/>
                  </a:solidFill>
                  <a:latin typeface="黑体" pitchFamily="2" charset="-122"/>
                  <a:ea typeface="黑体" pitchFamily="2" charset="-122"/>
                </a:rPr>
                <a:t>。</a:t>
              </a:r>
              <a:endParaRPr lang="zh-CN" altLang="en-US" sz="2000" kern="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  <a:cs typeface="宋体"/>
              </a:endParaRPr>
            </a:p>
          </p:txBody>
        </p:sp>
        <p:cxnSp>
          <p:nvCxnSpPr>
            <p:cNvPr id="35" name="直接箭头连接符 34"/>
            <p:cNvCxnSpPr/>
            <p:nvPr/>
          </p:nvCxnSpPr>
          <p:spPr>
            <a:xfrm>
              <a:off x="3364078" y="6157852"/>
              <a:ext cx="1253763" cy="0"/>
            </a:xfrm>
            <a:prstGeom prst="straightConnector1">
              <a:avLst/>
            </a:prstGeom>
            <a:ln w="31750">
              <a:solidFill>
                <a:srgbClr val="1609B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直接箭头连接符 30"/>
          <p:cNvCxnSpPr/>
          <p:nvPr/>
        </p:nvCxnSpPr>
        <p:spPr bwMode="auto">
          <a:xfrm>
            <a:off x="3353194" y="3881110"/>
            <a:ext cx="1319163" cy="0"/>
          </a:xfrm>
          <a:prstGeom prst="straightConnector1">
            <a:avLst/>
          </a:prstGeom>
          <a:ln w="31750">
            <a:solidFill>
              <a:srgbClr val="1609B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/>
        </p:nvSpPr>
        <p:spPr bwMode="auto">
          <a:xfrm>
            <a:off x="4649738" y="2958123"/>
            <a:ext cx="6151612" cy="2556000"/>
          </a:xfrm>
          <a:prstGeom prst="rect">
            <a:avLst/>
          </a:prstGeom>
          <a:noFill/>
          <a:ln w="31750">
            <a:solidFill>
              <a:srgbClr val="1609BF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①</a:t>
            </a:r>
            <a:r>
              <a:rPr lang="zh-CN" altLang="en-US" sz="2000" dirty="0" smtClean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关于</a:t>
            </a:r>
            <a:r>
              <a: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用餐地点</a:t>
            </a:r>
            <a:r>
              <a:rPr lang="zh-CN" altLang="en-US" sz="2000" dirty="0" smtClean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：</a:t>
            </a:r>
            <a:r>
              <a:rPr lang="zh-CN" altLang="en-US" sz="2000" dirty="0">
                <a:solidFill>
                  <a:srgbClr val="CC0000"/>
                </a:solidFill>
                <a:latin typeface="黑体" pitchFamily="2" charset="-122"/>
                <a:ea typeface="黑体" pitchFamily="2" charset="-122"/>
              </a:rPr>
              <a:t>优先</a:t>
            </a:r>
            <a:r>
              <a: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安排在校区内部餐厅；</a:t>
            </a:r>
          </a:p>
          <a:p>
            <a:pPr>
              <a:spcBef>
                <a:spcPts val="0"/>
              </a:spcBef>
            </a:pPr>
            <a:r>
              <a: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②</a:t>
            </a:r>
            <a:r>
              <a:rPr lang="zh-CN" altLang="en-US" sz="2000" dirty="0" smtClean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关于</a:t>
            </a:r>
            <a:r>
              <a: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用餐标准：早餐人均不得超过</a:t>
            </a:r>
            <a:r>
              <a:rPr lang="en-US" altLang="zh-CN" sz="2000" dirty="0">
                <a:solidFill>
                  <a:srgbClr val="CC0000"/>
                </a:solidFill>
                <a:latin typeface="黑体" pitchFamily="2" charset="-122"/>
                <a:ea typeface="黑体" pitchFamily="2" charset="-122"/>
              </a:rPr>
              <a:t>20</a:t>
            </a:r>
            <a:r>
              <a:rPr lang="zh-CN" altLang="en-US" sz="2000" dirty="0">
                <a:solidFill>
                  <a:srgbClr val="CC0000"/>
                </a:solidFill>
                <a:latin typeface="黑体" pitchFamily="2" charset="-122"/>
                <a:ea typeface="黑体" pitchFamily="2" charset="-122"/>
              </a:rPr>
              <a:t>元</a:t>
            </a:r>
            <a:r>
              <a: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；午餐、晚餐人均不得超过</a:t>
            </a:r>
            <a:r>
              <a:rPr lang="en-US" altLang="zh-CN" sz="2000" dirty="0">
                <a:solidFill>
                  <a:srgbClr val="CC0000"/>
                </a:solidFill>
                <a:latin typeface="黑体" pitchFamily="2" charset="-122"/>
                <a:ea typeface="黑体" pitchFamily="2" charset="-122"/>
              </a:rPr>
              <a:t>40</a:t>
            </a:r>
            <a:r>
              <a:rPr lang="zh-CN" altLang="en-US" sz="2000" dirty="0">
                <a:solidFill>
                  <a:srgbClr val="CC0000"/>
                </a:solidFill>
                <a:latin typeface="黑体" pitchFamily="2" charset="-122"/>
                <a:ea typeface="黑体" pitchFamily="2" charset="-122"/>
              </a:rPr>
              <a:t>元</a:t>
            </a:r>
            <a:r>
              <a: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；同一次接待任务至多可以安排一次宴请，用餐标准人均不得超过</a:t>
            </a:r>
            <a:r>
              <a:rPr lang="en-US" altLang="zh-CN" sz="2000" dirty="0">
                <a:solidFill>
                  <a:srgbClr val="CC0000"/>
                </a:solidFill>
                <a:latin typeface="黑体" pitchFamily="2" charset="-122"/>
                <a:ea typeface="黑体" pitchFamily="2" charset="-122"/>
              </a:rPr>
              <a:t>80</a:t>
            </a:r>
            <a:r>
              <a:rPr lang="zh-CN" altLang="en-US" sz="2000" dirty="0">
                <a:solidFill>
                  <a:srgbClr val="CC0000"/>
                </a:solidFill>
                <a:latin typeface="黑体" pitchFamily="2" charset="-122"/>
                <a:ea typeface="黑体" pitchFamily="2" charset="-122"/>
              </a:rPr>
              <a:t>元</a:t>
            </a:r>
            <a:r>
              <a: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；接待对象在</a:t>
            </a:r>
            <a:r>
              <a:rPr lang="en-US" altLang="zh-CN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10</a:t>
            </a:r>
            <a:r>
              <a: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人以内的，陪餐人数不得超过</a:t>
            </a:r>
            <a:r>
              <a:rPr lang="en-US" altLang="zh-CN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3</a:t>
            </a:r>
            <a:r>
              <a: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人；接待对象超过</a:t>
            </a:r>
            <a:r>
              <a:rPr lang="en-US" altLang="zh-CN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10</a:t>
            </a:r>
            <a:r>
              <a: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人的，陪餐人数不得超过接待对象人数的</a:t>
            </a:r>
            <a:r>
              <a:rPr lang="zh-CN" altLang="en-US" sz="2000" dirty="0" smtClean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三分之一；③公务</a:t>
            </a:r>
            <a:r>
              <a:rPr lang="zh-CN" altLang="en-US" sz="20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接待不得饮用任何人和任何单位提供的任何酒类，不得提供香烟。</a:t>
            </a:r>
            <a:endParaRPr lang="zh-CN" altLang="en-US" sz="2000" kern="0" dirty="0">
              <a:solidFill>
                <a:schemeClr val="tx1"/>
              </a:solidFill>
              <a:latin typeface="黑体" pitchFamily="2" charset="-122"/>
              <a:ea typeface="黑体" pitchFamily="2" charset="-122"/>
              <a:cs typeface="宋体"/>
            </a:endParaRPr>
          </a:p>
          <a:p>
            <a:pPr>
              <a:spcBef>
                <a:spcPct val="50000"/>
              </a:spcBef>
            </a:pPr>
            <a:r>
              <a:rPr lang="zh-CN" altLang="en-US" sz="2000" dirty="0" smtClean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。 </a:t>
            </a:r>
            <a:endParaRPr lang="zh-CN" altLang="en-US" sz="2000" dirty="0">
              <a:solidFill>
                <a:schemeClr val="tx1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6289675" y="184150"/>
            <a:ext cx="4840288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200" dirty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五</a:t>
            </a:r>
            <a:r>
              <a:rPr lang="zh-CN" altLang="en-US" sz="3200" dirty="0" smtClean="0">
                <a:solidFill>
                  <a:schemeClr val="tx1"/>
                </a:solidFill>
                <a:latin typeface="黑体" pitchFamily="2" charset="-122"/>
                <a:ea typeface="黑体" pitchFamily="2" charset="-122"/>
              </a:rPr>
              <a:t>、公务接待费报销流程</a:t>
            </a:r>
            <a:endParaRPr lang="zh-CN" altLang="en-US" sz="3200" dirty="0">
              <a:solidFill>
                <a:schemeClr val="tx1"/>
              </a:solidFill>
              <a:latin typeface="黑体" pitchFamily="2" charset="-122"/>
              <a:ea typeface="黑体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738" y="5656684"/>
            <a:ext cx="2592288" cy="2298287"/>
          </a:xfrm>
          <a:prstGeom prst="rect">
            <a:avLst/>
          </a:prstGeom>
        </p:spPr>
      </p:pic>
      <p:sp>
        <p:nvSpPr>
          <p:cNvPr id="26" name="矩形 25"/>
          <p:cNvSpPr/>
          <p:nvPr/>
        </p:nvSpPr>
        <p:spPr bwMode="auto">
          <a:xfrm>
            <a:off x="4618025" y="5696039"/>
            <a:ext cx="2624001" cy="1768963"/>
          </a:xfrm>
          <a:prstGeom prst="rect">
            <a:avLst/>
          </a:prstGeom>
          <a:noFill/>
          <a:ln w="31750">
            <a:solidFill>
              <a:srgbClr val="1609BF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/>
            </a:pPr>
            <a:endParaRPr lang="zh-CN" altLang="en-US" sz="2000" kern="0" dirty="0">
              <a:solidFill>
                <a:schemeClr val="tx1"/>
              </a:solidFill>
              <a:latin typeface="黑体" pitchFamily="2" charset="-122"/>
              <a:ea typeface="黑体" pitchFamily="2" charset="-122"/>
              <a:cs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29345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>
        <a:solidFill>
          <a:schemeClr val="bg1"/>
        </a:solidFill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23600</TotalTime>
  <Pages>1</Pages>
  <Words>919</Words>
  <Application>Microsoft Office PowerPoint</Application>
  <PresentationFormat>自定义</PresentationFormat>
  <Paragraphs>74</Paragraphs>
  <Slides>7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8" baseType="lpstr">
      <vt:lpstr>黑体</vt:lpstr>
      <vt:lpstr>隶书</vt:lpstr>
      <vt:lpstr>宋体</vt:lpstr>
      <vt:lpstr>微软雅黑</vt:lpstr>
      <vt:lpstr>Arial</vt:lpstr>
      <vt:lpstr>Calibri</vt:lpstr>
      <vt:lpstr>Constantia</vt:lpstr>
      <vt:lpstr>Times New Roman</vt:lpstr>
      <vt:lpstr>Wingdings</vt:lpstr>
      <vt:lpstr>Wingdings 2</vt:lpstr>
      <vt:lpstr>流畅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zhaoli</dc:creator>
  <cp:lastModifiedBy>Admin</cp:lastModifiedBy>
  <cp:revision>2039</cp:revision>
  <cp:lastPrinted>2017-06-20T06:56:02Z</cp:lastPrinted>
  <dcterms:created xsi:type="dcterms:W3CDTF">2003-05-04T03:40:33Z</dcterms:created>
  <dcterms:modified xsi:type="dcterms:W3CDTF">2017-08-16T11:04:13Z</dcterms:modified>
</cp:coreProperties>
</file>