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15" r:id="rId3"/>
    <p:sldId id="316" r:id="rId4"/>
    <p:sldId id="257" r:id="rId5"/>
    <p:sldId id="260" r:id="rId6"/>
    <p:sldId id="271" r:id="rId7"/>
    <p:sldId id="272" r:id="rId8"/>
    <p:sldId id="293" r:id="rId9"/>
    <p:sldId id="273" r:id="rId10"/>
    <p:sldId id="276" r:id="rId11"/>
    <p:sldId id="309" r:id="rId12"/>
    <p:sldId id="302" r:id="rId13"/>
    <p:sldId id="303" r:id="rId14"/>
    <p:sldId id="274" r:id="rId15"/>
    <p:sldId id="277" r:id="rId16"/>
    <p:sldId id="314" r:id="rId17"/>
    <p:sldId id="311" r:id="rId18"/>
    <p:sldId id="312" r:id="rId19"/>
    <p:sldId id="281" r:id="rId20"/>
    <p:sldId id="286" r:id="rId21"/>
    <p:sldId id="287" r:id="rId22"/>
    <p:sldId id="304" r:id="rId23"/>
    <p:sldId id="290" r:id="rId24"/>
    <p:sldId id="288" r:id="rId25"/>
    <p:sldId id="296" r:id="rId26"/>
    <p:sldId id="305" r:id="rId27"/>
    <p:sldId id="307" r:id="rId28"/>
    <p:sldId id="306" r:id="rId29"/>
    <p:sldId id="313" r:id="rId30"/>
    <p:sldId id="310" r:id="rId31"/>
    <p:sldId id="292" r:id="rId32"/>
    <p:sldId id="258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9A9"/>
    <a:srgbClr val="23538D"/>
    <a:srgbClr val="00589A"/>
    <a:srgbClr val="0383BD"/>
    <a:srgbClr val="0060A8"/>
    <a:srgbClr val="7D6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51" autoAdjust="0"/>
    <p:restoredTop sz="94676" autoAdjust="0"/>
  </p:normalViewPr>
  <p:slideViewPr>
    <p:cSldViewPr>
      <p:cViewPr varScale="1">
        <p:scale>
          <a:sx n="88" d="100"/>
          <a:sy n="88" d="100"/>
        </p:scale>
        <p:origin x="744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F4A0E-F55E-4274-A062-2E063D43B681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32000-20BB-43A8-AAF2-B5EA0BF303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98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4F682-8AF7-4FE2-AC6D-0E5A42EBCBAD}" type="slidenum">
              <a:rPr lang="en-GB" smtClean="0">
                <a:latin typeface="Times" pitchFamily="18" charset="0"/>
              </a:rPr>
              <a:pPr/>
              <a:t>25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7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4F682-8AF7-4FE2-AC6D-0E5A42EBCBAD}" type="slidenum">
              <a:rPr lang="en-GB" smtClean="0">
                <a:latin typeface="Times" pitchFamily="18" charset="0"/>
              </a:rPr>
              <a:pPr/>
              <a:t>26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4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4F682-8AF7-4FE2-AC6D-0E5A42EBCBAD}" type="slidenum">
              <a:rPr lang="en-GB" smtClean="0">
                <a:latin typeface="Times" pitchFamily="18" charset="0"/>
              </a:rPr>
              <a:pPr/>
              <a:t>27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56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4F682-8AF7-4FE2-AC6D-0E5A42EBCBAD}" type="slidenum">
              <a:rPr lang="en-GB" smtClean="0">
                <a:latin typeface="Times" pitchFamily="18" charset="0"/>
              </a:rPr>
              <a:pPr/>
              <a:t>28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740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4F682-8AF7-4FE2-AC6D-0E5A42EBCBAD}" type="slidenum">
              <a:rPr lang="en-GB" smtClean="0">
                <a:latin typeface="Times" pitchFamily="18" charset="0"/>
              </a:rPr>
              <a:pPr/>
              <a:t>29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2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356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21396"/>
            <a:ext cx="6400800" cy="20705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82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7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76536"/>
            <a:ext cx="4040188" cy="22613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876536"/>
            <a:ext cx="4041775" cy="22613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5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80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97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9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0882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9806"/>
            <a:ext cx="5486400" cy="28160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9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84355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869672"/>
            <a:ext cx="8229600" cy="221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r="2504"/>
          <a:stretch/>
        </p:blipFill>
        <p:spPr>
          <a:xfrm>
            <a:off x="1" y="4245936"/>
            <a:ext cx="9144000" cy="810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961" y="87475"/>
            <a:ext cx="4951040" cy="7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60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5Tn74ooHYw" TargetMode="Externa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342" y="3156668"/>
            <a:ext cx="4380873" cy="8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02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4" y="2046500"/>
            <a:ext cx="3304700" cy="1821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23003"/>
            <a:ext cx="4874014" cy="3244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618342"/>
            <a:ext cx="3240361" cy="1428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1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5545" y="1748830"/>
            <a:ext cx="8424936" cy="2585323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GB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Research Excellence Framework (REF) 2014 ranks </a:t>
            </a: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Business and Management at </a:t>
            </a: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Swansea as </a:t>
            </a:r>
            <a:r>
              <a:rPr lang="en-GB" u="sng" dirty="0" smtClean="0">
                <a:latin typeface="Calibri" panose="020F0502020204030204" pitchFamily="34" charset="0"/>
                <a:cs typeface="Arial" panose="020B0604020202020204" pitchFamily="34" charset="0"/>
              </a:rPr>
              <a:t>30th </a:t>
            </a:r>
            <a:r>
              <a:rPr lang="en-GB" u="sng" dirty="0">
                <a:latin typeface="Calibri" panose="020F0502020204030204" pitchFamily="34" charset="0"/>
                <a:cs typeface="Arial" panose="020B0604020202020204" pitchFamily="34" charset="0"/>
              </a:rPr>
              <a:t>in the UK</a:t>
            </a: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 for </a:t>
            </a: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overall research quality.</a:t>
            </a: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GB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The REF assesses the quality of research in the UK Higher Education sector, assuring us of the standards we strive for</a:t>
            </a: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Research pioneered at the </a:t>
            </a: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School of Management harnesses </a:t>
            </a: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the expertise of academic staff within the department.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5" y="267494"/>
            <a:ext cx="8445094" cy="1481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5545" y="1748830"/>
            <a:ext cx="8424936" cy="2585323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GB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REF 2014 shows that 72% of research produced by our academic staff is of </a:t>
            </a:r>
          </a:p>
          <a:p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World-Leading (4*) or Internationally Excellent (3*) quality. </a:t>
            </a:r>
          </a:p>
          <a:p>
            <a:endParaRPr lang="en-GB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Research ‘Impact’ </a:t>
            </a: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ranked </a:t>
            </a:r>
            <a:r>
              <a:rPr lang="en-GB" u="sng" dirty="0">
                <a:latin typeface="Calibri" panose="020F0502020204030204" pitchFamily="34" charset="0"/>
                <a:cs typeface="Arial" panose="020B0604020202020204" pitchFamily="34" charset="0"/>
              </a:rPr>
              <a:t>16th in the </a:t>
            </a:r>
            <a:r>
              <a:rPr lang="en-GB" u="sng" dirty="0" smtClean="0">
                <a:latin typeface="Calibri" panose="020F0502020204030204" pitchFamily="34" charset="0"/>
                <a:cs typeface="Arial" panose="020B0604020202020204" pitchFamily="34" charset="0"/>
              </a:rPr>
              <a:t>UK</a:t>
            </a: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 smtClean="0"/>
              <a:t>REF Impact defined </a:t>
            </a:r>
            <a:r>
              <a:rPr lang="en-GB" dirty="0"/>
              <a:t>as ‘an effect on, change or benefit to the economy, society, culture, public policy or services, health, the environment or quality of life, beyond academia’.</a:t>
            </a:r>
            <a:endParaRPr lang="en-GB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45" y="267494"/>
            <a:ext cx="8445094" cy="1481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1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502565"/>
            <a:ext cx="5410591" cy="3416320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cs typeface="Arial" panose="020B0604020202020204" pitchFamily="34" charset="0"/>
              </a:rPr>
              <a:t>Benefits of Research in Relation to </a:t>
            </a:r>
          </a:p>
          <a:p>
            <a:r>
              <a:rPr lang="en-GB" b="1" dirty="0" smtClean="0">
                <a:latin typeface="Calibri" panose="020F0502020204030204" pitchFamily="34" charset="0"/>
                <a:cs typeface="Arial" panose="020B0604020202020204" pitchFamily="34" charset="0"/>
              </a:rPr>
              <a:t>School of Management Programmes</a:t>
            </a:r>
          </a:p>
          <a:p>
            <a:endParaRPr lang="en-GB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Teaching by staff with world-leading </a:t>
            </a: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expertise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Final </a:t>
            </a: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year projects link </a:t>
            </a: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with industry collaboration</a:t>
            </a:r>
            <a:endParaRPr lang="en-GB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Access to world-leading research </a:t>
            </a: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resources</a:t>
            </a:r>
            <a:endParaRPr lang="en-GB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Arial" panose="020B0604020202020204" pitchFamily="34" charset="0"/>
              </a:rPr>
              <a:t>Good </a:t>
            </a:r>
            <a:r>
              <a:rPr lang="en-GB" dirty="0">
                <a:latin typeface="Calibri" panose="020F0502020204030204" pitchFamily="34" charset="0"/>
                <a:cs typeface="Arial" panose="020B0604020202020204" pitchFamily="34" charset="0"/>
              </a:rPr>
              <a:t>potential for further research study</a:t>
            </a:r>
          </a:p>
          <a:p>
            <a:endParaRPr lang="en-GB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35" y="502565"/>
            <a:ext cx="2591097" cy="1727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05" y="2193785"/>
            <a:ext cx="2587328" cy="172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3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780" y="431245"/>
            <a:ext cx="614271" cy="1107996"/>
          </a:xfrm>
          <a:prstGeom prst="rect">
            <a:avLst/>
          </a:prstGeom>
          <a:solidFill>
            <a:srgbClr val="0383BD"/>
          </a:solidFill>
        </p:spPr>
        <p:txBody>
          <a:bodyPr wrap="none" rtlCol="0">
            <a:spAutoFit/>
          </a:bodyPr>
          <a:lstStyle/>
          <a:p>
            <a:r>
              <a:rPr lang="en-GB" sz="6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endParaRPr lang="en-GB" sz="6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5780" y="1354575"/>
            <a:ext cx="8424936" cy="2862322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Study </a:t>
            </a:r>
            <a:r>
              <a:rPr lang="en-GB" sz="1600" dirty="0">
                <a:latin typeface="Calibri" panose="020F0502020204030204" pitchFamily="34" charset="0"/>
              </a:rPr>
              <a:t>with a world-class faculty at a Top 30 UK Business </a:t>
            </a:r>
            <a:r>
              <a:rPr lang="en-GB" sz="1600" dirty="0" smtClean="0">
                <a:latin typeface="Calibri" panose="020F0502020204030204" pitchFamily="34" charset="0"/>
              </a:rPr>
              <a:t>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Take </a:t>
            </a:r>
            <a:r>
              <a:rPr lang="en-GB" sz="1600" dirty="0">
                <a:latin typeface="Calibri" panose="020F0502020204030204" pitchFamily="34" charset="0"/>
              </a:rPr>
              <a:t>your first steps on the career ladder with our flexible and innovative </a:t>
            </a:r>
            <a:r>
              <a:rPr lang="en-GB" sz="1600" dirty="0" smtClean="0">
                <a:latin typeface="Calibri" panose="020F0502020204030204" pitchFamily="34" charset="0"/>
              </a:rPr>
              <a:t>programmes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Use </a:t>
            </a:r>
            <a:r>
              <a:rPr lang="en-GB" sz="1600" dirty="0">
                <a:latin typeface="Calibri" panose="020F0502020204030204" pitchFamily="34" charset="0"/>
              </a:rPr>
              <a:t>our in-house careers team to maximise your </a:t>
            </a:r>
            <a:r>
              <a:rPr lang="en-GB" sz="1600" dirty="0" smtClean="0">
                <a:latin typeface="Calibri" panose="020F0502020204030204" pitchFamily="34" charset="0"/>
              </a:rPr>
              <a:t>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Study </a:t>
            </a:r>
            <a:r>
              <a:rPr lang="en-GB" sz="1600" dirty="0">
                <a:latin typeface="Calibri" panose="020F0502020204030204" pitchFamily="34" charset="0"/>
              </a:rPr>
              <a:t>at the new £450 million Bay </a:t>
            </a:r>
            <a:r>
              <a:rPr lang="en-GB" sz="1600" dirty="0" smtClean="0">
                <a:latin typeface="Calibri" panose="020F0502020204030204" pitchFamily="34" charset="0"/>
              </a:rPr>
              <a:t>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Gain </a:t>
            </a:r>
            <a:r>
              <a:rPr lang="en-GB" sz="1600" dirty="0">
                <a:latin typeface="Calibri" panose="020F0502020204030204" pitchFamily="34" charset="0"/>
              </a:rPr>
              <a:t>professional accreditation and interact with industry </a:t>
            </a:r>
            <a:r>
              <a:rPr lang="en-GB" sz="1600" dirty="0" smtClean="0">
                <a:latin typeface="Calibri" panose="020F0502020204030204" pitchFamily="34" charset="0"/>
              </a:rPr>
              <a:t>leaders</a:t>
            </a:r>
          </a:p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9541" y="506118"/>
            <a:ext cx="7876388" cy="400110"/>
          </a:xfrm>
          <a:prstGeom prst="rect">
            <a:avLst/>
          </a:prstGeom>
          <a:solidFill>
            <a:srgbClr val="0383BD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ways to enhance your career </a:t>
            </a:r>
            <a:endParaRPr lang="en-GB" sz="2000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9541" y="876438"/>
            <a:ext cx="7876388" cy="338554"/>
          </a:xfrm>
          <a:prstGeom prst="rect">
            <a:avLst/>
          </a:prstGeom>
          <a:solidFill>
            <a:srgbClr val="0383BD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</a:rPr>
              <a:t>with a degree from the School of Management </a:t>
            </a:r>
            <a:endParaRPr lang="en-GB" sz="1600" b="1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267" y="431245"/>
            <a:ext cx="7847662" cy="131242"/>
          </a:xfrm>
          <a:prstGeom prst="rect">
            <a:avLst/>
          </a:prstGeom>
          <a:solidFill>
            <a:srgbClr val="03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970524" y="1214991"/>
            <a:ext cx="7828245" cy="139583"/>
          </a:xfrm>
          <a:prstGeom prst="rect">
            <a:avLst/>
          </a:prstGeom>
          <a:solidFill>
            <a:srgbClr val="03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5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9502"/>
            <a:ext cx="8352928" cy="3693319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  <a:r>
              <a:rPr lang="en-GB" b="1" dirty="0" smtClean="0">
                <a:latin typeface="Calibri" panose="020F0502020204030204" pitchFamily="34" charset="0"/>
              </a:rPr>
              <a:t>Our Undergraduate Courses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26142"/>
            <a:ext cx="2402431" cy="1292662"/>
          </a:xfrm>
          <a:prstGeom prst="rect">
            <a:avLst/>
          </a:prstGeom>
          <a:solidFill>
            <a:srgbClr val="0383BD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Accounting and Finance</a:t>
            </a:r>
          </a:p>
          <a:p>
            <a:endParaRPr lang="en-GB" dirty="0"/>
          </a:p>
          <a:p>
            <a:r>
              <a:rPr lang="en-GB" sz="1400" dirty="0" smtClean="0"/>
              <a:t>BSc Accounting &amp; Finance</a:t>
            </a:r>
          </a:p>
          <a:p>
            <a:r>
              <a:rPr lang="en-GB" sz="1400" dirty="0" smtClean="0"/>
              <a:t>BSc Accounting</a:t>
            </a:r>
          </a:p>
          <a:p>
            <a:r>
              <a:rPr lang="en-GB" sz="1400" dirty="0" smtClean="0"/>
              <a:t>BSc Finance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16216" y="1124257"/>
            <a:ext cx="2085123" cy="1292662"/>
          </a:xfrm>
          <a:prstGeom prst="rect">
            <a:avLst/>
          </a:prstGeom>
          <a:solidFill>
            <a:srgbClr val="0383BD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Economics</a:t>
            </a:r>
          </a:p>
          <a:p>
            <a:endParaRPr lang="en-GB" dirty="0"/>
          </a:p>
          <a:p>
            <a:r>
              <a:rPr lang="en-GB" sz="1400" dirty="0" smtClean="0"/>
              <a:t>BSc Economics</a:t>
            </a:r>
          </a:p>
          <a:p>
            <a:r>
              <a:rPr lang="en-GB" sz="1400" dirty="0" smtClean="0"/>
              <a:t>BSc Economics &amp; Business</a:t>
            </a:r>
          </a:p>
          <a:p>
            <a:r>
              <a:rPr lang="en-GB" sz="1400" dirty="0" smtClean="0"/>
              <a:t>BSc Economics &amp; Finance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97642" y="1126143"/>
            <a:ext cx="3468085" cy="2800767"/>
          </a:xfrm>
          <a:prstGeom prst="rect">
            <a:avLst/>
          </a:prstGeom>
          <a:solidFill>
            <a:srgbClr val="0383BD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Business Management</a:t>
            </a:r>
          </a:p>
          <a:p>
            <a:endParaRPr lang="en-GB" dirty="0"/>
          </a:p>
          <a:p>
            <a:r>
              <a:rPr lang="en-GB" sz="1400" dirty="0" smtClean="0"/>
              <a:t>BSc Business Management</a:t>
            </a:r>
          </a:p>
          <a:p>
            <a:r>
              <a:rPr lang="en-GB" sz="1400" dirty="0"/>
              <a:t>BSc 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(Marketing)</a:t>
            </a:r>
            <a:endParaRPr lang="en-GB" sz="1400" dirty="0"/>
          </a:p>
          <a:p>
            <a:r>
              <a:rPr lang="en-GB" sz="1400" dirty="0"/>
              <a:t>BSc 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(Entrepreneurship)</a:t>
            </a:r>
            <a:endParaRPr lang="en-GB" sz="1400" dirty="0"/>
          </a:p>
          <a:p>
            <a:r>
              <a:rPr lang="en-GB" sz="1400" dirty="0"/>
              <a:t>BSc 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(Operations &amp; Supply)</a:t>
            </a:r>
            <a:endParaRPr lang="en-GB" sz="1400" dirty="0"/>
          </a:p>
          <a:p>
            <a:r>
              <a:rPr lang="en-GB" sz="1400" dirty="0"/>
              <a:t>BSc 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(Finance)</a:t>
            </a:r>
            <a:endParaRPr lang="en-GB" sz="1400" dirty="0"/>
          </a:p>
          <a:p>
            <a:r>
              <a:rPr lang="en-GB" sz="1400" dirty="0"/>
              <a:t>BSc 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(Business Analytics)</a:t>
            </a:r>
            <a:endParaRPr lang="en-GB" sz="1400" dirty="0"/>
          </a:p>
          <a:p>
            <a:r>
              <a:rPr lang="en-GB" sz="1400" dirty="0"/>
              <a:t>BSc 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(e-Business)</a:t>
            </a:r>
            <a:endParaRPr lang="en-GB" sz="1400" dirty="0"/>
          </a:p>
          <a:p>
            <a:r>
              <a:rPr lang="en-GB" sz="1400" dirty="0"/>
              <a:t>BSc 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(Human Resource)</a:t>
            </a:r>
            <a:endParaRPr lang="en-GB" sz="1400" dirty="0"/>
          </a:p>
          <a:p>
            <a:r>
              <a:rPr lang="en-GB" sz="1400" dirty="0"/>
              <a:t>BSc 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(Management Consulting</a:t>
            </a:r>
            <a:r>
              <a:rPr lang="en-GB" sz="1400" dirty="0" smtClean="0"/>
              <a:t>)</a:t>
            </a:r>
          </a:p>
          <a:p>
            <a:r>
              <a:rPr lang="en-GB" sz="1400" dirty="0" smtClean="0"/>
              <a:t>BSc Marketing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7500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9502"/>
            <a:ext cx="8352928" cy="3693319"/>
          </a:xfrm>
          <a:prstGeom prst="rect">
            <a:avLst/>
          </a:prstGeom>
          <a:solidFill>
            <a:srgbClr val="0389A9"/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 </a:t>
            </a:r>
            <a:r>
              <a:rPr lang="en-GB" b="1" dirty="0" smtClean="0">
                <a:latin typeface="Calibri" panose="020F0502020204030204" pitchFamily="34" charset="0"/>
              </a:rPr>
              <a:t>Our Postgraduate Courses </a:t>
            </a:r>
            <a:r>
              <a:rPr lang="en-GB" dirty="0" smtClean="0">
                <a:latin typeface="Calibri" panose="020F0502020204030204" pitchFamily="34" charset="0"/>
              </a:rPr>
              <a:t>(12 months – October to September)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765" y="1106328"/>
            <a:ext cx="3744416" cy="2800767"/>
          </a:xfrm>
          <a:prstGeom prst="rect">
            <a:avLst/>
          </a:prstGeom>
          <a:solidFill>
            <a:srgbClr val="23538D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Accounting and Finance (Conversion)</a:t>
            </a:r>
          </a:p>
          <a:p>
            <a:endParaRPr lang="en-GB" dirty="0"/>
          </a:p>
          <a:p>
            <a:r>
              <a:rPr lang="en-GB" sz="1400" dirty="0" smtClean="0"/>
              <a:t>MSc Accounting &amp; Finance</a:t>
            </a:r>
          </a:p>
          <a:p>
            <a:r>
              <a:rPr lang="en-GB" sz="1400" dirty="0" smtClean="0"/>
              <a:t>MSc Financial Management</a:t>
            </a:r>
          </a:p>
          <a:p>
            <a:r>
              <a:rPr lang="en-GB" sz="1400" dirty="0" smtClean="0"/>
              <a:t>MSc Finance &amp; Business Analytics</a:t>
            </a:r>
          </a:p>
          <a:p>
            <a:pPr>
              <a:spcAft>
                <a:spcPts val="1200"/>
              </a:spcAft>
            </a:pPr>
            <a:endParaRPr lang="en-GB" sz="1400" dirty="0"/>
          </a:p>
          <a:p>
            <a:r>
              <a:rPr lang="en-GB" dirty="0"/>
              <a:t>Accounting and </a:t>
            </a:r>
            <a:r>
              <a:rPr lang="en-GB" dirty="0" smtClean="0"/>
              <a:t>Finance (Specialist</a:t>
            </a:r>
            <a:r>
              <a:rPr lang="en-GB" dirty="0"/>
              <a:t>)</a:t>
            </a:r>
          </a:p>
          <a:p>
            <a:endParaRPr lang="en-GB" sz="1400" dirty="0"/>
          </a:p>
          <a:p>
            <a:r>
              <a:rPr lang="en-GB" sz="1400" dirty="0"/>
              <a:t>MSc Finance</a:t>
            </a:r>
          </a:p>
          <a:p>
            <a:r>
              <a:rPr lang="en-GB" sz="1400" dirty="0"/>
              <a:t>MSc International Banking &amp; Finance</a:t>
            </a:r>
          </a:p>
          <a:p>
            <a:pPr>
              <a:spcAft>
                <a:spcPts val="600"/>
              </a:spcAft>
            </a:pPr>
            <a:r>
              <a:rPr lang="en-GB" sz="1400" dirty="0"/>
              <a:t>MSc Investment </a:t>
            </a:r>
            <a:r>
              <a:rPr lang="en-GB" sz="1400" dirty="0" smtClean="0"/>
              <a:t>Management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4227" y="1106328"/>
            <a:ext cx="4100221" cy="3016210"/>
          </a:xfrm>
          <a:prstGeom prst="rect">
            <a:avLst/>
          </a:prstGeom>
          <a:solidFill>
            <a:srgbClr val="23538D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Management (&amp; Pathways) </a:t>
            </a:r>
          </a:p>
          <a:p>
            <a:endParaRPr lang="en-GB" dirty="0"/>
          </a:p>
          <a:p>
            <a:r>
              <a:rPr lang="en-GB" sz="1400" dirty="0" smtClean="0"/>
              <a:t>MSc Business Management</a:t>
            </a:r>
          </a:p>
          <a:p>
            <a:r>
              <a:rPr lang="en-GB" sz="1400" dirty="0"/>
              <a:t>M</a:t>
            </a:r>
            <a:r>
              <a:rPr lang="en-GB" sz="1400" dirty="0" smtClean="0"/>
              <a:t>Sc </a:t>
            </a:r>
            <a:r>
              <a:rPr lang="en-GB" sz="1400" dirty="0"/>
              <a:t>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(Marketing)</a:t>
            </a:r>
            <a:endParaRPr lang="en-GB" sz="1400" dirty="0"/>
          </a:p>
          <a:p>
            <a:r>
              <a:rPr lang="en-GB" sz="1400" dirty="0" smtClean="0"/>
              <a:t>MSc </a:t>
            </a:r>
            <a:r>
              <a:rPr lang="en-GB" sz="1400" dirty="0"/>
              <a:t>Business </a:t>
            </a:r>
            <a:r>
              <a:rPr lang="en-GB" sz="1400" dirty="0" err="1"/>
              <a:t>Mgt</a:t>
            </a:r>
            <a:r>
              <a:rPr lang="en-GB" sz="1400" dirty="0"/>
              <a:t> (Finance)</a:t>
            </a:r>
          </a:p>
          <a:p>
            <a:r>
              <a:rPr lang="en-GB" sz="1400" dirty="0" smtClean="0"/>
              <a:t>MSc </a:t>
            </a:r>
            <a:r>
              <a:rPr lang="en-GB" sz="1400" dirty="0"/>
              <a:t>Business </a:t>
            </a:r>
            <a:r>
              <a:rPr lang="en-GB" sz="1400" dirty="0" err="1"/>
              <a:t>Mgt</a:t>
            </a:r>
            <a:r>
              <a:rPr lang="en-GB" sz="1400" dirty="0"/>
              <a:t> (Human </a:t>
            </a:r>
            <a:r>
              <a:rPr lang="en-GB" sz="1400" dirty="0" smtClean="0"/>
              <a:t>Resource Management)</a:t>
            </a:r>
            <a:endParaRPr lang="en-GB" sz="1400" dirty="0"/>
          </a:p>
          <a:p>
            <a:r>
              <a:rPr lang="en-GB" sz="1400" dirty="0"/>
              <a:t>M</a:t>
            </a:r>
            <a:r>
              <a:rPr lang="en-GB" sz="1400" dirty="0" smtClean="0"/>
              <a:t>Sc </a:t>
            </a:r>
            <a:r>
              <a:rPr lang="en-GB" sz="1400" dirty="0"/>
              <a:t>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(Entrepreneurship)</a:t>
            </a:r>
            <a:endParaRPr lang="en-GB" sz="1400" dirty="0"/>
          </a:p>
          <a:p>
            <a:r>
              <a:rPr lang="en-GB" sz="1400" dirty="0"/>
              <a:t>M</a:t>
            </a:r>
            <a:r>
              <a:rPr lang="en-GB" sz="1400" dirty="0" smtClean="0"/>
              <a:t>Sc </a:t>
            </a:r>
            <a:r>
              <a:rPr lang="en-GB" sz="1400" dirty="0"/>
              <a:t>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(Operations &amp; Supply)</a:t>
            </a:r>
            <a:endParaRPr lang="en-GB" sz="1400" dirty="0"/>
          </a:p>
          <a:p>
            <a:r>
              <a:rPr lang="en-GB" sz="1400" dirty="0"/>
              <a:t>M</a:t>
            </a:r>
            <a:r>
              <a:rPr lang="en-GB" sz="1400" dirty="0" smtClean="0"/>
              <a:t>Sc </a:t>
            </a:r>
            <a:r>
              <a:rPr lang="en-GB" sz="1400" dirty="0"/>
              <a:t>Business </a:t>
            </a:r>
            <a:r>
              <a:rPr lang="en-GB" sz="1400" dirty="0" err="1" smtClean="0"/>
              <a:t>Mgt</a:t>
            </a:r>
            <a:r>
              <a:rPr lang="en-GB" sz="1400" dirty="0" smtClean="0"/>
              <a:t> (International Management) </a:t>
            </a:r>
          </a:p>
          <a:p>
            <a:r>
              <a:rPr lang="en-GB" sz="1400" dirty="0" smtClean="0"/>
              <a:t>MSc </a:t>
            </a:r>
            <a:r>
              <a:rPr lang="en-GB" sz="1400" dirty="0"/>
              <a:t>Business </a:t>
            </a:r>
            <a:r>
              <a:rPr lang="en-GB" sz="1400" dirty="0" err="1"/>
              <a:t>Mgt</a:t>
            </a:r>
            <a:r>
              <a:rPr lang="en-GB" sz="1400" dirty="0"/>
              <a:t> (International </a:t>
            </a:r>
            <a:r>
              <a:rPr lang="en-GB" sz="1400" dirty="0" smtClean="0"/>
              <a:t>Standards) </a:t>
            </a:r>
            <a:endParaRPr lang="en-GB" sz="1400" dirty="0"/>
          </a:p>
          <a:p>
            <a:r>
              <a:rPr lang="en-GB" sz="1400" dirty="0"/>
              <a:t>M</a:t>
            </a:r>
            <a:r>
              <a:rPr lang="en-GB" sz="1400" dirty="0" smtClean="0"/>
              <a:t>Sc </a:t>
            </a:r>
            <a:r>
              <a:rPr lang="en-GB" sz="1400" dirty="0"/>
              <a:t>Business </a:t>
            </a:r>
            <a:r>
              <a:rPr lang="en-GB" sz="1400" dirty="0" err="1"/>
              <a:t>Mgt</a:t>
            </a:r>
            <a:r>
              <a:rPr lang="en-GB" sz="1400" dirty="0"/>
              <a:t> (Business Analytics)</a:t>
            </a:r>
          </a:p>
          <a:p>
            <a:r>
              <a:rPr lang="en-GB" sz="1400" dirty="0" smtClean="0"/>
              <a:t>MSc </a:t>
            </a:r>
            <a:r>
              <a:rPr lang="en-GB" sz="1400" dirty="0"/>
              <a:t>Business </a:t>
            </a:r>
            <a:r>
              <a:rPr lang="en-GB" sz="1400" dirty="0" err="1"/>
              <a:t>Mgt</a:t>
            </a:r>
            <a:r>
              <a:rPr lang="en-GB" sz="1400" dirty="0"/>
              <a:t> (e-Business</a:t>
            </a:r>
            <a:r>
              <a:rPr lang="en-GB" sz="1400" dirty="0" smtClean="0"/>
              <a:t>)</a:t>
            </a:r>
          </a:p>
          <a:p>
            <a:r>
              <a:rPr lang="en-GB" sz="1400" dirty="0" smtClean="0"/>
              <a:t>MSc strategic Management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84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9502"/>
            <a:ext cx="8352928" cy="3693319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b="1" dirty="0" smtClean="0">
              <a:latin typeface="Calibri" panose="020F0502020204030204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34" y="565526"/>
            <a:ext cx="5559785" cy="3241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8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9502"/>
            <a:ext cx="8352928" cy="3693319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  <a:r>
              <a:rPr lang="en-GB" b="1" dirty="0" smtClean="0"/>
              <a:t>Undergraduate Course Structure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7167"/>
            <a:ext cx="3834214" cy="2554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03848" y="1127167"/>
            <a:ext cx="5365104" cy="2554545"/>
          </a:xfrm>
          <a:prstGeom prst="rect">
            <a:avLst/>
          </a:prstGeom>
          <a:solidFill>
            <a:srgbClr val="0383BD"/>
          </a:solidFill>
          <a:effectLst>
            <a:outerShdw blurRad="114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Flexible modular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Compulsory 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year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Module options in years 2 and 3 in addition to compulsory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Minimum 12 hours taught contact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Assessment typically consists of coursework and exam based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Feedback on performance given within 3 weeks of deadline</a:t>
            </a:r>
          </a:p>
          <a:p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77047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762" y="245695"/>
            <a:ext cx="8492709" cy="3970318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914" y="410282"/>
            <a:ext cx="3962209" cy="1074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0026" y="752068"/>
            <a:ext cx="39413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</a:rPr>
              <a:t>Accounting and Finance</a:t>
            </a:r>
          </a:p>
          <a:p>
            <a:endParaRPr lang="en-GB" dirty="0" smtClean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endParaRPr lang="en-GB" dirty="0" smtClean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r>
              <a:rPr lang="en-GB" b="1" dirty="0" smtClean="0">
                <a:latin typeface="Calibri" panose="020F0502020204030204" pitchFamily="34" charset="0"/>
              </a:rPr>
              <a:t>               Business Management</a:t>
            </a:r>
          </a:p>
          <a:p>
            <a:endParaRPr lang="en-GB" b="1" dirty="0">
              <a:latin typeface="Calibri" panose="020F0502020204030204" pitchFamily="34" charset="0"/>
            </a:endParaRPr>
          </a:p>
          <a:p>
            <a:endParaRPr lang="en-GB" b="1" dirty="0" smtClean="0">
              <a:latin typeface="Calibri" panose="020F0502020204030204" pitchFamily="34" charset="0"/>
            </a:endParaRPr>
          </a:p>
          <a:p>
            <a:endParaRPr lang="en-GB" b="1" dirty="0">
              <a:latin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</a:rPr>
              <a:t> </a:t>
            </a:r>
            <a:r>
              <a:rPr lang="en-GB" b="1" dirty="0" smtClean="0">
                <a:latin typeface="Calibri" panose="020F0502020204030204" pitchFamily="34" charset="0"/>
              </a:rPr>
              <a:t>                                                   Economics</a:t>
            </a:r>
            <a:endParaRPr lang="en-GB" b="1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50959"/>
            <a:ext cx="3962210" cy="1159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02" y="2966442"/>
            <a:ext cx="3981630" cy="1049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5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257"/>
            <a:ext cx="9836067" cy="65573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989234">
            <a:off x="4933557" y="-520136"/>
            <a:ext cx="4844014" cy="6152814"/>
          </a:xfrm>
          <a:prstGeom prst="rect">
            <a:avLst/>
          </a:prstGeom>
          <a:solidFill>
            <a:srgbClr val="0060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5932908" y="1851670"/>
            <a:ext cx="25074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smtClean="0">
                <a:latin typeface="Cosmos-Medium" panose="020B0600000000000000" pitchFamily="34" charset="0"/>
              </a:rPr>
              <a:t>Amelia McNally</a:t>
            </a:r>
            <a:endParaRPr lang="en-GB" sz="3200" dirty="0" smtClean="0">
              <a:latin typeface="Cosmos-Medium" panose="020B0600000000000000" pitchFamily="34" charset="0"/>
            </a:endParaRPr>
          </a:p>
          <a:p>
            <a:pPr algn="ctr"/>
            <a:r>
              <a:rPr lang="en-GB" sz="2000" dirty="0" smtClean="0">
                <a:latin typeface="Cosmos-Medium" panose="020B0600000000000000" pitchFamily="34" charset="0"/>
              </a:rPr>
              <a:t>Recruitment </a:t>
            </a:r>
            <a:r>
              <a:rPr lang="en-GB" sz="2000" dirty="0" smtClean="0">
                <a:latin typeface="Cosmos-Medium" panose="020B0600000000000000" pitchFamily="34" charset="0"/>
              </a:rPr>
              <a:t>officer</a:t>
            </a:r>
            <a:endParaRPr lang="en-GB" sz="2000" dirty="0" smtClean="0">
              <a:latin typeface="Cosmos-Medium" panose="020B06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4227934"/>
            <a:ext cx="3914775" cy="4399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72" y="3507854"/>
            <a:ext cx="3194655" cy="5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339502"/>
            <a:ext cx="8352928" cy="3693319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83518"/>
            <a:ext cx="201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</a:rPr>
              <a:t>Placement Degrees</a:t>
            </a:r>
            <a:endParaRPr lang="en-GB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382" y="987573"/>
            <a:ext cx="8054065" cy="830997"/>
          </a:xfrm>
          <a:prstGeom prst="rect">
            <a:avLst/>
          </a:prstGeom>
          <a:solidFill>
            <a:srgbClr val="0389A9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</a:rPr>
              <a:t>The School of Management has a dedicated placements and employability team </a:t>
            </a:r>
            <a:r>
              <a:rPr lang="en-GB" sz="1600" dirty="0" smtClean="0">
                <a:latin typeface="Calibri" panose="020F0502020204030204" pitchFamily="34" charset="0"/>
              </a:rPr>
              <a:t>which </a:t>
            </a:r>
            <a:r>
              <a:rPr lang="en-GB" sz="1600" dirty="0">
                <a:latin typeface="Calibri" panose="020F0502020204030204" pitchFamily="34" charset="0"/>
              </a:rPr>
              <a:t>facilitates the placements process in-house and advertises a range of potential </a:t>
            </a:r>
            <a:r>
              <a:rPr lang="en-GB" sz="1600" dirty="0" smtClean="0">
                <a:latin typeface="Calibri" panose="020F0502020204030204" pitchFamily="34" charset="0"/>
              </a:rPr>
              <a:t>placement </a:t>
            </a:r>
            <a:r>
              <a:rPr lang="en-GB" sz="1600" dirty="0">
                <a:latin typeface="Calibri" panose="020F0502020204030204" pitchFamily="34" charset="0"/>
              </a:rPr>
              <a:t>opportunities to students. </a:t>
            </a:r>
            <a:r>
              <a:rPr lang="en-GB" sz="1400" dirty="0">
                <a:latin typeface="Cosmos-Medium" panose="020B0600000000000000" pitchFamily="34" charset="0"/>
              </a:rPr>
              <a:t> </a:t>
            </a:r>
          </a:p>
        </p:txBody>
      </p:sp>
      <p:pic>
        <p:nvPicPr>
          <p:cNvPr id="2" name="M5Tn74ooHYw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0382" y="1923678"/>
            <a:ext cx="3733586" cy="1852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525" y="1923678"/>
            <a:ext cx="4110689" cy="18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339502"/>
            <a:ext cx="8352928" cy="3693319"/>
          </a:xfrm>
          <a:prstGeom prst="rect">
            <a:avLst/>
          </a:prstGeom>
          <a:solidFill>
            <a:schemeClr val="tx1">
              <a:alpha val="95000"/>
            </a:scheme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83518"/>
            <a:ext cx="201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Placement Degrees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987573"/>
            <a:ext cx="8054065" cy="338554"/>
          </a:xfrm>
          <a:prstGeom prst="rect">
            <a:avLst/>
          </a:prstGeom>
          <a:solidFill>
            <a:srgbClr val="0389A9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</a:rPr>
              <a:t>Some of the confirmed student placements for 2016-17:</a:t>
            </a:r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61" y="1592464"/>
            <a:ext cx="707817" cy="987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00" y="1655859"/>
            <a:ext cx="1020807" cy="774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956839"/>
            <a:ext cx="2016224" cy="473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78722"/>
            <a:ext cx="1440160" cy="386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1839938"/>
            <a:ext cx="2160240" cy="5907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98" y="2823354"/>
            <a:ext cx="2016224" cy="619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949492"/>
            <a:ext cx="1671723" cy="472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65144"/>
            <a:ext cx="1413702" cy="55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339502"/>
            <a:ext cx="8424936" cy="3693319"/>
          </a:xfrm>
          <a:prstGeom prst="rect">
            <a:avLst/>
          </a:prstGeom>
          <a:solidFill>
            <a:schemeClr val="tx1">
              <a:alpha val="95000"/>
            </a:scheme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83518"/>
            <a:ext cx="385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Why choose a placement programme?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15" y="987573"/>
            <a:ext cx="2160240" cy="1440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9552" y="987573"/>
            <a:ext cx="6048671" cy="2800767"/>
          </a:xfrm>
          <a:prstGeom prst="rect">
            <a:avLst/>
          </a:prstGeom>
          <a:solidFill>
            <a:srgbClr val="0389A9"/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Discover what work is like in your chosen field of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Develop new work-orientated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Build confidence and maturity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Gain relevant experience in a real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Gain a breadth of subject knowledge before your final year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Help identify your ideal career pathway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Provide you with high level work experience to add to your CV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Translate your academic studies into the real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Many placements offer competitive salaries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2427918"/>
            <a:ext cx="2040831" cy="1360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84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0" y="391581"/>
            <a:ext cx="8280921" cy="3568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3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339502"/>
            <a:ext cx="8352928" cy="3693319"/>
          </a:xfrm>
          <a:prstGeom prst="rect">
            <a:avLst/>
          </a:prstGeom>
          <a:solidFill>
            <a:srgbClr val="00589A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83518"/>
            <a:ext cx="137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</a:rPr>
              <a:t>Scholarships</a:t>
            </a:r>
            <a:endParaRPr lang="en-GB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1" y="2581074"/>
            <a:ext cx="5810893" cy="338554"/>
          </a:xfrm>
          <a:prstGeom prst="rect">
            <a:avLst/>
          </a:prstGeom>
          <a:solidFill>
            <a:srgbClr val="0389A9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</a:rPr>
              <a:t>School of Management Developing Futures Scholarships:</a:t>
            </a:r>
            <a:endParaRPr lang="en-GB" sz="16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3871"/>
            <a:ext cx="5810894" cy="1236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11560" y="3003798"/>
            <a:ext cx="5810894" cy="83099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Calibri" panose="020F0502020204030204" pitchFamily="34" charset="0"/>
              </a:rPr>
              <a:t>Undergraduate 	£2000 	(available to non-EU students)</a:t>
            </a:r>
          </a:p>
          <a:p>
            <a:endParaRPr lang="en-GB" sz="1600" b="1" dirty="0">
              <a:latin typeface="Calibri" panose="020F0502020204030204" pitchFamily="34" charset="0"/>
            </a:endParaRPr>
          </a:p>
          <a:p>
            <a:r>
              <a:rPr lang="en-GB" sz="1600" b="1" dirty="0" smtClean="0">
                <a:latin typeface="Calibri" panose="020F0502020204030204" pitchFamily="34" charset="0"/>
              </a:rPr>
              <a:t>Postgraduate 	£3000 	(available to all students) </a:t>
            </a:r>
            <a:endParaRPr lang="en-GB" sz="1600" b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01" y="933871"/>
            <a:ext cx="1872208" cy="2808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11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333289"/>
            <a:ext cx="8352928" cy="3693319"/>
          </a:xfrm>
          <a:prstGeom prst="rect">
            <a:avLst/>
          </a:prstGeom>
          <a:solidFill>
            <a:srgbClr val="00589A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11560" y="636021"/>
            <a:ext cx="5256584" cy="308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b="1" dirty="0" smtClean="0">
                <a:latin typeface="Calibri" pitchFamily="34" charset="0"/>
                <a:ea typeface="ＭＳ Ｐゴシック" pitchFamily="34" charset="-128"/>
              </a:rPr>
              <a:t>Bay Campus</a:t>
            </a:r>
          </a:p>
          <a:p>
            <a:pPr>
              <a:defRPr/>
            </a:pPr>
            <a:endParaRPr lang="en-GB" altLang="en-US" sz="200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Swansea </a:t>
            </a: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University </a:t>
            </a: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is now a </a:t>
            </a: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dual-campus </a:t>
            </a: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university.</a:t>
            </a:r>
          </a:p>
          <a:p>
            <a:pPr>
              <a:defRPr/>
            </a:pPr>
            <a:endParaRPr lang="en-GB" altLang="en-US" sz="1600" dirty="0"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There </a:t>
            </a: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are a </a:t>
            </a: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full range of recreational, social, eating and </a:t>
            </a:r>
            <a:endParaRPr lang="en-GB" altLang="en-US" sz="1600" dirty="0" smtClean="0"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drinking </a:t>
            </a: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facilities at the Bay Campus including</a:t>
            </a: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:</a:t>
            </a:r>
          </a:p>
          <a:p>
            <a:pPr>
              <a:defRPr/>
            </a:pPr>
            <a:endParaRPr lang="en-GB" altLang="en-US" sz="1600" dirty="0">
              <a:latin typeface="Calibri" pitchFamily="34" charset="0"/>
              <a:ea typeface="ＭＳ Ｐゴシック" pitchFamily="34" charset="-128"/>
            </a:endParaRPr>
          </a:p>
          <a:p>
            <a:pPr lvl="1">
              <a:buFontTx/>
              <a:buChar char="•"/>
              <a:defRPr/>
            </a:pP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Catering provision – cafes, coffee shops and </a:t>
            </a: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dining </a:t>
            </a: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hall</a:t>
            </a:r>
          </a:p>
          <a:p>
            <a:pPr lvl="1">
              <a:buFontTx/>
              <a:buChar char="•"/>
              <a:defRPr/>
            </a:pP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Student support services</a:t>
            </a:r>
          </a:p>
          <a:p>
            <a:pPr lvl="1">
              <a:buFontTx/>
              <a:buChar char="•"/>
              <a:defRPr/>
            </a:pP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Mini market, launderette, cash points</a:t>
            </a:r>
          </a:p>
          <a:p>
            <a:pPr lvl="1">
              <a:buFontTx/>
              <a:buChar char="•"/>
              <a:defRPr/>
            </a:pP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Retail units</a:t>
            </a:r>
          </a:p>
          <a:p>
            <a:pPr lvl="1">
              <a:buFontTx/>
              <a:buChar char="•"/>
              <a:defRPr/>
            </a:pP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Beach access and outdoor recreational </a:t>
            </a: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space</a:t>
            </a:r>
            <a:endParaRPr lang="en-GB" altLang="en-US" sz="1600" dirty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3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78102"/>
            <a:ext cx="2468388" cy="1644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22665"/>
            <a:ext cx="2468388" cy="1577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333289"/>
            <a:ext cx="8352928" cy="3693319"/>
          </a:xfrm>
          <a:prstGeom prst="rect">
            <a:avLst/>
          </a:prstGeom>
          <a:solidFill>
            <a:srgbClr val="00589A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11560" y="636021"/>
            <a:ext cx="4608512" cy="308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b="1" dirty="0" smtClean="0">
                <a:latin typeface="Calibri" pitchFamily="34" charset="0"/>
                <a:ea typeface="ＭＳ Ｐゴシック" pitchFamily="34" charset="-128"/>
              </a:rPr>
              <a:t>Bay Campus Accommodation</a:t>
            </a:r>
          </a:p>
          <a:p>
            <a:pPr>
              <a:defRPr/>
            </a:pPr>
            <a:endParaRPr lang="en-GB" altLang="en-US" sz="200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The 1500 en-suite student residences are built </a:t>
            </a:r>
            <a:endParaRPr lang="en-GB" altLang="en-US" sz="1600" dirty="0" smtClean="0"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Around internal </a:t>
            </a: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courtyards, with social spaces and </a:t>
            </a: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kitchen and </a:t>
            </a: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catering facilities</a:t>
            </a: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.</a:t>
            </a:r>
          </a:p>
          <a:p>
            <a:pPr>
              <a:defRPr/>
            </a:pPr>
            <a:endParaRPr lang="en-GB" altLang="en-US" sz="1600" dirty="0"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All are en-suite and self-catered, with some single </a:t>
            </a:r>
            <a:endParaRPr lang="en-GB" altLang="en-US" sz="1600" dirty="0" smtClean="0"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GB" altLang="en-US" sz="1600" dirty="0" smtClean="0">
                <a:latin typeface="Calibri" pitchFamily="34" charset="0"/>
                <a:ea typeface="ＭＳ Ｐゴシック" pitchFamily="34" charset="-128"/>
              </a:rPr>
              <a:t>occupancy </a:t>
            </a:r>
            <a:r>
              <a:rPr lang="en-GB" altLang="en-US" sz="1600" dirty="0">
                <a:latin typeface="Calibri" pitchFamily="34" charset="0"/>
                <a:ea typeface="ＭＳ Ｐゴシック" pitchFamily="34" charset="-128"/>
              </a:rPr>
              <a:t>apartments available.</a:t>
            </a:r>
          </a:p>
        </p:txBody>
      </p:sp>
      <p:pic>
        <p:nvPicPr>
          <p:cNvPr id="13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71237"/>
            <a:ext cx="2944425" cy="1513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9423"/>
            <a:ext cx="2944425" cy="1731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4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333289"/>
            <a:ext cx="8352928" cy="3693319"/>
          </a:xfrm>
          <a:prstGeom prst="rect">
            <a:avLst/>
          </a:prstGeom>
          <a:solidFill>
            <a:srgbClr val="00589A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99406" y="509836"/>
            <a:ext cx="4680519" cy="60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b="1" dirty="0" smtClean="0">
                <a:latin typeface="Calibri" pitchFamily="34" charset="0"/>
                <a:ea typeface="ＭＳ Ｐゴシック" pitchFamily="34" charset="-128"/>
              </a:rPr>
              <a:t>Bay Campus Library</a:t>
            </a:r>
          </a:p>
          <a:p>
            <a:pPr>
              <a:defRPr/>
            </a:pPr>
            <a:endParaRPr lang="en-GB" altLang="en-US" sz="200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3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content.xx.fbcdn.net/hphotos-xlp1/t31.0-8/11951473_1000005160052033_5150322118335968243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55" y="2179947"/>
            <a:ext cx="2720315" cy="1607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content.xx.fbcdn.net/hphotos-xpf1/v/t1.0-9/11899754_1089960837761848_8868964823492470049_n.jpg?oh=7f7ba8e8e75a7edaaab0781f5172164b&amp;oe=5668CA6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55" y="575179"/>
            <a:ext cx="2715006" cy="1604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95257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</a:rPr>
              <a:t>The Bay Library is where you are able to find social learning, research and academic spaces all supporting the work of our undergraduate and postgraduate students and staff. </a:t>
            </a:r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</a:endParaRPr>
          </a:p>
          <a:p>
            <a:r>
              <a:rPr lang="en-GB" sz="1600" dirty="0" smtClean="0">
                <a:latin typeface="Calibri" panose="020F0502020204030204" pitchFamily="34" charset="0"/>
              </a:rPr>
              <a:t>It </a:t>
            </a:r>
            <a:r>
              <a:rPr lang="en-GB" sz="1600" dirty="0">
                <a:latin typeface="Calibri" panose="020F0502020204030204" pitchFamily="34" charset="0"/>
              </a:rPr>
              <a:t>provides access to our full range of online journals, e-books, datasets and also to our 850,000 print items. </a:t>
            </a:r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</a:endParaRPr>
          </a:p>
          <a:p>
            <a:r>
              <a:rPr lang="en-GB" sz="1600" dirty="0" smtClean="0">
                <a:latin typeface="Calibri" panose="020F0502020204030204" pitchFamily="34" charset="0"/>
              </a:rPr>
              <a:t>Open 24 hours a day, 7 days a week.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347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333289"/>
            <a:ext cx="8352928" cy="3693319"/>
          </a:xfrm>
          <a:prstGeom prst="rect">
            <a:avLst/>
          </a:prstGeom>
          <a:solidFill>
            <a:srgbClr val="00589A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99406" y="509836"/>
            <a:ext cx="4680519" cy="60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b="1" dirty="0" smtClean="0">
                <a:latin typeface="Calibri" pitchFamily="34" charset="0"/>
                <a:ea typeface="ＭＳ Ｐゴシック" pitchFamily="34" charset="-128"/>
              </a:rPr>
              <a:t>Bay Campus Library</a:t>
            </a:r>
          </a:p>
          <a:p>
            <a:pPr>
              <a:defRPr/>
            </a:pPr>
            <a:endParaRPr lang="en-GB" altLang="en-US" sz="200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3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content.xx.fbcdn.net/hphotos-xap1/v/t1.0-9/11209458_1089960807761851_6673947613062675158_n.jpg?oh=64f60e44efcc073aea0390dad300a17c&amp;oe=566336E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70" y="596306"/>
            <a:ext cx="2549463" cy="1552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pbs.twimg.com/media/CNz0aJRXAAA-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70" y="2148719"/>
            <a:ext cx="2549463" cy="1658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9406" y="973277"/>
            <a:ext cx="5311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Space </a:t>
            </a:r>
            <a:r>
              <a:rPr lang="en-GB" sz="1600" dirty="0">
                <a:latin typeface="Calibri" panose="020F0502020204030204" pitchFamily="34" charset="0"/>
              </a:rPr>
              <a:t>for over 650 students </a:t>
            </a:r>
            <a:endParaRPr lang="en-GB" sz="1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libri" panose="020F0502020204030204" pitchFamily="34" charset="0"/>
              </a:rPr>
              <a:t>Postgraduate </a:t>
            </a:r>
            <a:r>
              <a:rPr lang="en-GB" sz="1600" dirty="0">
                <a:latin typeface="Calibri" panose="020F0502020204030204" pitchFamily="34" charset="0"/>
              </a:rPr>
              <a:t>study and computer rooms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Zoned silent study areas for 150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 large computing and teaching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Group study rooms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Cafe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One-to-one interview rooms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 helpdesk covering library, academic support, employability and computing</a:t>
            </a:r>
          </a:p>
        </p:txBody>
      </p:sp>
    </p:spTree>
    <p:extLst>
      <p:ext uri="{BB962C8B-B14F-4D97-AF65-F5344CB8AC3E}">
        <p14:creationId xmlns:p14="http://schemas.microsoft.com/office/powerpoint/2010/main" val="306003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333289"/>
            <a:ext cx="8352928" cy="3693319"/>
          </a:xfrm>
          <a:prstGeom prst="rect">
            <a:avLst/>
          </a:prstGeom>
          <a:solidFill>
            <a:srgbClr val="00589A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99406" y="509836"/>
            <a:ext cx="4680519" cy="60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altLang="en-US" b="1" dirty="0" smtClean="0">
                <a:latin typeface="Calibri" pitchFamily="34" charset="0"/>
                <a:ea typeface="ＭＳ Ｐゴシック" pitchFamily="34" charset="-128"/>
              </a:rPr>
              <a:t>Bay Campus – The Great Hall</a:t>
            </a:r>
          </a:p>
          <a:p>
            <a:pPr>
              <a:defRPr/>
            </a:pPr>
            <a:endParaRPr lang="en-GB" altLang="en-US" sz="200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3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7345" y="973276"/>
            <a:ext cx="34685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</a:rPr>
              <a:t>The iconic Great Hall is the most prominent building and feature of the campus. </a:t>
            </a:r>
            <a:endParaRPr lang="en-GB" sz="1600" dirty="0" smtClean="0">
              <a:latin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</a:endParaRPr>
          </a:p>
          <a:p>
            <a:r>
              <a:rPr lang="en-GB" sz="1600" dirty="0" smtClean="0">
                <a:latin typeface="Calibri" panose="020F0502020204030204" pitchFamily="34" charset="0"/>
              </a:rPr>
              <a:t>The </a:t>
            </a:r>
            <a:r>
              <a:rPr lang="en-GB" sz="1600" dirty="0">
                <a:latin typeface="Calibri" panose="020F0502020204030204" pitchFamily="34" charset="0"/>
              </a:rPr>
              <a:t>Hall is located at the centre of the Bay Campus and provides a beautiful space for the University to host music concerts, conferences, and hold graduation and other large University events. It is available for staff, students and the community to enjoy.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19" y="1149813"/>
            <a:ext cx="4502823" cy="250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3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783" y="-35059"/>
            <a:ext cx="9175477" cy="5919177"/>
          </a:xfrm>
          <a:prstGeom prst="rect">
            <a:avLst/>
          </a:prstGeom>
        </p:spPr>
      </p:pic>
      <p:sp>
        <p:nvSpPr>
          <p:cNvPr id="17" name="Parallelogram 16"/>
          <p:cNvSpPr/>
          <p:nvPr/>
        </p:nvSpPr>
        <p:spPr>
          <a:xfrm rot="20973851">
            <a:off x="-1334866" y="-224747"/>
            <a:ext cx="5883705" cy="5652628"/>
          </a:xfrm>
          <a:prstGeom prst="parallelogram">
            <a:avLst/>
          </a:prstGeom>
          <a:solidFill>
            <a:srgbClr val="0060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95641" y="915566"/>
            <a:ext cx="34483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Cosmos-Medium" panose="020B0600000000000000" pitchFamily="34" charset="0"/>
              </a:rPr>
              <a:t>Business Management</a:t>
            </a:r>
          </a:p>
          <a:p>
            <a:pPr algn="ctr"/>
            <a:endParaRPr lang="en-GB" sz="2400" dirty="0" smtClean="0">
              <a:latin typeface="Cosmos-Medium" panose="020B0600000000000000" pitchFamily="34" charset="0"/>
            </a:endParaRPr>
          </a:p>
          <a:p>
            <a:pPr algn="ctr"/>
            <a:r>
              <a:rPr lang="en-GB" sz="2400" dirty="0" smtClean="0">
                <a:latin typeface="Cosmos-Medium" panose="020B0600000000000000" pitchFamily="34" charset="0"/>
              </a:rPr>
              <a:t>Accounting &amp; Finance</a:t>
            </a:r>
          </a:p>
          <a:p>
            <a:pPr algn="ctr"/>
            <a:endParaRPr lang="en-GB" sz="2400" dirty="0" smtClean="0">
              <a:latin typeface="Cosmos-Medium" panose="020B0600000000000000" pitchFamily="34" charset="0"/>
            </a:endParaRPr>
          </a:p>
          <a:p>
            <a:pPr algn="ctr"/>
            <a:r>
              <a:rPr lang="en-GB" sz="2400" dirty="0" smtClean="0">
                <a:latin typeface="Cosmos-Medium" panose="020B0600000000000000" pitchFamily="34" charset="0"/>
              </a:rPr>
              <a:t>Economics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6" y="4152900"/>
            <a:ext cx="3699929" cy="415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5" y="3376767"/>
            <a:ext cx="3194655" cy="5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339502"/>
            <a:ext cx="8352928" cy="3693319"/>
          </a:xfrm>
          <a:prstGeom prst="rect">
            <a:avLst/>
          </a:prstGeom>
          <a:solidFill>
            <a:srgbClr val="00589A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83518"/>
            <a:ext cx="3782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</a:rPr>
              <a:t>Bay Campus – School of Management</a:t>
            </a:r>
            <a:endParaRPr lang="en-GB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83014"/>
            <a:ext cx="1897840" cy="2847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18" y="1966920"/>
            <a:ext cx="2671142" cy="1780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1" y="2192663"/>
            <a:ext cx="2333986" cy="1555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1" y="883014"/>
            <a:ext cx="4992899" cy="1515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1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339502"/>
            <a:ext cx="8352928" cy="3693319"/>
          </a:xfrm>
          <a:prstGeom prst="rect">
            <a:avLst/>
          </a:prstGeom>
          <a:solidFill>
            <a:srgbClr val="00589A">
              <a:alpha val="95000"/>
            </a:srgbClr>
          </a:solidFill>
          <a:effectLst>
            <a:outerShdw blurRad="889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GB" dirty="0" smtClean="0">
              <a:latin typeface="Cosmos-Medium" panose="020B0600000000000000" pitchFamily="34" charset="0"/>
            </a:endParaRPr>
          </a:p>
          <a:p>
            <a:r>
              <a:rPr lang="en-GB" dirty="0" smtClean="0">
                <a:latin typeface="Cosmos-Medium" panose="020B0600000000000000" pitchFamily="34" charset="0"/>
              </a:rPr>
              <a:t> </a:t>
            </a: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 smtClean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  <a:p>
            <a:endParaRPr lang="en-GB" dirty="0">
              <a:latin typeface="Cosmos-Medium" panose="020B0600000000000000" pitchFamily="34" charset="0"/>
            </a:endParaRPr>
          </a:p>
        </p:txBody>
      </p:sp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83518"/>
            <a:ext cx="13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</a:rPr>
              <a:t>Bay Campus</a:t>
            </a:r>
            <a:endParaRPr lang="en-GB" b="1" dirty="0">
              <a:latin typeface="Calibri" panose="020F0502020204030204" pitchFamily="34" charset="0"/>
            </a:endParaRPr>
          </a:p>
        </p:txBody>
      </p:sp>
      <p:pic>
        <p:nvPicPr>
          <p:cNvPr id="7" name="Picture 4" descr="https://scontent.xx.fbcdn.net/hphotos-xpa1/t31.0-8/11224904_992455017473714_1412952261840359269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9727"/>
            <a:ext cx="2276214" cy="1365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content.xx.fbcdn.net/hphotos-xpt1/t31.0-8/11891860_991951897524026_9131143067122898602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5687"/>
            <a:ext cx="2276214" cy="1411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976" y="985062"/>
            <a:ext cx="2448273" cy="203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https://pbs.twimg.com/media/CNK2dBAWEAAI9w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77" y="2277939"/>
            <a:ext cx="2448272" cy="1478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774" y="980870"/>
            <a:ext cx="3484426" cy="2783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7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38" y="4427198"/>
            <a:ext cx="3240360" cy="60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" y="3435846"/>
            <a:ext cx="8622332" cy="630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33630" y="248909"/>
            <a:ext cx="8622332" cy="3093154"/>
          </a:xfrm>
          <a:prstGeom prst="rect">
            <a:avLst/>
          </a:prstGeom>
          <a:solidFill>
            <a:srgbClr val="0389A9"/>
          </a:solidFill>
          <a:effectLst>
            <a:outerShdw blurRad="114300" sx="101000" sy="101000" algn="ctr" rotWithShape="0">
              <a:prstClr val="black">
                <a:alpha val="45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latin typeface="Calibri" panose="020F0502020204030204" pitchFamily="34" charset="0"/>
              </a:rPr>
              <a:t>Get in touch:</a:t>
            </a:r>
          </a:p>
          <a:p>
            <a:endParaRPr lang="en-GB" sz="1500" b="1" dirty="0">
              <a:latin typeface="Calibri" panose="020F0502020204030204" pitchFamily="34" charset="0"/>
            </a:endParaRPr>
          </a:p>
          <a:p>
            <a:r>
              <a:rPr lang="en-GB" sz="1500" b="1" dirty="0">
                <a:latin typeface="Calibri" panose="020F0502020204030204" pitchFamily="34" charset="0"/>
              </a:rPr>
              <a:t>School of Management</a:t>
            </a:r>
          </a:p>
          <a:p>
            <a:r>
              <a:rPr lang="en-GB" sz="1500" b="1" dirty="0">
                <a:latin typeface="Calibri" panose="020F0502020204030204" pitchFamily="34" charset="0"/>
              </a:rPr>
              <a:t>Swansea </a:t>
            </a:r>
            <a:r>
              <a:rPr lang="en-GB" sz="1500" b="1" dirty="0" smtClean="0">
                <a:latin typeface="Calibri" panose="020F0502020204030204" pitchFamily="34" charset="0"/>
              </a:rPr>
              <a:t>University</a:t>
            </a:r>
          </a:p>
          <a:p>
            <a:r>
              <a:rPr lang="en-GB" sz="1500" b="1" dirty="0" smtClean="0">
                <a:latin typeface="Calibri" panose="020F0502020204030204" pitchFamily="34" charset="0"/>
              </a:rPr>
              <a:t>Bay Campus</a:t>
            </a:r>
          </a:p>
          <a:p>
            <a:r>
              <a:rPr lang="en-GB" sz="1500" b="1" dirty="0" smtClean="0">
                <a:latin typeface="Calibri" panose="020F0502020204030204" pitchFamily="34" charset="0"/>
              </a:rPr>
              <a:t>Swansea</a:t>
            </a:r>
          </a:p>
          <a:p>
            <a:r>
              <a:rPr lang="en-GB" sz="1500" b="1" dirty="0" smtClean="0">
                <a:latin typeface="Calibri" panose="020F0502020204030204" pitchFamily="34" charset="0"/>
              </a:rPr>
              <a:t>SA1 </a:t>
            </a:r>
            <a:r>
              <a:rPr lang="en-GB" sz="1500" b="1" dirty="0">
                <a:latin typeface="Calibri" panose="020F0502020204030204" pitchFamily="34" charset="0"/>
              </a:rPr>
              <a:t>8EN</a:t>
            </a:r>
          </a:p>
          <a:p>
            <a:endParaRPr lang="fr-FR" sz="1500" b="1" dirty="0" smtClean="0">
              <a:latin typeface="Calibri" panose="020F0502020204030204" pitchFamily="34" charset="0"/>
            </a:endParaRPr>
          </a:p>
          <a:p>
            <a:r>
              <a:rPr lang="fr-FR" sz="1500" b="1" dirty="0" smtClean="0">
                <a:latin typeface="Calibri" panose="020F0502020204030204" pitchFamily="34" charset="0"/>
              </a:rPr>
              <a:t>Tel</a:t>
            </a:r>
            <a:r>
              <a:rPr lang="fr-FR" sz="1500" b="1" dirty="0">
                <a:latin typeface="Calibri" panose="020F0502020204030204" pitchFamily="34" charset="0"/>
              </a:rPr>
              <a:t>: +44 (0)1792 295601 </a:t>
            </a:r>
            <a:endParaRPr lang="fr-FR" sz="1500" b="1" dirty="0" smtClean="0">
              <a:latin typeface="Calibri" panose="020F0502020204030204" pitchFamily="34" charset="0"/>
            </a:endParaRPr>
          </a:p>
          <a:p>
            <a:endParaRPr lang="fr-FR" sz="1500" b="1" dirty="0">
              <a:latin typeface="Calibri" panose="020F0502020204030204" pitchFamily="34" charset="0"/>
            </a:endParaRPr>
          </a:p>
          <a:p>
            <a:r>
              <a:rPr lang="fr-FR" sz="1500" b="1" dirty="0" smtClean="0">
                <a:latin typeface="Calibri" panose="020F0502020204030204" pitchFamily="34" charset="0"/>
              </a:rPr>
              <a:t>Email</a:t>
            </a:r>
            <a:r>
              <a:rPr lang="fr-FR" sz="1500" b="1" dirty="0">
                <a:latin typeface="Calibri" panose="020F0502020204030204" pitchFamily="34" charset="0"/>
              </a:rPr>
              <a:t>: SoM@swansea.ac.uk</a:t>
            </a:r>
          </a:p>
          <a:p>
            <a:endParaRPr lang="en-GB" sz="1500" b="1" dirty="0" smtClean="0">
              <a:latin typeface="Calibri" panose="020F0502020204030204" pitchFamily="34" charset="0"/>
            </a:endParaRPr>
          </a:p>
          <a:p>
            <a:r>
              <a:rPr lang="en-GB" sz="1500" b="1" dirty="0" smtClean="0">
                <a:latin typeface="Calibri" panose="020F0502020204030204" pitchFamily="34" charset="0"/>
              </a:rPr>
              <a:t>www.swansea.ac.uk/SOM</a:t>
            </a:r>
            <a:r>
              <a:rPr lang="en-GB" sz="1500" b="1" dirty="0"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93" y="528216"/>
            <a:ext cx="3804186" cy="2534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79" y="1720716"/>
            <a:ext cx="2014317" cy="1342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78" y="528216"/>
            <a:ext cx="2014317" cy="132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\\tawe_dfs\users_staff\sfs2\g.r.jones\Desktop\SU Marketing Images\Key SP\Swansea Map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8" y="230405"/>
            <a:ext cx="3663932" cy="3776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00" y="4428427"/>
            <a:ext cx="3243931" cy="60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99" y="2211005"/>
            <a:ext cx="2693729" cy="1795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42" y="2216622"/>
            <a:ext cx="2374953" cy="1789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87" y="236023"/>
            <a:ext cx="2640008" cy="1980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00" y="230406"/>
            <a:ext cx="2640799" cy="1980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8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96" y="2193367"/>
            <a:ext cx="2337600" cy="186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4" y="343186"/>
            <a:ext cx="2808312" cy="186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82" y="2211710"/>
            <a:ext cx="3124929" cy="1850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4" y="2211709"/>
            <a:ext cx="2808312" cy="1850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88" y="343185"/>
            <a:ext cx="2735084" cy="186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40" y="343186"/>
            <a:ext cx="2807171" cy="1868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39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1" y="555526"/>
            <a:ext cx="8261013" cy="1401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22" y="2211710"/>
            <a:ext cx="4680520" cy="1695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11" y="2211710"/>
            <a:ext cx="3318924" cy="1697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91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nfographics-slide-3-fina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9502"/>
            <a:ext cx="6336704" cy="3528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5" y="339501"/>
            <a:ext cx="2043944" cy="1355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6" y="1851670"/>
            <a:ext cx="2023503" cy="2023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2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8827" y="339502"/>
            <a:ext cx="8424936" cy="3693319"/>
          </a:xfrm>
          <a:prstGeom prst="rect">
            <a:avLst/>
          </a:prstGeom>
          <a:solidFill>
            <a:srgbClr val="23538D">
              <a:alpha val="95000"/>
            </a:srgbClr>
          </a:solidFill>
          <a:effectLst>
            <a:outerShdw blurRad="63500" sx="101000" sy="101000" algn="ctr" rotWithShape="0">
              <a:prstClr val="black">
                <a:alpha val="24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altLang="en-US" b="1" dirty="0" smtClean="0">
                <a:latin typeface="Calibri" panose="020F0502020204030204" pitchFamily="34" charset="0"/>
                <a:cs typeface="Arial" panose="020B0604020202020204" pitchFamily="34" charset="0"/>
              </a:rPr>
              <a:t>School of Management Profile  2015-16</a:t>
            </a:r>
          </a:p>
          <a:p>
            <a:endParaRPr lang="en-GB" altLang="en-US" b="1" i="1" dirty="0">
              <a:latin typeface="Calibri" panose="020F050202020403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GB" altLang="en-US" i="1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1700 undergraduate students</a:t>
            </a:r>
            <a:endParaRPr lang="en-GB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GB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400 postgraduate students</a:t>
            </a:r>
            <a:endParaRPr lang="en-GB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GB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Calibri" panose="020F0502020204030204" pitchFamily="34" charset="0"/>
                <a:cs typeface="Arial" panose="020B0604020202020204" pitchFamily="34" charset="0"/>
              </a:rPr>
              <a:t> International </a:t>
            </a:r>
            <a:r>
              <a:rPr lang="en-GB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student population </a:t>
            </a:r>
            <a:r>
              <a:rPr lang="en-GB" altLang="en-US" dirty="0">
                <a:latin typeface="Calibri" panose="020F0502020204030204" pitchFamily="34" charset="0"/>
                <a:cs typeface="Arial" panose="020B0604020202020204" pitchFamily="34" charset="0"/>
              </a:rPr>
              <a:t>from over </a:t>
            </a:r>
            <a:r>
              <a:rPr lang="en-GB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50 countries</a:t>
            </a:r>
            <a:endParaRPr lang="en-GB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GB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100+ Academic/teaching staff</a:t>
            </a:r>
            <a:endParaRPr lang="en-GB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lang="en-GB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60+ </a:t>
            </a:r>
            <a:r>
              <a:rPr lang="en-GB" altLang="en-US" dirty="0">
                <a:latin typeface="Calibri" panose="020F0502020204030204" pitchFamily="34" charset="0"/>
                <a:cs typeface="Arial" panose="020B0604020202020204" pitchFamily="34" charset="0"/>
              </a:rPr>
              <a:t>Support </a:t>
            </a:r>
            <a:r>
              <a:rPr lang="en-GB" altLang="en-US" dirty="0" smtClean="0">
                <a:latin typeface="Calibri" panose="020F0502020204030204" pitchFamily="34" charset="0"/>
                <a:cs typeface="Arial" panose="020B0604020202020204" pitchFamily="34" charset="0"/>
              </a:rPr>
              <a:t>staff</a:t>
            </a:r>
          </a:p>
          <a:p>
            <a:endParaRPr lang="en-GB" altLang="en-US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75438"/>
            <a:ext cx="2142262" cy="3221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5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tawe_dfs\users_staff\sfs2\g.r.jones\Desktop\SU Marketing Images\Logos\SoM White text logo\SoM - Bilingual Logo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4" y="4425352"/>
            <a:ext cx="3232906" cy="6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tawe_dfs\users_staff\sfs2\g.r.jones\Desktop\SU Marketing Images\Key SP\Internatio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6" y="384496"/>
            <a:ext cx="7141541" cy="354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6362" y="483518"/>
            <a:ext cx="142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International</a:t>
            </a:r>
            <a:endParaRPr lang="en-GB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M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SoM Powerpoint Template</Template>
  <TotalTime>1058</TotalTime>
  <Words>937</Words>
  <Application>Microsoft Office PowerPoint</Application>
  <PresentationFormat>On-screen Show (16:9)</PresentationFormat>
  <Paragraphs>371</Paragraphs>
  <Slides>32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ＭＳ Ｐゴシック</vt:lpstr>
      <vt:lpstr>Arial</vt:lpstr>
      <vt:lpstr>Calibri</vt:lpstr>
      <vt:lpstr>Cosmos-Medium</vt:lpstr>
      <vt:lpstr>Times</vt:lpstr>
      <vt:lpstr>SoM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Swansea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Rogers H.L.</dc:creator>
  <cp:lastModifiedBy>Mcnally A.R.</cp:lastModifiedBy>
  <cp:revision>101</cp:revision>
  <dcterms:created xsi:type="dcterms:W3CDTF">2016-01-06T09:19:39Z</dcterms:created>
  <dcterms:modified xsi:type="dcterms:W3CDTF">2017-03-08T06:40:47Z</dcterms:modified>
</cp:coreProperties>
</file>