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220" r:id="rId2"/>
    <p:sldId id="2223" r:id="rId3"/>
    <p:sldId id="2241" r:id="rId4"/>
    <p:sldId id="2224" r:id="rId5"/>
    <p:sldId id="2248" r:id="rId6"/>
    <p:sldId id="2243" r:id="rId7"/>
    <p:sldId id="2225" r:id="rId8"/>
    <p:sldId id="2246" r:id="rId9"/>
    <p:sldId id="2247" r:id="rId10"/>
    <p:sldId id="2244" r:id="rId11"/>
    <p:sldId id="2245" r:id="rId12"/>
  </p:sldIdLst>
  <p:sldSz cx="12961938" cy="72009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4">
          <p15:clr>
            <a:srgbClr val="A4A3A4"/>
          </p15:clr>
        </p15:guide>
        <p15:guide id="2" orient="horz" pos="4354">
          <p15:clr>
            <a:srgbClr val="A4A3A4"/>
          </p15:clr>
        </p15:guide>
        <p15:guide id="3" orient="horz" pos="454">
          <p15:clr>
            <a:srgbClr val="A4A3A4"/>
          </p15:clr>
        </p15:guide>
        <p15:guide id="4" pos="4080">
          <p15:clr>
            <a:srgbClr val="A4A3A4"/>
          </p15:clr>
        </p15:guide>
        <p15:guide id="5" pos="810">
          <p15:clr>
            <a:srgbClr val="A4A3A4"/>
          </p15:clr>
        </p15:guide>
        <p15:guide id="6" pos="7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D4"/>
    <a:srgbClr val="CC3300"/>
    <a:srgbClr val="F1900F"/>
    <a:srgbClr val="DB7325"/>
    <a:srgbClr val="A47900"/>
    <a:srgbClr val="DDDDDD"/>
    <a:srgbClr val="0000FF"/>
    <a:srgbClr val="CC99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540" y="102"/>
      </p:cViewPr>
      <p:guideLst>
        <p:guide orient="horz" pos="1374"/>
        <p:guide orient="horz" pos="4354"/>
        <p:guide orient="horz" pos="454"/>
        <p:guide pos="4080"/>
        <p:guide pos="810"/>
        <p:guide pos="7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0" name="幻灯片图像占位符 205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文本占位符 2052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D8043A-6B50-468F-A2E8-B58E26A42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8043A-6B50-468F-A2E8-B58E26A421D6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7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282" y="1178481"/>
            <a:ext cx="9721691" cy="2506980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82" y="3782140"/>
            <a:ext cx="9721691" cy="173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306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563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6114" y="383381"/>
            <a:ext cx="2794986" cy="61024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1155" y="383381"/>
            <a:ext cx="8222931" cy="61024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3138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881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404" y="1795225"/>
            <a:ext cx="11179945" cy="2995374"/>
          </a:xfrm>
          <a:prstGeom prst="rect">
            <a:avLst/>
          </a:prstGeom>
        </p:spPr>
        <p:txBody>
          <a:bodyPr anchor="b"/>
          <a:lstStyle>
            <a:lvl1pPr algn="l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404" y="4818936"/>
            <a:ext cx="11179945" cy="1575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13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1155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2142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5048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383382"/>
            <a:ext cx="11179945" cy="10187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9310" y="1645713"/>
            <a:ext cx="4998889" cy="745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94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39310" y="2455307"/>
            <a:ext cx="4998889" cy="3975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86976" y="1645713"/>
            <a:ext cx="4998890" cy="745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40030" indent="-24003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86976" y="2475333"/>
            <a:ext cx="4998890" cy="3955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2072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079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3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180664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0647" y="1036796"/>
            <a:ext cx="6562142" cy="511730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180664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85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530038" cy="16802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24996" y="480061"/>
            <a:ext cx="6347792" cy="567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530038" cy="4002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683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C:\Users\John\Desktop\00.jpg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9317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C:\Users\John\Desktop\01.jp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4450"/>
            <a:ext cx="12957175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6354" y="3024386"/>
            <a:ext cx="110172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中国石油大学（北京）克拉玛依校</a:t>
            </a:r>
            <a:r>
              <a:rPr lang="zh-CN" altLang="zh-CN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</a:t>
            </a:r>
            <a:endParaRPr lang="en-US" altLang="zh-CN" sz="4400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endParaRPr lang="en-US" altLang="zh-CN" sz="4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en-US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  务  系  统  选  课  指  南</a:t>
            </a:r>
            <a:endParaRPr lang="zh-CN" altLang="zh-CN" sz="44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  表  查  询  打  印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09" y="755163"/>
            <a:ext cx="9577064" cy="6085648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 flipH="1">
            <a:off x="576313" y="2808362"/>
            <a:ext cx="1296144" cy="432048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6336953" y="1926219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课表打印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73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" y="761420"/>
            <a:ext cx="10474584" cy="615139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出  系  统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1597042" y="1224186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26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登录教务管理系统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81" y="1288567"/>
            <a:ext cx="7704856" cy="5563587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8641209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641209" y="2520330"/>
            <a:ext cx="4345253" cy="105939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教务与国际交流部网站地址：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www.cupk.edu.cn/jwb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登录教务管理系统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490" r="2098" b="2437"/>
          <a:stretch/>
        </p:blipFill>
        <p:spPr>
          <a:xfrm>
            <a:off x="1152377" y="1368202"/>
            <a:ext cx="10441160" cy="5518900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>
          <a:xfrm flipH="1">
            <a:off x="2952577" y="4896594"/>
            <a:ext cx="4104456" cy="1728192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输入正确的学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号和密码登录，如忘记密码，携带本人证件到所在学院查询。初次登陆密码为学生个人的出生日期，格式如：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19880315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296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049" y="2016273"/>
            <a:ext cx="5625890" cy="3528393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进入选课系统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网  上  选  课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264945" y="352844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88753" y="5842516"/>
            <a:ext cx="3736032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教务管理系统主界面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" y="2016274"/>
            <a:ext cx="6134492" cy="34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6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8" y="1286750"/>
            <a:ext cx="11849178" cy="5577937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>
          <a:xfrm>
            <a:off x="9073257" y="3312418"/>
            <a:ext cx="3528392" cy="720080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学期已选课程总学分统计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 rot="10800000">
            <a:off x="6985025" y="4176514"/>
            <a:ext cx="1872208" cy="648072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57033" y="430049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当前学期课表</a:t>
            </a:r>
          </a:p>
        </p:txBody>
      </p:sp>
      <p:sp>
        <p:nvSpPr>
          <p:cNvPr id="11" name="矩形标注 10"/>
          <p:cNvSpPr/>
          <p:nvPr/>
        </p:nvSpPr>
        <p:spPr>
          <a:xfrm rot="10800000" flipH="1">
            <a:off x="1152377" y="3591933"/>
            <a:ext cx="2644656" cy="584581"/>
          </a:xfrm>
          <a:prstGeom prst="wedgeRectCallout">
            <a:avLst>
              <a:gd name="adj1" fmla="val -40114"/>
              <a:gd name="adj2" fmla="val -13755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96562" y="3684168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已选课程查询及退选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3162056" y="672660"/>
            <a:ext cx="2003132" cy="488087"/>
          </a:xfrm>
          <a:prstGeom prst="wedgeRectCallout">
            <a:avLst>
              <a:gd name="adj1" fmla="val -69659"/>
              <a:gd name="adj2" fmla="val 6833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0971" y="71664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通识教育课选课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标注 14"/>
          <p:cNvSpPr/>
          <p:nvPr/>
        </p:nvSpPr>
        <p:spPr>
          <a:xfrm rot="10800000" flipH="1" flipV="1">
            <a:off x="2448521" y="5616674"/>
            <a:ext cx="2264017" cy="631173"/>
          </a:xfrm>
          <a:prstGeom prst="wedgeRectCallout">
            <a:avLst>
              <a:gd name="adj1" fmla="val -45923"/>
              <a:gd name="adj2" fmla="val -16767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48521" y="5763439"/>
            <a:ext cx="226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查看所有退课记录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-45669" y="676516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选课系统主界面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  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  选  课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2160489" y="1875007"/>
            <a:ext cx="1931125" cy="576064"/>
          </a:xfrm>
          <a:prstGeom prst="wedgeRectCallout">
            <a:avLst>
              <a:gd name="adj1" fmla="val -57431"/>
              <a:gd name="adj2" fmla="val -11396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47397" y="1962984"/>
            <a:ext cx="201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专业选修课选课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-32577" y="2489097"/>
            <a:ext cx="2939236" cy="576064"/>
          </a:xfrm>
          <a:prstGeom prst="wedgeRectCallout">
            <a:avLst>
              <a:gd name="adj1" fmla="val -1222"/>
              <a:gd name="adj2" fmla="val -21993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-45669" y="2577074"/>
            <a:ext cx="3109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必修：英语、体育等选课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4322432" y="1518864"/>
            <a:ext cx="1224136" cy="516250"/>
          </a:xfrm>
          <a:prstGeom prst="wedgeRectCallout">
            <a:avLst>
              <a:gd name="adj1" fmla="val -103958"/>
              <a:gd name="adj2" fmla="val -6962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重修选课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85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24" y="1308307"/>
            <a:ext cx="11593537" cy="5398799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>
          <a:xfrm>
            <a:off x="720329" y="2214251"/>
            <a:ext cx="2232248" cy="594111"/>
          </a:xfrm>
          <a:prstGeom prst="wedgeRectCallout">
            <a:avLst>
              <a:gd name="adj1" fmla="val -3334"/>
              <a:gd name="adj2" fmla="val -9494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根据条件筛选课程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 flipH="1">
            <a:off x="4320729" y="2293112"/>
            <a:ext cx="2520280" cy="594111"/>
          </a:xfrm>
          <a:prstGeom prst="wedgeRectCallout">
            <a:avLst>
              <a:gd name="adj1" fmla="val -47692"/>
              <a:gd name="adj2" fmla="val -9802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选择的课程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 flipH="1">
            <a:off x="10225385" y="2921518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97393" y="3009495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  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  选  课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9" y="720130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5308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选课结果、退课日志查询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4" y="4294799"/>
            <a:ext cx="12817424" cy="260531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选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" y="1268946"/>
            <a:ext cx="12896537" cy="3025854"/>
          </a:xfrm>
          <a:prstGeom prst="rect">
            <a:avLst/>
          </a:prstGeom>
        </p:spPr>
      </p:pic>
      <p:sp>
        <p:nvSpPr>
          <p:cNvPr id="11" name="矩形标注 10"/>
          <p:cNvSpPr/>
          <p:nvPr/>
        </p:nvSpPr>
        <p:spPr>
          <a:xfrm flipH="1">
            <a:off x="11089481" y="2781873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61489" y="286985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退选</a:t>
            </a:r>
          </a:p>
        </p:txBody>
      </p:sp>
    </p:spTree>
    <p:extLst>
      <p:ext uri="{BB962C8B-B14F-4D97-AF65-F5344CB8AC3E}">
        <p14:creationId xmlns:p14="http://schemas.microsoft.com/office/powerpoint/2010/main" val="36836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  修  选  课  方  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" y="792138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、选择课程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72008" y="1332894"/>
            <a:ext cx="12745665" cy="23395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9" y="1332894"/>
            <a:ext cx="12861209" cy="3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  修  选  课  方  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12422" y="792138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、选择教学班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700" y="5112618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、注意事项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9116" y="5472658"/>
            <a:ext cx="12572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选择重修课程时，教务系统不提示待选课程与已选课程冲突，请各位需要重修的学生结合学校发布的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开课一览表，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尽量选择课表空闲时间段的课程重修。对于因课程代码变化，无法选择重修课程时，请到教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务与国际交流部现场办理选课。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0" y="1203420"/>
            <a:ext cx="9217023" cy="37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龙湖策略</Template>
  <TotalTime>2254</TotalTime>
  <Pages>0</Pages>
  <Words>289</Words>
  <Characters>0</Characters>
  <Application>Microsoft Office PowerPoint</Application>
  <DocSecurity>0</DocSecurity>
  <PresentationFormat>自定义</PresentationFormat>
  <Lines>0</Lines>
  <Paragraphs>45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宋体</vt:lpstr>
      <vt:lpstr>微软雅黑</vt:lpstr>
      <vt:lpstr>Arial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绿地SOHO推广全案</dc:title>
  <dc:creator>sunshine李艳</dc:creator>
  <cp:lastModifiedBy>Admin</cp:lastModifiedBy>
  <cp:revision>7138</cp:revision>
  <dcterms:created xsi:type="dcterms:W3CDTF">2007-03-29T08:54:27Z</dcterms:created>
  <dcterms:modified xsi:type="dcterms:W3CDTF">2018-07-04T14:00:44Z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