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220" r:id="rId2"/>
    <p:sldId id="2223" r:id="rId3"/>
    <p:sldId id="2241" r:id="rId4"/>
    <p:sldId id="2224" r:id="rId5"/>
    <p:sldId id="2248" r:id="rId6"/>
    <p:sldId id="2252" r:id="rId7"/>
    <p:sldId id="2253" r:id="rId8"/>
    <p:sldId id="2255" r:id="rId9"/>
    <p:sldId id="2256" r:id="rId10"/>
    <p:sldId id="2246" r:id="rId11"/>
    <p:sldId id="2225" r:id="rId12"/>
    <p:sldId id="2244" r:id="rId13"/>
    <p:sldId id="2245" r:id="rId14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540" y="102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</a:t>
            </a:r>
            <a:r>
              <a:rPr lang="zh-CN" altLang="zh-CN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endParaRPr lang="en-US" altLang="zh-CN" sz="4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 务  系  统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2304306"/>
            <a:ext cx="8625097" cy="424995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2378" y="2268000"/>
            <a:ext cx="648071" cy="252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72994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重修选课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440409" y="1574433"/>
            <a:ext cx="4824536" cy="400110"/>
          </a:xfrm>
          <a:prstGeom prst="wedgeRectCallout">
            <a:avLst>
              <a:gd name="adj1" fmla="val -44233"/>
              <a:gd name="adj2" fmla="val 11681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1442" y="1574433"/>
            <a:ext cx="491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重修课程通过专业内跨年级选课菜单选修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832460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832461" y="2520330"/>
            <a:ext cx="4129478" cy="423564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重修的课程与正常修读课程冲突时，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可以冲突选课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部分专业课程因培养方案调整，无法在专业内跨年级选课中检索到时，可在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跨专业选课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中检索并选课，在跨专业选课中选择的重修课程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学分必须大于或等于需重修的课程学分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1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619"/>
            <a:ext cx="12961938" cy="2867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660"/>
            <a:ext cx="12817424" cy="260531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2952577" y="3969501"/>
            <a:ext cx="2520280" cy="576064"/>
          </a:xfrm>
          <a:prstGeom prst="wedgeRectCallout">
            <a:avLst>
              <a:gd name="adj1" fmla="val 64961"/>
              <a:gd name="adj2" fmla="val 3751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4585" y="405730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查询个人改退选记录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385625" y="1773761"/>
            <a:ext cx="396168" cy="239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矩形标注 10"/>
          <p:cNvSpPr/>
          <p:nvPr/>
        </p:nvSpPr>
        <p:spPr>
          <a:xfrm flipH="1">
            <a:off x="11089481" y="2781873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1489" y="2869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退选</a:t>
            </a:r>
          </a:p>
        </p:txBody>
      </p:sp>
      <p:sp>
        <p:nvSpPr>
          <p:cNvPr id="17" name="矩形 16"/>
          <p:cNvSpPr/>
          <p:nvPr/>
        </p:nvSpPr>
        <p:spPr>
          <a:xfrm>
            <a:off x="648321" y="1267282"/>
            <a:ext cx="1080120" cy="316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3683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 表  查  询  打  印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755163"/>
            <a:ext cx="9577064" cy="6085648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 flipH="1">
            <a:off x="576313" y="2808362"/>
            <a:ext cx="1296144" cy="432048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336953" y="1926219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课表打印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73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" y="761420"/>
            <a:ext cx="10474584" cy="615139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出  系  统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1597042" y="1224186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6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77" y="1300897"/>
            <a:ext cx="7041090" cy="5539913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登录教务网站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05939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教务与国际交流部网站地址：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www.cupk.edu.cn/jwb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9001" y="3096394"/>
            <a:ext cx="1008112" cy="32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90" r="2098" b="2437"/>
          <a:stretch/>
        </p:blipFill>
        <p:spPr>
          <a:xfrm>
            <a:off x="1152377" y="1368202"/>
            <a:ext cx="10441160" cy="5518900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 flipH="1">
            <a:off x="2952577" y="4896594"/>
            <a:ext cx="4104456" cy="172819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输入正确的学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号和密码登录，如忘记密码，携带本人证件到所在学院查询。初次登陆密码为学生个人的出生日期，格式如：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19880315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进入选课系统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64945" y="352844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8753" y="5842516"/>
            <a:ext cx="3736032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教务管理系统主界面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" y="2016274"/>
            <a:ext cx="6134492" cy="34719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049" y="2016274"/>
            <a:ext cx="562456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6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" y="1460022"/>
            <a:ext cx="12745914" cy="5342437"/>
          </a:xfrm>
          <a:prstGeom prst="rect">
            <a:avLst/>
          </a:prstGeom>
        </p:spPr>
      </p:pic>
      <p:sp>
        <p:nvSpPr>
          <p:cNvPr id="15" name="矩形标注 14"/>
          <p:cNvSpPr/>
          <p:nvPr/>
        </p:nvSpPr>
        <p:spPr>
          <a:xfrm rot="10800000" flipH="1" flipV="1">
            <a:off x="1800449" y="5703239"/>
            <a:ext cx="2264017" cy="631173"/>
          </a:xfrm>
          <a:prstGeom prst="wedgeRectCallout">
            <a:avLst>
              <a:gd name="adj1" fmla="val -45923"/>
              <a:gd name="adj2" fmla="val -1676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0449" y="5850004"/>
            <a:ext cx="226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查看所有退课记录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选课学分情况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9333965" y="3420996"/>
            <a:ext cx="3528392" cy="720080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学期已选课程总学分统计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标注 26"/>
          <p:cNvSpPr/>
          <p:nvPr/>
        </p:nvSpPr>
        <p:spPr>
          <a:xfrm rot="10800000" flipH="1">
            <a:off x="784154" y="3608369"/>
            <a:ext cx="2644656" cy="584581"/>
          </a:xfrm>
          <a:prstGeom prst="wedgeRectCallout">
            <a:avLst>
              <a:gd name="adj1" fmla="val -40114"/>
              <a:gd name="adj2" fmla="val -13755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23" y="3700604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已选课程查询及退选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5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2" y="1410767"/>
            <a:ext cx="12745914" cy="5460618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本学期计划选课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3240609" y="633146"/>
            <a:ext cx="3043934" cy="683906"/>
          </a:xfrm>
          <a:prstGeom prst="wedgeRectCallout">
            <a:avLst>
              <a:gd name="adj1" fmla="val -103364"/>
              <a:gd name="adj2" fmla="val 718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84791" y="633146"/>
            <a:ext cx="299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选修培养方案中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的必修课和专业选修课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矩形标注 7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93201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1584226"/>
            <a:ext cx="12652952" cy="524279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专业内跨年级选课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9" y="740201"/>
            <a:ext cx="4824536" cy="707886"/>
            <a:chOff x="3240609" y="633146"/>
            <a:chExt cx="3043934" cy="70788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80241"/>
                <a:gd name="adj2" fmla="val 7983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选修本专业其他年级的课程，课程数据默认不加载，需要输入课程信息、查询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6273" y="2016274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226298" y="2016274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7129041" y="1616459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40409" y="2866168"/>
            <a:ext cx="3888432" cy="407541"/>
            <a:chOff x="3240609" y="633146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" name="矩形标注 21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51753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" y="1512218"/>
            <a:ext cx="12457384" cy="537147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跨专业选课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3111" y="621857"/>
            <a:ext cx="4379946" cy="1015663"/>
            <a:chOff x="3240609" y="633146"/>
            <a:chExt cx="3043934" cy="105513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4010"/>
                <a:gd name="adj2" fmla="val 9025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105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选修其他专业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课程，课程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数据默认不加载，需要输入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课程信息、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</a:p>
            <a:p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4265" y="1944266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120929" y="1947442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6985025" y="1660780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6432" y="2788319"/>
            <a:ext cx="3888432" cy="407541"/>
            <a:chOff x="3409716" y="502505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409716" y="502505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53897" y="502505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809561" y="237631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369401" y="270405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441409" y="279203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79981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" y="1316037"/>
            <a:ext cx="12801561" cy="5452765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公选课选课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8" y="650806"/>
            <a:ext cx="2291714" cy="458313"/>
            <a:chOff x="3240609" y="633146"/>
            <a:chExt cx="3043934" cy="68390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2015"/>
                <a:gd name="adj2" fmla="val 10421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59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选修通识选修课程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1080369" y="2160290"/>
            <a:ext cx="2232248" cy="594111"/>
          </a:xfrm>
          <a:prstGeom prst="wedgeRectCallout">
            <a:avLst>
              <a:gd name="adj1" fmla="val -3334"/>
              <a:gd name="adj2" fmla="val -949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根据条件筛选课程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标注 25"/>
          <p:cNvSpPr/>
          <p:nvPr/>
        </p:nvSpPr>
        <p:spPr>
          <a:xfrm flipH="1">
            <a:off x="4536753" y="2160290"/>
            <a:ext cx="2520280" cy="594111"/>
          </a:xfrm>
          <a:prstGeom prst="wedgeRectCallout">
            <a:avLst>
              <a:gd name="adj1" fmla="val -47692"/>
              <a:gd name="adj2" fmla="val -9802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选择的课程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00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2407</TotalTime>
  <Pages>0</Pages>
  <Words>350</Words>
  <Characters>0</Characters>
  <Application>Microsoft Office PowerPoint</Application>
  <DocSecurity>0</DocSecurity>
  <PresentationFormat>自定义</PresentationFormat>
  <Lines>0</Lines>
  <Paragraphs>53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</cp:lastModifiedBy>
  <cp:revision>7154</cp:revision>
  <dcterms:created xsi:type="dcterms:W3CDTF">2007-03-29T08:54:27Z</dcterms:created>
  <dcterms:modified xsi:type="dcterms:W3CDTF">2021-01-09T05:11:52Z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