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notesMasterIdLst>
    <p:notesMasterId r:id="rId13"/>
  </p:notesMasterIdLst>
  <p:sldIdLst>
    <p:sldId id="2220" r:id="rId2"/>
    <p:sldId id="2223" r:id="rId3"/>
    <p:sldId id="2224" r:id="rId4"/>
    <p:sldId id="2231" r:id="rId5"/>
    <p:sldId id="2232" r:id="rId6"/>
    <p:sldId id="2225" r:id="rId7"/>
    <p:sldId id="2233" r:id="rId8"/>
    <p:sldId id="2226" r:id="rId9"/>
    <p:sldId id="2227" r:id="rId10"/>
    <p:sldId id="2230" r:id="rId11"/>
    <p:sldId id="2228" r:id="rId12"/>
  </p:sldIdLst>
  <p:sldSz cx="12961938" cy="72009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sz="20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sz="20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sz="20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sz="20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sz="20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374">
          <p15:clr>
            <a:srgbClr val="A4A3A4"/>
          </p15:clr>
        </p15:guide>
        <p15:guide id="2" orient="horz" pos="4354">
          <p15:clr>
            <a:srgbClr val="A4A3A4"/>
          </p15:clr>
        </p15:guide>
        <p15:guide id="3" orient="horz" pos="454">
          <p15:clr>
            <a:srgbClr val="A4A3A4"/>
          </p15:clr>
        </p15:guide>
        <p15:guide id="4" pos="4080">
          <p15:clr>
            <a:srgbClr val="A4A3A4"/>
          </p15:clr>
        </p15:guide>
        <p15:guide id="5" pos="810">
          <p15:clr>
            <a:srgbClr val="A4A3A4"/>
          </p15:clr>
        </p15:guide>
        <p15:guide id="6" pos="742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" initials="A" lastIdx="1" clrIdx="0">
    <p:extLst>
      <p:ext uri="{19B8F6BF-5375-455C-9EA6-DF929625EA0E}">
        <p15:presenceInfo xmlns:p15="http://schemas.microsoft.com/office/powerpoint/2012/main" userId="Admi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1900F"/>
    <a:srgbClr val="0C11D4"/>
    <a:srgbClr val="CC3300"/>
    <a:srgbClr val="DB7325"/>
    <a:srgbClr val="A47900"/>
    <a:srgbClr val="DDDDDD"/>
    <a:srgbClr val="0000FF"/>
    <a:srgbClr val="CC9900"/>
    <a:srgbClr val="FFFF99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10" d="100"/>
          <a:sy n="110" d="100"/>
        </p:scale>
        <p:origin x="330" y="96"/>
      </p:cViewPr>
      <p:guideLst>
        <p:guide orient="horz" pos="1374"/>
        <p:guide orient="horz" pos="4354"/>
        <p:guide orient="horz" pos="454"/>
        <p:guide pos="4080"/>
        <p:guide pos="810"/>
        <p:guide pos="742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2-08-13T12:02:36.794" idx="1">
    <p:pos x="5108" y="436"/>
    <p:text/>
    <p:extLst>
      <p:ext uri="{C676402C-5697-4E1C-873F-D02D1690AC5C}">
        <p15:threadingInfo xmlns:p15="http://schemas.microsoft.com/office/powerpoint/2012/main" timeZoneBias="-48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204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0213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200" noProof="1"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2051" name="日期占位符 2050"/>
          <p:cNvSpPr>
            <a:spLocks noGrp="1"/>
          </p:cNvSpPr>
          <p:nvPr>
            <p:ph type="dt" idx="1"/>
          </p:nvPr>
        </p:nvSpPr>
        <p:spPr>
          <a:xfrm>
            <a:off x="3883025" y="0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4580" name="幻灯片图像占位符 2051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42900" y="685800"/>
            <a:ext cx="61722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053" name="文本占位符 2052"/>
          <p:cNvSpPr>
            <a:spLocks noGrp="1" noRot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2054" name="页脚占位符 2053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0213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b"/>
          <a:lstStyle>
            <a:lvl1pPr>
              <a:defRPr sz="1200" noProof="1"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2055" name="灯片编号占位符 2054"/>
          <p:cNvSpPr>
            <a:spLocks noGrp="1"/>
          </p:cNvSpPr>
          <p:nvPr>
            <p:ph type="sldNum" sz="quarter" idx="5"/>
          </p:nvPr>
        </p:nvSpPr>
        <p:spPr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DED8043A-6B50-468F-A2E8-B58E26A421D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175100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lvl="1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lvl="2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lvl="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lvl="4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lvl="5" indent="0" algn="l" defTabSz="914400" eaLnBrk="1" fontAlgn="base" latinLnBrk="0" hangingPunct="1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0" algn="l" defTabSz="914400" eaLnBrk="1" fontAlgn="base" latinLnBrk="0" hangingPunct="1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0" algn="l" defTabSz="914400" eaLnBrk="1" fontAlgn="base" latinLnBrk="0" hangingPunct="1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0" algn="l" defTabSz="914400" eaLnBrk="1" fontAlgn="base" latinLnBrk="0" hangingPunct="1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620282" y="1178481"/>
            <a:ext cx="9721691" cy="2506980"/>
          </a:xfrm>
          <a:prstGeom prst="rect">
            <a:avLst/>
          </a:prstGeom>
        </p:spPr>
        <p:txBody>
          <a:bodyPr anchor="b"/>
          <a:lstStyle>
            <a:lvl1pPr algn="ctr">
              <a:defRPr sz="63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620282" y="3782140"/>
            <a:ext cx="9721691" cy="17385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520">
                <a:solidFill>
                  <a:schemeClr val="tx1"/>
                </a:solidFill>
              </a:defRPr>
            </a:lvl1pPr>
            <a:lvl2pPr marL="480060" indent="0" algn="ctr">
              <a:buNone/>
              <a:defRPr sz="2100"/>
            </a:lvl2pPr>
            <a:lvl3pPr marL="960120" indent="0" algn="ctr">
              <a:buNone/>
              <a:defRPr sz="1890"/>
            </a:lvl3pPr>
            <a:lvl4pPr marL="1440180" indent="0" algn="ctr">
              <a:buNone/>
              <a:defRPr sz="1680"/>
            </a:lvl4pPr>
            <a:lvl5pPr marL="1920240" indent="0" algn="ctr">
              <a:buNone/>
              <a:defRPr sz="1680"/>
            </a:lvl5pPr>
            <a:lvl6pPr marL="2400300" indent="0" algn="ctr">
              <a:buNone/>
              <a:defRPr sz="1680"/>
            </a:lvl6pPr>
            <a:lvl7pPr marL="2880360" indent="0" algn="ctr">
              <a:buNone/>
              <a:defRPr sz="1680"/>
            </a:lvl7pPr>
            <a:lvl8pPr marL="3360420" indent="0" algn="ctr">
              <a:buNone/>
              <a:defRPr sz="1680"/>
            </a:lvl8pPr>
            <a:lvl9pPr marL="3840480" indent="0" algn="ctr">
              <a:buNone/>
              <a:defRPr sz="168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</p:spTree>
    <p:extLst>
      <p:ext uri="{BB962C8B-B14F-4D97-AF65-F5344CB8AC3E}">
        <p14:creationId xmlns:p14="http://schemas.microsoft.com/office/powerpoint/2010/main" val="10306998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  <p:extLst>
      <p:ext uri="{BB962C8B-B14F-4D97-AF65-F5344CB8AC3E}">
        <p14:creationId xmlns:p14="http://schemas.microsoft.com/office/powerpoint/2010/main" val="10563968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276114" y="383381"/>
            <a:ext cx="2794986" cy="6102430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91155" y="383381"/>
            <a:ext cx="8222931" cy="610243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  <p:extLst>
      <p:ext uri="{BB962C8B-B14F-4D97-AF65-F5344CB8AC3E}">
        <p14:creationId xmlns:p14="http://schemas.microsoft.com/office/powerpoint/2010/main" val="11313802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22954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34006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  <p:extLst>
      <p:ext uri="{BB962C8B-B14F-4D97-AF65-F5344CB8AC3E}">
        <p14:creationId xmlns:p14="http://schemas.microsoft.com/office/powerpoint/2010/main" val="7881317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84404" y="1795225"/>
            <a:ext cx="11179945" cy="2995374"/>
          </a:xfrm>
          <a:prstGeom prst="rect">
            <a:avLst/>
          </a:prstGeom>
        </p:spPr>
        <p:txBody>
          <a:bodyPr anchor="b"/>
          <a:lstStyle>
            <a:lvl1pPr algn="l">
              <a:defRPr sz="63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404" y="4818936"/>
            <a:ext cx="11179945" cy="1575196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1pPr>
            <a:lvl2pPr marL="48006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960120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3pPr>
            <a:lvl4pPr marL="144018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4pPr>
            <a:lvl5pPr marL="192024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5pPr>
            <a:lvl6pPr marL="240030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6pPr>
            <a:lvl7pPr marL="288036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7pPr>
            <a:lvl8pPr marL="336042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8pPr>
            <a:lvl9pPr marL="384048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1213082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91155" y="1916906"/>
            <a:ext cx="5508958" cy="456890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562142" y="1916906"/>
            <a:ext cx="5508958" cy="456890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  <p:extLst>
      <p:ext uri="{BB962C8B-B14F-4D97-AF65-F5344CB8AC3E}">
        <p14:creationId xmlns:p14="http://schemas.microsoft.com/office/powerpoint/2010/main" val="25048373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92843" y="383382"/>
            <a:ext cx="11179945" cy="1018733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339310" y="1645713"/>
            <a:ext cx="4998889" cy="7456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marL="0" indent="0">
              <a:buNone/>
              <a:defRPr sz="2940" b="0"/>
            </a:lvl1pPr>
            <a:lvl2pPr marL="480060" indent="0">
              <a:buNone/>
              <a:defRPr sz="2100" b="1"/>
            </a:lvl2pPr>
            <a:lvl3pPr marL="960120" indent="0">
              <a:buNone/>
              <a:defRPr sz="1890" b="1"/>
            </a:lvl3pPr>
            <a:lvl4pPr marL="1440180" indent="0">
              <a:buNone/>
              <a:defRPr sz="1680" b="1"/>
            </a:lvl4pPr>
            <a:lvl5pPr marL="1920240" indent="0">
              <a:buNone/>
              <a:defRPr sz="1680" b="1"/>
            </a:lvl5pPr>
            <a:lvl6pPr marL="2400300" indent="0">
              <a:buNone/>
              <a:defRPr sz="1680" b="1"/>
            </a:lvl6pPr>
            <a:lvl7pPr marL="2880360" indent="0">
              <a:buNone/>
              <a:defRPr sz="1680" b="1"/>
            </a:lvl7pPr>
            <a:lvl8pPr marL="3360420" indent="0">
              <a:buNone/>
              <a:defRPr sz="1680" b="1"/>
            </a:lvl8pPr>
            <a:lvl9pPr marL="3840480" indent="0">
              <a:buNone/>
              <a:defRPr sz="168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339310" y="2455307"/>
            <a:ext cx="4998889" cy="397526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520"/>
            </a:lvl1pPr>
            <a:lvl2pPr>
              <a:defRPr sz="2100"/>
            </a:lvl2pPr>
            <a:lvl3pPr>
              <a:defRPr sz="1890"/>
            </a:lvl3pPr>
            <a:lvl4pPr>
              <a:defRPr sz="1680"/>
            </a:lvl4pPr>
            <a:lvl5pPr>
              <a:defRPr sz="168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686976" y="1645713"/>
            <a:ext cx="4998890" cy="7456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marL="240030" indent="-240030">
              <a:buNone/>
              <a:defRPr lang="zh-CN" altLang="en-US" b="0" smtClean="0"/>
            </a:lvl1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686976" y="2475333"/>
            <a:ext cx="4998890" cy="395523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520"/>
            </a:lvl1pPr>
            <a:lvl2pPr>
              <a:defRPr sz="2100"/>
            </a:lvl2pPr>
            <a:lvl3pPr>
              <a:defRPr sz="1890"/>
            </a:lvl3pPr>
            <a:lvl4pPr>
              <a:defRPr sz="1680"/>
            </a:lvl4pPr>
            <a:lvl5pPr>
              <a:defRPr sz="168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  <p:extLst>
      <p:ext uri="{BB962C8B-B14F-4D97-AF65-F5344CB8AC3E}">
        <p14:creationId xmlns:p14="http://schemas.microsoft.com/office/powerpoint/2010/main" val="12072308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</p:spTree>
    <p:extLst>
      <p:ext uri="{BB962C8B-B14F-4D97-AF65-F5344CB8AC3E}">
        <p14:creationId xmlns:p14="http://schemas.microsoft.com/office/powerpoint/2010/main" val="2079355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351338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92843" y="480060"/>
            <a:ext cx="4180664" cy="1680210"/>
          </a:xfrm>
          <a:prstGeom prst="rect">
            <a:avLst/>
          </a:prstGeom>
        </p:spPr>
        <p:txBody>
          <a:bodyPr anchor="b"/>
          <a:lstStyle>
            <a:lvl1pPr>
              <a:defRPr sz="336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510647" y="1036796"/>
            <a:ext cx="6562142" cy="5117306"/>
          </a:xfrm>
          <a:prstGeom prst="rect">
            <a:avLst/>
          </a:prstGeom>
        </p:spPr>
        <p:txBody>
          <a:bodyPr/>
          <a:lstStyle>
            <a:lvl1pPr>
              <a:defRPr sz="3360"/>
            </a:lvl1pPr>
            <a:lvl2pPr>
              <a:defRPr sz="2940"/>
            </a:lvl2pPr>
            <a:lvl3pPr>
              <a:defRPr sz="252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92843" y="2160270"/>
            <a:ext cx="4180664" cy="400216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80"/>
            </a:lvl1pPr>
            <a:lvl2pPr marL="480060" indent="0">
              <a:buNone/>
              <a:defRPr sz="1470"/>
            </a:lvl2pPr>
            <a:lvl3pPr marL="960120" indent="0">
              <a:buNone/>
              <a:defRPr sz="1260"/>
            </a:lvl3pPr>
            <a:lvl4pPr marL="1440180" indent="0">
              <a:buNone/>
              <a:defRPr sz="1050"/>
            </a:lvl4pPr>
            <a:lvl5pPr marL="1920240" indent="0">
              <a:buNone/>
              <a:defRPr sz="1050"/>
            </a:lvl5pPr>
            <a:lvl6pPr marL="2400300" indent="0">
              <a:buNone/>
              <a:defRPr sz="1050"/>
            </a:lvl6pPr>
            <a:lvl7pPr marL="2880360" indent="0">
              <a:buNone/>
              <a:defRPr sz="1050"/>
            </a:lvl7pPr>
            <a:lvl8pPr marL="3360420" indent="0">
              <a:buNone/>
              <a:defRPr sz="1050"/>
            </a:lvl8pPr>
            <a:lvl9pPr marL="384048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2185840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92843" y="480060"/>
            <a:ext cx="4530038" cy="1680210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>
              <a:defRPr sz="4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724996" y="480061"/>
            <a:ext cx="6347792" cy="567404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360"/>
            </a:lvl1pPr>
            <a:lvl2pPr marL="480060" indent="0">
              <a:buNone/>
              <a:defRPr sz="2940"/>
            </a:lvl2pPr>
            <a:lvl3pPr marL="960120" indent="0">
              <a:buNone/>
              <a:defRPr sz="2520"/>
            </a:lvl3pPr>
            <a:lvl4pPr marL="1440180" indent="0">
              <a:buNone/>
              <a:defRPr sz="2100"/>
            </a:lvl4pPr>
            <a:lvl5pPr marL="1920240" indent="0">
              <a:buNone/>
              <a:defRPr sz="2100"/>
            </a:lvl5pPr>
            <a:lvl6pPr marL="2400300" indent="0">
              <a:buNone/>
              <a:defRPr sz="2100"/>
            </a:lvl6pPr>
            <a:lvl7pPr marL="2880360" indent="0">
              <a:buNone/>
              <a:defRPr sz="2100"/>
            </a:lvl7pPr>
            <a:lvl8pPr marL="3360420" indent="0">
              <a:buNone/>
              <a:defRPr sz="2100"/>
            </a:lvl8pPr>
            <a:lvl9pPr marL="3840480" indent="0">
              <a:buNone/>
              <a:defRPr sz="21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92843" y="2160270"/>
            <a:ext cx="4530038" cy="400216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00"/>
            </a:lvl1pPr>
            <a:lvl2pPr marL="480060" indent="0">
              <a:buNone/>
              <a:defRPr sz="1470"/>
            </a:lvl2pPr>
            <a:lvl3pPr marL="960120" indent="0">
              <a:buNone/>
              <a:defRPr sz="1260"/>
            </a:lvl3pPr>
            <a:lvl4pPr marL="1440180" indent="0">
              <a:buNone/>
              <a:defRPr sz="1050"/>
            </a:lvl4pPr>
            <a:lvl5pPr marL="1920240" indent="0">
              <a:buNone/>
              <a:defRPr sz="1050"/>
            </a:lvl5pPr>
            <a:lvl6pPr marL="2400300" indent="0">
              <a:buNone/>
              <a:defRPr sz="1050"/>
            </a:lvl6pPr>
            <a:lvl7pPr marL="2880360" indent="0">
              <a:buNone/>
              <a:defRPr sz="1050"/>
            </a:lvl7pPr>
            <a:lvl8pPr marL="3360420" indent="0">
              <a:buNone/>
              <a:defRPr sz="1050"/>
            </a:lvl8pPr>
            <a:lvl9pPr marL="384048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6468370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C:\Users\John\Desktop\00.jpg00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12931775" cy="7186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8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spcBef>
          <a:spcPct val="0"/>
        </a:spcBef>
        <a:spcAft>
          <a:spcPct val="0"/>
        </a:spcAft>
        <a:buFont typeface="Arial" charset="0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spcBef>
          <a:spcPct val="0"/>
        </a:spcBef>
        <a:spcAft>
          <a:spcPct val="0"/>
        </a:spcAft>
        <a:buFont typeface="Arial" charset="0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spcBef>
          <a:spcPct val="0"/>
        </a:spcBef>
        <a:spcAft>
          <a:spcPct val="0"/>
        </a:spcAft>
        <a:buFont typeface="Arial" charset="0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spcBef>
          <a:spcPct val="0"/>
        </a:spcBef>
        <a:spcAft>
          <a:spcPct val="0"/>
        </a:spcAft>
        <a:buFont typeface="Arial" charset="0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Font typeface="Arial" charset="0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Font typeface="Arial" charset="0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Font typeface="Arial" charset="0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Font typeface="Arial" charset="0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Relationship Id="rId5" Type="http://schemas.openxmlformats.org/officeDocument/2006/relationships/comments" Target="../comments/comment1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1" descr="C:\Users\John\Desktop\01.jpg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44450"/>
            <a:ext cx="12957175" cy="711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936354" y="3024386"/>
            <a:ext cx="11017224" cy="263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ctr">
              <a:lnSpc>
                <a:spcPct val="125000"/>
              </a:lnSpc>
              <a:spcAft>
                <a:spcPts val="0"/>
              </a:spcAft>
            </a:pPr>
            <a:r>
              <a:rPr lang="zh-CN" altLang="zh-CN" sz="4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中国石油大学（北京）克拉玛依校</a:t>
            </a:r>
            <a:r>
              <a:rPr lang="zh-CN" altLang="zh-CN" sz="4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区</a:t>
            </a:r>
            <a:endParaRPr lang="en-US" altLang="zh-CN" sz="4400" kern="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304800" algn="ctr">
              <a:lnSpc>
                <a:spcPct val="125000"/>
              </a:lnSpc>
              <a:spcAft>
                <a:spcPts val="0"/>
              </a:spcAft>
            </a:pPr>
            <a:endParaRPr lang="en-US" altLang="zh-CN" sz="4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304800" algn="ctr">
              <a:lnSpc>
                <a:spcPct val="125000"/>
              </a:lnSpc>
              <a:spcAft>
                <a:spcPts val="0"/>
              </a:spcAft>
            </a:pPr>
            <a:r>
              <a:rPr lang="zh-CN" altLang="en-US" sz="4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智  慧  树  平  台  选  课  指  南</a:t>
            </a:r>
            <a:endParaRPr lang="zh-CN" altLang="zh-CN" sz="4400" kern="100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1" y="14293"/>
            <a:ext cx="12961938" cy="683906"/>
          </a:xfrm>
          <a:prstGeom prst="rect">
            <a:avLst/>
          </a:prstGeom>
          <a:noFill/>
          <a:ln w="9525" algn="ctr">
            <a:noFill/>
            <a:miter lim="800000"/>
            <a:headEnd type="none" w="sm" len="sm"/>
            <a:tailEnd type="none" w="sm" len="sm"/>
          </a:ln>
        </p:spPr>
        <p:txBody>
          <a:bodyPr wrap="square" lIns="92075" tIns="46038" rIns="92075" bIns="46038">
            <a:spAutoFit/>
          </a:bodyPr>
          <a:lstStyle/>
          <a:p>
            <a:pPr algn="ctr" eaLnBrk="0" hangingPunct="0">
              <a:lnSpc>
                <a:spcPct val="120000"/>
              </a:lnSpc>
              <a:spcBef>
                <a:spcPct val="40000"/>
              </a:spcBef>
              <a:buClr>
                <a:schemeClr val="tx2"/>
              </a:buClr>
              <a:buFont typeface="Wingdings" pitchFamily="2" charset="2"/>
              <a:buNone/>
              <a:defRPr/>
            </a:pPr>
            <a:r>
              <a:rPr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     2. 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学习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249" y="792138"/>
            <a:ext cx="12961938" cy="566246"/>
          </a:xfrm>
          <a:prstGeom prst="rect">
            <a:avLst/>
          </a:prstGeom>
          <a:noFill/>
          <a:ln w="9525" algn="ctr">
            <a:noFill/>
            <a:miter lim="800000"/>
            <a:headEnd type="none" w="sm" len="sm"/>
            <a:tailEnd type="none" w="sm" len="sm"/>
          </a:ln>
        </p:spPr>
        <p:txBody>
          <a:bodyPr wrap="square" lIns="92075" tIns="46038" rIns="92075" bIns="46038">
            <a:spAutoFit/>
          </a:bodyPr>
          <a:lstStyle/>
          <a:p>
            <a:pPr eaLnBrk="0" hangingPunct="0">
              <a:lnSpc>
                <a:spcPct val="120000"/>
              </a:lnSpc>
              <a:spcBef>
                <a:spcPct val="40000"/>
              </a:spcBef>
              <a:buClr>
                <a:schemeClr val="tx2"/>
              </a:buClr>
              <a:buFont typeface="Wingdings" pitchFamily="2" charset="2"/>
              <a:buNone/>
              <a:defRPr/>
            </a:pPr>
            <a:r>
              <a:rPr lang="zh-CN" altLang="en-US" sz="28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平时成绩</a:t>
            </a:r>
            <a:endParaRPr lang="en-US" altLang="zh-CN" sz="28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00250"/>
            <a:ext cx="2847816" cy="331788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3422" y="0"/>
            <a:ext cx="2980800" cy="72009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79857" y="1277848"/>
            <a:ext cx="2957805" cy="370340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33297" y="109974"/>
            <a:ext cx="3428571" cy="6980952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741575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1" y="14293"/>
            <a:ext cx="12961938" cy="683906"/>
          </a:xfrm>
          <a:prstGeom prst="rect">
            <a:avLst/>
          </a:prstGeom>
          <a:noFill/>
          <a:ln w="9525" algn="ctr">
            <a:noFill/>
            <a:miter lim="800000"/>
            <a:headEnd type="none" w="sm" len="sm"/>
            <a:tailEnd type="none" w="sm" len="sm"/>
          </a:ln>
        </p:spPr>
        <p:txBody>
          <a:bodyPr wrap="square" lIns="92075" tIns="46038" rIns="92075" bIns="46038">
            <a:spAutoFit/>
          </a:bodyPr>
          <a:lstStyle/>
          <a:p>
            <a:pPr algn="ctr" eaLnBrk="0" hangingPunct="0">
              <a:lnSpc>
                <a:spcPct val="120000"/>
              </a:lnSpc>
              <a:spcBef>
                <a:spcPct val="40000"/>
              </a:spcBef>
              <a:buClr>
                <a:schemeClr val="tx2"/>
              </a:buClr>
              <a:buFont typeface="Wingdings" pitchFamily="2" charset="2"/>
              <a:buNone/>
              <a:defRPr/>
            </a:pPr>
            <a:r>
              <a:rPr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3. 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改退选课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2160489" y="2016274"/>
            <a:ext cx="8064896" cy="1644169"/>
          </a:xfrm>
          <a:prstGeom prst="rect">
            <a:avLst/>
          </a:prstGeom>
          <a:noFill/>
          <a:ln w="9525" algn="ctr">
            <a:noFill/>
            <a:miter lim="800000"/>
            <a:headEnd type="none" w="sm" len="sm"/>
            <a:tailEnd type="none" w="sm" len="sm"/>
          </a:ln>
        </p:spPr>
        <p:txBody>
          <a:bodyPr wrap="square" lIns="92075" tIns="46038" rIns="92075" bIns="46038">
            <a:spAutoFit/>
          </a:bodyPr>
          <a:lstStyle/>
          <a:p>
            <a:pPr indent="792000" eaLnBrk="0" hangingPunct="0">
              <a:lnSpc>
                <a:spcPct val="120000"/>
              </a:lnSpc>
              <a:spcBef>
                <a:spcPct val="40000"/>
              </a:spcBef>
              <a:buClr>
                <a:schemeClr val="tx2"/>
              </a:buClr>
              <a:buFont typeface="Wingdings" pitchFamily="2" charset="2"/>
              <a:buNone/>
              <a:defRPr/>
            </a:pPr>
            <a:r>
              <a:rPr lang="zh-CN" altLang="zh-CN" sz="2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当选课系统开放时，学生可预览</a:t>
            </a:r>
            <a:r>
              <a:rPr lang="en-US" altLang="zh-CN" sz="2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MOOC</a:t>
            </a:r>
            <a:r>
              <a:rPr lang="zh-CN" altLang="zh-CN" sz="2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课程详情后在教务系统中自行改退选课，</a:t>
            </a:r>
            <a:r>
              <a:rPr lang="zh-CN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其他时段不再受理学生改退选课。</a:t>
            </a:r>
            <a:endParaRPr lang="en-US" altLang="zh-CN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3547983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1" y="14293"/>
            <a:ext cx="12961938" cy="633829"/>
          </a:xfrm>
          <a:prstGeom prst="rect">
            <a:avLst/>
          </a:prstGeom>
          <a:noFill/>
          <a:ln w="9525" algn="ctr">
            <a:noFill/>
            <a:miter lim="800000"/>
            <a:headEnd type="none" w="sm" len="sm"/>
            <a:tailEnd type="none" w="sm" len="sm"/>
          </a:ln>
        </p:spPr>
        <p:txBody>
          <a:bodyPr wrap="square" lIns="92075" tIns="46038" rIns="92075" bIns="46038">
            <a:spAutoFit/>
          </a:bodyPr>
          <a:lstStyle/>
          <a:p>
            <a:pPr algn="ctr" eaLnBrk="0" hangingPunct="0">
              <a:lnSpc>
                <a:spcPct val="120000"/>
              </a:lnSpc>
              <a:spcBef>
                <a:spcPct val="40000"/>
              </a:spcBef>
              <a:buClr>
                <a:schemeClr val="tx2"/>
              </a:buClr>
              <a:buFont typeface="Wingdings" pitchFamily="2" charset="2"/>
              <a:buNone/>
              <a:defRPr/>
            </a:pPr>
            <a:r>
              <a:rPr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1. 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选课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249" y="734373"/>
            <a:ext cx="12961938" cy="566246"/>
          </a:xfrm>
          <a:prstGeom prst="rect">
            <a:avLst/>
          </a:prstGeom>
          <a:noFill/>
          <a:ln w="9525" algn="ctr">
            <a:noFill/>
            <a:miter lim="800000"/>
            <a:headEnd type="none" w="sm" len="sm"/>
            <a:tailEnd type="none" w="sm" len="sm"/>
          </a:ln>
        </p:spPr>
        <p:txBody>
          <a:bodyPr wrap="square" lIns="92075" tIns="46038" rIns="92075" bIns="46038">
            <a:spAutoFit/>
          </a:bodyPr>
          <a:lstStyle/>
          <a:p>
            <a:pPr eaLnBrk="0" hangingPunct="0">
              <a:lnSpc>
                <a:spcPct val="120000"/>
              </a:lnSpc>
              <a:spcBef>
                <a:spcPct val="40000"/>
              </a:spcBef>
              <a:buClr>
                <a:schemeClr val="tx2"/>
              </a:buClr>
              <a:buFont typeface="Wingdings" pitchFamily="2" charset="2"/>
              <a:buNone/>
              <a:defRPr/>
            </a:pPr>
            <a:r>
              <a:rPr lang="zh-CN" altLang="en-US" sz="28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选课平台</a:t>
            </a:r>
            <a:endParaRPr lang="en-US" altLang="zh-CN" sz="28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8641209" y="1512218"/>
            <a:ext cx="0" cy="5328592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4" name="Text Box 6"/>
          <p:cNvSpPr txBox="1">
            <a:spLocks noChangeArrowheads="1"/>
          </p:cNvSpPr>
          <p:nvPr/>
        </p:nvSpPr>
        <p:spPr bwMode="auto">
          <a:xfrm>
            <a:off x="8641209" y="2520330"/>
            <a:ext cx="4345253" cy="1243547"/>
          </a:xfrm>
          <a:prstGeom prst="rect">
            <a:avLst/>
          </a:prstGeom>
          <a:noFill/>
          <a:ln w="9525" algn="ctr">
            <a:noFill/>
            <a:miter lim="800000"/>
            <a:headEnd type="none" w="sm" len="sm"/>
            <a:tailEnd type="none" w="sm" len="sm"/>
          </a:ln>
        </p:spPr>
        <p:txBody>
          <a:bodyPr wrap="square" lIns="92075" tIns="46038" rIns="92075" bIns="46038">
            <a:spAutoFit/>
          </a:bodyPr>
          <a:lstStyle/>
          <a:p>
            <a:pPr algn="just" ea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tx2"/>
              </a:buClr>
              <a:buFont typeface="Wingdings" pitchFamily="2" charset="2"/>
              <a:buNone/>
              <a:defRPr/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智慧树平台选课网址：</a:t>
            </a:r>
            <a:r>
              <a:rPr lang="en-US" altLang="zh-CN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http</a:t>
            </a:r>
            <a:r>
              <a:rPr lang="en-US" altLang="zh-CN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://portals.zhihuishu.com/cupklmy/shareCourse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51" y="1436391"/>
            <a:ext cx="6733050" cy="544797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1" y="14293"/>
            <a:ext cx="12961938" cy="633829"/>
          </a:xfrm>
          <a:prstGeom prst="rect">
            <a:avLst/>
          </a:prstGeom>
          <a:noFill/>
          <a:ln w="9525" algn="ctr">
            <a:noFill/>
            <a:miter lim="800000"/>
            <a:headEnd type="none" w="sm" len="sm"/>
            <a:tailEnd type="none" w="sm" len="sm"/>
          </a:ln>
        </p:spPr>
        <p:txBody>
          <a:bodyPr wrap="square" lIns="92075" tIns="46038" rIns="92075" bIns="46038">
            <a:spAutoFit/>
          </a:bodyPr>
          <a:lstStyle/>
          <a:p>
            <a:pPr algn="ctr" eaLnBrk="0" hangingPunct="0">
              <a:lnSpc>
                <a:spcPct val="120000"/>
              </a:lnSpc>
              <a:spcBef>
                <a:spcPct val="40000"/>
              </a:spcBef>
              <a:buClr>
                <a:schemeClr val="tx2"/>
              </a:buClr>
              <a:buFont typeface="Wingdings" pitchFamily="2" charset="2"/>
              <a:buNone/>
              <a:defRPr/>
            </a:pPr>
            <a:r>
              <a:rPr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1. 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选课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-7783" y="734373"/>
            <a:ext cx="12961938" cy="566246"/>
          </a:xfrm>
          <a:prstGeom prst="rect">
            <a:avLst/>
          </a:prstGeom>
          <a:noFill/>
          <a:ln w="9525" algn="ctr">
            <a:noFill/>
            <a:miter lim="800000"/>
            <a:headEnd type="none" w="sm" len="sm"/>
            <a:tailEnd type="none" w="sm" len="sm"/>
          </a:ln>
        </p:spPr>
        <p:txBody>
          <a:bodyPr wrap="square" lIns="92075" tIns="46038" rIns="92075" bIns="46038">
            <a:spAutoFit/>
          </a:bodyPr>
          <a:lstStyle/>
          <a:p>
            <a:pPr eaLnBrk="0" hangingPunct="0">
              <a:lnSpc>
                <a:spcPct val="120000"/>
              </a:lnSpc>
              <a:spcBef>
                <a:spcPct val="40000"/>
              </a:spcBef>
              <a:buClr>
                <a:schemeClr val="tx2"/>
              </a:buClr>
              <a:buFont typeface="Wingdings" pitchFamily="2" charset="2"/>
              <a:buNone/>
              <a:defRPr/>
            </a:pPr>
            <a:r>
              <a:rPr lang="zh-CN" altLang="en-US" sz="28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注册</a:t>
            </a:r>
            <a:r>
              <a:rPr lang="en-US" altLang="zh-CN" sz="28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/</a:t>
            </a:r>
            <a:r>
              <a:rPr lang="zh-CN" altLang="en-US" sz="28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登录</a:t>
            </a:r>
            <a:endParaRPr lang="en-US" altLang="zh-CN" sz="28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5026" y="1418495"/>
            <a:ext cx="5838397" cy="472408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634714" y="1435665"/>
            <a:ext cx="550111" cy="29257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9433297" y="1569248"/>
            <a:ext cx="3456384" cy="452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60000"/>
              </a:lnSpc>
              <a:buFont typeface="Wingdings" panose="05000000000000000000" pitchFamily="2" charset="2"/>
              <a:buChar char="u"/>
            </a:pP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之前未在智慧树平台注册过的新生，首次登陆需要注册。</a:t>
            </a:r>
          </a:p>
          <a:p>
            <a:pPr algn="just">
              <a:lnSpc>
                <a:spcPct val="160000"/>
              </a:lnSpc>
              <a:buFont typeface="Wingdings" panose="05000000000000000000" pitchFamily="2" charset="2"/>
              <a:buChar char="u"/>
            </a:pP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老生直接点击右上角的登录。</a:t>
            </a:r>
            <a:endParaRPr lang="en-US" altLang="zh-CN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60000"/>
              </a:lnSpc>
              <a:buFont typeface="Wingdings" panose="05000000000000000000" pitchFamily="2" charset="2"/>
              <a:buChar char="u"/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请选课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学生认真核对</a:t>
            </a:r>
            <a:r>
              <a:rPr lang="zh-CN" altLang="en-US" b="1" dirty="0" smtClean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个人姓名、学号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等信息，务必确保这些个人信息准确无误。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4905" y="734373"/>
            <a:ext cx="3312368" cy="5530374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944465" y="6480770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电脑端注册</a:t>
            </a:r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6186353" y="6476156"/>
            <a:ext cx="27494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手机端注册及身份认证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7896043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71" t="17329" r="19068" b="12001"/>
          <a:stretch/>
        </p:blipFill>
        <p:spPr>
          <a:xfrm>
            <a:off x="-6647" y="1230122"/>
            <a:ext cx="6192688" cy="482453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13000"/>
          <a:stretch/>
        </p:blipFill>
        <p:spPr>
          <a:xfrm>
            <a:off x="6186041" y="629846"/>
            <a:ext cx="3366655" cy="543622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矩形 5"/>
          <p:cNvSpPr/>
          <p:nvPr/>
        </p:nvSpPr>
        <p:spPr>
          <a:xfrm>
            <a:off x="-71759" y="648122"/>
            <a:ext cx="1620957" cy="5656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hangingPunct="0">
              <a:lnSpc>
                <a:spcPct val="120000"/>
              </a:lnSpc>
              <a:spcBef>
                <a:spcPct val="40000"/>
              </a:spcBef>
              <a:buClr>
                <a:srgbClr val="000000"/>
              </a:buClr>
              <a:defRPr/>
            </a:pPr>
            <a:r>
              <a:rPr lang="zh-CN" altLang="en-US" sz="2800" b="1" dirty="0" smtClean="0">
                <a:solidFill>
                  <a:srgbClr val="2D2D89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课程确认</a:t>
            </a:r>
            <a:endParaRPr lang="en-US" altLang="zh-CN" sz="2800" b="1" dirty="0">
              <a:solidFill>
                <a:srgbClr val="2D2D89">
                  <a:lumMod val="7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49198" y="6236864"/>
            <a:ext cx="24929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/>
              <a:t>电脑端课程确认窗口</a:t>
            </a:r>
            <a:endParaRPr lang="zh-CN" altLang="en-US" b="1" dirty="0"/>
          </a:p>
        </p:txBody>
      </p:sp>
      <p:sp>
        <p:nvSpPr>
          <p:cNvPr id="8" name="文本框 7"/>
          <p:cNvSpPr txBox="1"/>
          <p:nvPr/>
        </p:nvSpPr>
        <p:spPr>
          <a:xfrm>
            <a:off x="6769001" y="6236864"/>
            <a:ext cx="24929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/>
              <a:t>手机端课程确认窗口</a:t>
            </a:r>
            <a:endParaRPr lang="zh-CN" altLang="en-US" b="1" dirty="0"/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9487363" y="937642"/>
            <a:ext cx="3456384" cy="600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60000"/>
              </a:lnSpc>
              <a:buFont typeface="Wingdings" panose="05000000000000000000" pitchFamily="2" charset="2"/>
              <a:buChar char="u"/>
            </a:pP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所有课程在改退选结束后统一置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入，无需学生在智慧树或者知到</a:t>
            </a: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中选课。</a:t>
            </a:r>
            <a:endParaRPr lang="en-US" altLang="zh-CN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60000"/>
              </a:lnSpc>
              <a:buFont typeface="Wingdings" panose="05000000000000000000" pitchFamily="2" charset="2"/>
              <a:buChar char="u"/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必修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课程在登录账号后会弹出课程确认窗口，</a:t>
            </a:r>
            <a:r>
              <a:rPr lang="zh-CN" altLang="en-US" b="1" dirty="0" smtClean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必须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确认课程信息后才可学习。</a:t>
            </a:r>
            <a:endParaRPr lang="en-US" altLang="zh-CN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60000"/>
              </a:lnSpc>
              <a:buFont typeface="Wingdings" panose="05000000000000000000" pitchFamily="2" charset="2"/>
              <a:buChar char="u"/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遇到手机端未弹出课程确认窗口，请退出软件重新进入，或者注销账号重新登陆；以上方法均不行时，请登录电脑网页端确认课程信息。</a:t>
            </a:r>
          </a:p>
        </p:txBody>
      </p:sp>
    </p:spTree>
    <p:extLst>
      <p:ext uri="{BB962C8B-B14F-4D97-AF65-F5344CB8AC3E}">
        <p14:creationId xmlns:p14="http://schemas.microsoft.com/office/powerpoint/2010/main" val="12328929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9945" y="648122"/>
            <a:ext cx="1620957" cy="5656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hangingPunct="0">
              <a:lnSpc>
                <a:spcPct val="120000"/>
              </a:lnSpc>
              <a:spcBef>
                <a:spcPct val="40000"/>
              </a:spcBef>
              <a:buClr>
                <a:srgbClr val="000000"/>
              </a:buClr>
              <a:defRPr/>
            </a:pPr>
            <a:r>
              <a:rPr lang="zh-CN" altLang="en-US" sz="2800" b="1" dirty="0" smtClean="0">
                <a:solidFill>
                  <a:srgbClr val="2D2D89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课程查看</a:t>
            </a:r>
            <a:endParaRPr lang="en-US" altLang="zh-CN" sz="2800" b="1" dirty="0">
              <a:solidFill>
                <a:srgbClr val="2D2D89">
                  <a:lumMod val="7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90" y="1249176"/>
            <a:ext cx="6904681" cy="496748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89281" y="72058"/>
            <a:ext cx="3168352" cy="6776752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225385" y="6408762"/>
            <a:ext cx="504056" cy="4400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590039" y="1872258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电脑端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9" name="左箭头 8"/>
          <p:cNvSpPr/>
          <p:nvPr/>
        </p:nvSpPr>
        <p:spPr>
          <a:xfrm>
            <a:off x="7057032" y="2005821"/>
            <a:ext cx="533007" cy="25609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右箭头 9"/>
          <p:cNvSpPr/>
          <p:nvPr/>
        </p:nvSpPr>
        <p:spPr>
          <a:xfrm>
            <a:off x="8353177" y="3096394"/>
            <a:ext cx="864096" cy="364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7080591" y="3016804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手机端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14567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1" y="14293"/>
            <a:ext cx="12961938" cy="633829"/>
          </a:xfrm>
          <a:prstGeom prst="rect">
            <a:avLst/>
          </a:prstGeom>
          <a:noFill/>
          <a:ln w="9525" algn="ctr">
            <a:noFill/>
            <a:miter lim="800000"/>
            <a:headEnd type="none" w="sm" len="sm"/>
            <a:tailEnd type="none" w="sm" len="sm"/>
          </a:ln>
        </p:spPr>
        <p:txBody>
          <a:bodyPr wrap="square" lIns="92075" tIns="46038" rIns="92075" bIns="46038">
            <a:spAutoFit/>
          </a:bodyPr>
          <a:lstStyle/>
          <a:p>
            <a:pPr algn="ctr" eaLnBrk="0" hangingPunct="0">
              <a:lnSpc>
                <a:spcPct val="120000"/>
              </a:lnSpc>
              <a:spcBef>
                <a:spcPct val="40000"/>
              </a:spcBef>
              <a:buClr>
                <a:schemeClr val="tx2"/>
              </a:buClr>
              <a:buFont typeface="Wingdings" pitchFamily="2" charset="2"/>
              <a:buNone/>
              <a:defRPr/>
            </a:pPr>
            <a:r>
              <a:rPr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1. 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选课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78" y="3739053"/>
            <a:ext cx="6247592" cy="3068131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472915" y="4752578"/>
            <a:ext cx="2016224" cy="57606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下箭头 12"/>
          <p:cNvSpPr/>
          <p:nvPr/>
        </p:nvSpPr>
        <p:spPr bwMode="auto">
          <a:xfrm rot="16200000">
            <a:off x="7163966" y="4578202"/>
            <a:ext cx="361950" cy="4318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b="29000"/>
          <a:stretch/>
        </p:blipFill>
        <p:spPr>
          <a:xfrm>
            <a:off x="2376513" y="692401"/>
            <a:ext cx="5731781" cy="289897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993137" y="1520922"/>
            <a:ext cx="4785329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just">
              <a:lnSpc>
                <a:spcPct val="16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电脑端通过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“跨校共享课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”预览课程，登录教务系统选课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93426" y="3312418"/>
            <a:ext cx="5368513" cy="3491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608763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6673" y="288082"/>
            <a:ext cx="3299323" cy="6624786"/>
          </a:xfrm>
          <a:prstGeom prst="rect">
            <a:avLst/>
          </a:prstGeom>
        </p:spPr>
      </p:pic>
      <p:sp>
        <p:nvSpPr>
          <p:cNvPr id="6" name="右箭头 5"/>
          <p:cNvSpPr/>
          <p:nvPr/>
        </p:nvSpPr>
        <p:spPr>
          <a:xfrm>
            <a:off x="7477555" y="2880370"/>
            <a:ext cx="1368152" cy="432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0" y="1862440"/>
            <a:ext cx="3600649" cy="2381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6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手机端点击右下角“我的”，通过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“共享课”预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览课程，登录教务系统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选课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05305" y="648122"/>
            <a:ext cx="2967626" cy="6120730"/>
          </a:xfrm>
          <a:prstGeom prst="rect">
            <a:avLst/>
          </a:prstGeom>
        </p:spPr>
      </p:pic>
      <p:cxnSp>
        <p:nvCxnSpPr>
          <p:cNvPr id="12" name="直接箭头连接符 11"/>
          <p:cNvCxnSpPr/>
          <p:nvPr/>
        </p:nvCxnSpPr>
        <p:spPr>
          <a:xfrm flipH="1">
            <a:off x="11161489" y="5184626"/>
            <a:ext cx="864096" cy="216024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11887453" y="4813668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预览课程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cxnSp>
        <p:nvCxnSpPr>
          <p:cNvPr id="14" name="直接箭头连接符 13"/>
          <p:cNvCxnSpPr/>
          <p:nvPr/>
        </p:nvCxnSpPr>
        <p:spPr>
          <a:xfrm flipH="1">
            <a:off x="10989118" y="2384546"/>
            <a:ext cx="748435" cy="36004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11630032" y="2130730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选课指导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763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1" y="14293"/>
            <a:ext cx="12961938" cy="683906"/>
          </a:xfrm>
          <a:prstGeom prst="rect">
            <a:avLst/>
          </a:prstGeom>
          <a:noFill/>
          <a:ln w="9525" algn="ctr">
            <a:noFill/>
            <a:miter lim="800000"/>
            <a:headEnd type="none" w="sm" len="sm"/>
            <a:tailEnd type="none" w="sm" len="sm"/>
          </a:ln>
        </p:spPr>
        <p:txBody>
          <a:bodyPr wrap="square" lIns="92075" tIns="46038" rIns="92075" bIns="46038">
            <a:spAutoFit/>
          </a:bodyPr>
          <a:lstStyle/>
          <a:p>
            <a:pPr algn="ctr" eaLnBrk="0" hangingPunct="0">
              <a:lnSpc>
                <a:spcPct val="120000"/>
              </a:lnSpc>
              <a:spcBef>
                <a:spcPct val="40000"/>
              </a:spcBef>
              <a:buClr>
                <a:schemeClr val="tx2"/>
              </a:buClr>
              <a:buFont typeface="Wingdings" pitchFamily="2" charset="2"/>
              <a:buNone/>
              <a:defRPr/>
            </a:pPr>
            <a:r>
              <a:rPr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2. 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学习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249" y="792138"/>
            <a:ext cx="12961938" cy="566246"/>
          </a:xfrm>
          <a:prstGeom prst="rect">
            <a:avLst/>
          </a:prstGeom>
          <a:noFill/>
          <a:ln w="9525" algn="ctr">
            <a:noFill/>
            <a:miter lim="800000"/>
            <a:headEnd type="none" w="sm" len="sm"/>
            <a:tailEnd type="none" w="sm" len="sm"/>
          </a:ln>
        </p:spPr>
        <p:txBody>
          <a:bodyPr wrap="square" lIns="92075" tIns="46038" rIns="92075" bIns="46038">
            <a:spAutoFit/>
          </a:bodyPr>
          <a:lstStyle/>
          <a:p>
            <a:pPr eaLnBrk="0" hangingPunct="0">
              <a:lnSpc>
                <a:spcPct val="120000"/>
              </a:lnSpc>
              <a:spcBef>
                <a:spcPct val="40000"/>
              </a:spcBef>
              <a:buClr>
                <a:schemeClr val="tx2"/>
              </a:buClr>
              <a:buFont typeface="Wingdings" pitchFamily="2" charset="2"/>
              <a:buNone/>
              <a:defRPr/>
            </a:pPr>
            <a:r>
              <a:rPr lang="zh-CN" altLang="en-US" sz="28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登录学习平台</a:t>
            </a:r>
            <a:endParaRPr lang="en-US" altLang="zh-CN" sz="28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144265" y="1470809"/>
            <a:ext cx="4345253" cy="905505"/>
          </a:xfrm>
          <a:prstGeom prst="rect">
            <a:avLst/>
          </a:prstGeom>
          <a:noFill/>
          <a:ln w="9525" algn="ctr">
            <a:noFill/>
            <a:miter lim="800000"/>
            <a:headEnd type="none" w="sm" len="sm"/>
            <a:tailEnd type="none" w="sm" len="sm"/>
          </a:ln>
        </p:spPr>
        <p:txBody>
          <a:bodyPr wrap="square" lIns="92075" tIns="46038" rIns="92075" bIns="46038">
            <a:spAutoFit/>
          </a:bodyPr>
          <a:lstStyle/>
          <a:p>
            <a:pPr algn="just" ea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tx2"/>
              </a:buClr>
              <a:buFont typeface="Wingdings" pitchFamily="2" charset="2"/>
              <a:buNone/>
              <a:defRPr/>
            </a:pPr>
            <a:r>
              <a:rPr lang="zh-CN" altLang="en-US" sz="2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智慧树平台学习网址：</a:t>
            </a: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https://www.zhihuishu.com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2457" y="2304306"/>
            <a:ext cx="8785225" cy="469983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009361" y="2376314"/>
            <a:ext cx="504056" cy="360040"/>
          </a:xfrm>
          <a:prstGeom prst="rect">
            <a:avLst/>
          </a:prstGeom>
          <a:noFill/>
          <a:ln>
            <a:solidFill>
              <a:srgbClr val="F1900F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rgbClr val="0070C0"/>
                </a:solidFill>
              </a:ln>
              <a:noFill/>
            </a:endParaRPr>
          </a:p>
        </p:txBody>
      </p:sp>
      <p:cxnSp>
        <p:nvCxnSpPr>
          <p:cNvPr id="11" name="直接箭头连接符 10"/>
          <p:cNvCxnSpPr/>
          <p:nvPr/>
        </p:nvCxnSpPr>
        <p:spPr>
          <a:xfrm flipH="1">
            <a:off x="10513417" y="2232297"/>
            <a:ext cx="648000" cy="21600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7215732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1" y="14293"/>
            <a:ext cx="12961938" cy="683906"/>
          </a:xfrm>
          <a:prstGeom prst="rect">
            <a:avLst/>
          </a:prstGeom>
          <a:noFill/>
          <a:ln w="9525" algn="ctr">
            <a:noFill/>
            <a:miter lim="800000"/>
            <a:headEnd type="none" w="sm" len="sm"/>
            <a:tailEnd type="none" w="sm" len="sm"/>
          </a:ln>
        </p:spPr>
        <p:txBody>
          <a:bodyPr wrap="square" lIns="92075" tIns="46038" rIns="92075" bIns="46038">
            <a:spAutoFit/>
          </a:bodyPr>
          <a:lstStyle/>
          <a:p>
            <a:pPr algn="ctr" eaLnBrk="0" hangingPunct="0">
              <a:lnSpc>
                <a:spcPct val="120000"/>
              </a:lnSpc>
              <a:spcBef>
                <a:spcPct val="40000"/>
              </a:spcBef>
              <a:buClr>
                <a:schemeClr val="tx2"/>
              </a:buClr>
              <a:buFont typeface="Wingdings" pitchFamily="2" charset="2"/>
              <a:buNone/>
              <a:defRPr/>
            </a:pPr>
            <a:r>
              <a:rPr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2. 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学习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249" y="792138"/>
            <a:ext cx="12961938" cy="566246"/>
          </a:xfrm>
          <a:prstGeom prst="rect">
            <a:avLst/>
          </a:prstGeom>
          <a:noFill/>
          <a:ln w="9525" algn="ctr">
            <a:noFill/>
            <a:miter lim="800000"/>
            <a:headEnd type="none" w="sm" len="sm"/>
            <a:tailEnd type="none" w="sm" len="sm"/>
          </a:ln>
        </p:spPr>
        <p:txBody>
          <a:bodyPr wrap="square" lIns="92075" tIns="46038" rIns="92075" bIns="46038">
            <a:spAutoFit/>
          </a:bodyPr>
          <a:lstStyle/>
          <a:p>
            <a:pPr eaLnBrk="0" hangingPunct="0">
              <a:lnSpc>
                <a:spcPct val="120000"/>
              </a:lnSpc>
              <a:spcBef>
                <a:spcPct val="40000"/>
              </a:spcBef>
              <a:buClr>
                <a:schemeClr val="tx2"/>
              </a:buClr>
              <a:buFont typeface="Wingdings" pitchFamily="2" charset="2"/>
              <a:buNone/>
              <a:defRPr/>
            </a:pPr>
            <a:r>
              <a:rPr lang="zh-CN" altLang="en-US" sz="28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课程学习</a:t>
            </a:r>
            <a:endParaRPr lang="en-US" altLang="zh-CN" sz="28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41" y="2016274"/>
            <a:ext cx="5344747" cy="36004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88281" y="3816474"/>
            <a:ext cx="2676451" cy="195403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44265" y="6120730"/>
            <a:ext cx="36724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点击已选课程，进入学习界面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80969" y="2016274"/>
            <a:ext cx="6453888" cy="3600400"/>
          </a:xfrm>
          <a:prstGeom prst="rect">
            <a:avLst/>
          </a:prstGeom>
        </p:spPr>
      </p:pic>
      <p:sp>
        <p:nvSpPr>
          <p:cNvPr id="11" name="下箭头 10"/>
          <p:cNvSpPr/>
          <p:nvPr/>
        </p:nvSpPr>
        <p:spPr bwMode="auto">
          <a:xfrm rot="16200000">
            <a:off x="5749703" y="3600574"/>
            <a:ext cx="361950" cy="43180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972367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EF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F0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龙湖策略</Template>
  <TotalTime>2454</TotalTime>
  <Pages>0</Pages>
  <Words>306</Words>
  <Characters>0</Characters>
  <Application>Microsoft Office PowerPoint</Application>
  <DocSecurity>0</DocSecurity>
  <PresentationFormat>自定义</PresentationFormat>
  <Lines>0</Lines>
  <Paragraphs>37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7" baseType="lpstr">
      <vt:lpstr>宋体</vt:lpstr>
      <vt:lpstr>微软雅黑</vt:lpstr>
      <vt:lpstr>Arial</vt:lpstr>
      <vt:lpstr>Times New Roman</vt:lpstr>
      <vt:lpstr>Wingdings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绿地SOHO推广全案</dc:title>
  <dc:creator>sunshine李艳</dc:creator>
  <cp:lastModifiedBy>Admin</cp:lastModifiedBy>
  <cp:revision>7161</cp:revision>
  <dcterms:created xsi:type="dcterms:W3CDTF">2007-03-29T08:54:27Z</dcterms:created>
  <dcterms:modified xsi:type="dcterms:W3CDTF">2022-08-13T04:24:42Z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2052-10.1.0.5740</vt:lpwstr>
  </property>
</Properties>
</file>