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1"/>
  </p:notesMasterIdLst>
  <p:sldIdLst>
    <p:sldId id="2220" r:id="rId2"/>
    <p:sldId id="2223" r:id="rId3"/>
    <p:sldId id="2233" r:id="rId4"/>
    <p:sldId id="2228" r:id="rId5"/>
    <p:sldId id="2226" r:id="rId6"/>
    <p:sldId id="2231" r:id="rId7"/>
    <p:sldId id="2232" r:id="rId8"/>
    <p:sldId id="2227" r:id="rId9"/>
    <p:sldId id="2230" r:id="rId10"/>
  </p:sldIdLst>
  <p:sldSz cx="12961938" cy="72009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74">
          <p15:clr>
            <a:srgbClr val="A4A3A4"/>
          </p15:clr>
        </p15:guide>
        <p15:guide id="2" orient="horz" pos="4354">
          <p15:clr>
            <a:srgbClr val="A4A3A4"/>
          </p15:clr>
        </p15:guide>
        <p15:guide id="3" orient="horz" pos="454">
          <p15:clr>
            <a:srgbClr val="A4A3A4"/>
          </p15:clr>
        </p15:guide>
        <p15:guide id="4" pos="4080">
          <p15:clr>
            <a:srgbClr val="A4A3A4"/>
          </p15:clr>
        </p15:guide>
        <p15:guide id="5" pos="810">
          <p15:clr>
            <a:srgbClr val="A4A3A4"/>
          </p15:clr>
        </p15:guide>
        <p15:guide id="6" pos="742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>
    <p:extLst>
      <p:ext uri="{19B8F6BF-5375-455C-9EA6-DF929625EA0E}">
        <p15:presenceInfo xmlns:p15="http://schemas.microsoft.com/office/powerpoint/2012/main" userId="Admi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00F"/>
    <a:srgbClr val="0C11D4"/>
    <a:srgbClr val="CC3300"/>
    <a:srgbClr val="DB7325"/>
    <a:srgbClr val="A47900"/>
    <a:srgbClr val="DDDDDD"/>
    <a:srgbClr val="0000FF"/>
    <a:srgbClr val="CC9900"/>
    <a:srgbClr val="FFFF99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98" d="100"/>
          <a:sy n="98" d="100"/>
        </p:scale>
        <p:origin x="798" y="90"/>
      </p:cViewPr>
      <p:guideLst>
        <p:guide orient="horz" pos="1374"/>
        <p:guide orient="horz" pos="4354"/>
        <p:guide orient="horz" pos="454"/>
        <p:guide pos="4080"/>
        <p:guide pos="810"/>
        <p:guide pos="742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204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2051" name="日期占位符 2050"/>
          <p:cNvSpPr>
            <a:spLocks noGrp="1"/>
          </p:cNvSpPr>
          <p:nvPr>
            <p:ph type="dt" idx="1"/>
          </p:nvPr>
        </p:nvSpPr>
        <p:spPr>
          <a:xfrm>
            <a:off x="3883025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r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4580" name="幻灯片图像占位符 2051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342900" y="685800"/>
            <a:ext cx="6172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053" name="文本占位符 2052"/>
          <p:cNvSpPr>
            <a:spLocks noGrp="1" noRot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2054" name="页脚占位符 2053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0213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b"/>
          <a:lstStyle>
            <a:lvl1pPr>
              <a:defRPr sz="1200" noProof="1"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2055" name="灯片编号占位符 2054"/>
          <p:cNvSpPr>
            <a:spLocks noGrp="1"/>
          </p:cNvSpPr>
          <p:nvPr>
            <p:ph type="sldNum" sz="quarter" idx="5"/>
          </p:nvPr>
        </p:nvSpPr>
        <p:spPr>
          <a:xfrm>
            <a:off x="3883025" y="8685213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DED8043A-6B50-468F-A2E8-B58E26A421D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751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lvl="1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lvl="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lvl="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lvl="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lvl="5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0" algn="l" defTabSz="914400" eaLnBrk="1" fontAlgn="base" latinLnBrk="0" hangingPunct="1"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620282" y="1178481"/>
            <a:ext cx="9721691" cy="2506980"/>
          </a:xfrm>
          <a:prstGeom prst="rect">
            <a:avLst/>
          </a:prstGeom>
        </p:spPr>
        <p:txBody>
          <a:bodyPr anchor="b"/>
          <a:lstStyle>
            <a:lvl1pPr algn="ctr">
              <a:defRPr sz="63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0282" y="3782140"/>
            <a:ext cx="9721691" cy="17385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520">
                <a:solidFill>
                  <a:schemeClr val="tx1"/>
                </a:solidFill>
              </a:defRPr>
            </a:lvl1pPr>
            <a:lvl2pPr marL="480060" indent="0" algn="ctr">
              <a:buNone/>
              <a:defRPr sz="2100"/>
            </a:lvl2pPr>
            <a:lvl3pPr marL="960120" indent="0" algn="ctr">
              <a:buNone/>
              <a:defRPr sz="1890"/>
            </a:lvl3pPr>
            <a:lvl4pPr marL="1440180" indent="0" algn="ctr">
              <a:buNone/>
              <a:defRPr sz="1680"/>
            </a:lvl4pPr>
            <a:lvl5pPr marL="1920240" indent="0" algn="ctr">
              <a:buNone/>
              <a:defRPr sz="1680"/>
            </a:lvl5pPr>
            <a:lvl6pPr marL="2400300" indent="0" algn="ctr">
              <a:buNone/>
              <a:defRPr sz="1680"/>
            </a:lvl6pPr>
            <a:lvl7pPr marL="2880360" indent="0" algn="ctr">
              <a:buNone/>
              <a:defRPr sz="1680"/>
            </a:lvl7pPr>
            <a:lvl8pPr marL="3360420" indent="0" algn="ctr">
              <a:buNone/>
              <a:defRPr sz="1680"/>
            </a:lvl8pPr>
            <a:lvl9pPr marL="3840480" indent="0" algn="ctr">
              <a:buNone/>
              <a:defRPr sz="1680"/>
            </a:lvl9pPr>
          </a:lstStyle>
          <a:p>
            <a:r>
              <a:rPr lang="zh-CN" altLang="en-US" noProof="1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10306998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056396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6114" y="383381"/>
            <a:ext cx="2794986" cy="6102430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91155" y="383381"/>
            <a:ext cx="8222931" cy="610243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1313802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2954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3400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7881317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4404" y="1795225"/>
            <a:ext cx="11179945" cy="2995374"/>
          </a:xfrm>
          <a:prstGeom prst="rect">
            <a:avLst/>
          </a:prstGeom>
        </p:spPr>
        <p:txBody>
          <a:bodyPr anchor="b"/>
          <a:lstStyle>
            <a:lvl1pPr algn="l">
              <a:defRPr sz="63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404" y="4818936"/>
            <a:ext cx="11179945" cy="1575196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1pPr>
            <a:lvl2pPr marL="48006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96012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3pPr>
            <a:lvl4pPr marL="14401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19202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4003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28803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3604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121308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91155" y="1916906"/>
            <a:ext cx="5508958" cy="45689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62142" y="1916906"/>
            <a:ext cx="5508958" cy="456890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048373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383382"/>
            <a:ext cx="11179945" cy="1018733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339310" y="1645713"/>
            <a:ext cx="4998889" cy="74560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marL="0" indent="0">
              <a:buNone/>
              <a:defRPr sz="2940" b="0"/>
            </a:lvl1pPr>
            <a:lvl2pPr marL="480060" indent="0">
              <a:buNone/>
              <a:defRPr sz="2100" b="1"/>
            </a:lvl2pPr>
            <a:lvl3pPr marL="960120" indent="0">
              <a:buNone/>
              <a:defRPr sz="1890" b="1"/>
            </a:lvl3pPr>
            <a:lvl4pPr marL="1440180" indent="0">
              <a:buNone/>
              <a:defRPr sz="1680" b="1"/>
            </a:lvl4pPr>
            <a:lvl5pPr marL="1920240" indent="0">
              <a:buNone/>
              <a:defRPr sz="1680" b="1"/>
            </a:lvl5pPr>
            <a:lvl6pPr marL="2400300" indent="0">
              <a:buNone/>
              <a:defRPr sz="1680" b="1"/>
            </a:lvl6pPr>
            <a:lvl7pPr marL="2880360" indent="0">
              <a:buNone/>
              <a:defRPr sz="1680" b="1"/>
            </a:lvl7pPr>
            <a:lvl8pPr marL="3360420" indent="0">
              <a:buNone/>
              <a:defRPr sz="1680" b="1"/>
            </a:lvl8pPr>
            <a:lvl9pPr marL="3840480" indent="0">
              <a:buNone/>
              <a:defRPr sz="1680" b="1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339310" y="2455307"/>
            <a:ext cx="4998889" cy="397526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686976" y="1645713"/>
            <a:ext cx="4998890" cy="7456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>
            <a:lvl1pPr marL="240030" indent="-240030">
              <a:buNone/>
              <a:defRPr lang="zh-CN" altLang="en-US" b="0" smtClean="0"/>
            </a:lvl1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686976" y="2475333"/>
            <a:ext cx="4998890" cy="395523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520"/>
            </a:lvl1pPr>
            <a:lvl2pPr>
              <a:defRPr sz="2100"/>
            </a:lvl2pPr>
            <a:lvl3pPr>
              <a:defRPr sz="1890"/>
            </a:lvl3pPr>
            <a:lvl4pPr>
              <a:defRPr sz="1680"/>
            </a:lvl4pPr>
            <a:lvl5pPr>
              <a:defRPr sz="1680"/>
            </a:lvl5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072308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955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7935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5133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480060"/>
            <a:ext cx="4180664" cy="1680210"/>
          </a:xfrm>
          <a:prstGeom prst="rect">
            <a:avLst/>
          </a:prstGeom>
        </p:spPr>
        <p:txBody>
          <a:bodyPr anchor="b"/>
          <a:lstStyle>
            <a:lvl1pPr>
              <a:defRPr sz="336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10647" y="1036796"/>
            <a:ext cx="6562142" cy="5117306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940"/>
            </a:lvl2pPr>
            <a:lvl3pPr>
              <a:defRPr sz="252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2843" y="2160270"/>
            <a:ext cx="4180664" cy="400216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185840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2843" y="480060"/>
            <a:ext cx="4530038" cy="1680210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>
              <a:defRPr sz="42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724996" y="480061"/>
            <a:ext cx="6347792" cy="567404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360"/>
            </a:lvl1pPr>
            <a:lvl2pPr marL="480060" indent="0">
              <a:buNone/>
              <a:defRPr sz="2940"/>
            </a:lvl2pPr>
            <a:lvl3pPr marL="960120" indent="0">
              <a:buNone/>
              <a:defRPr sz="2520"/>
            </a:lvl3pPr>
            <a:lvl4pPr marL="1440180" indent="0">
              <a:buNone/>
              <a:defRPr sz="2100"/>
            </a:lvl4pPr>
            <a:lvl5pPr marL="1920240" indent="0">
              <a:buNone/>
              <a:defRPr sz="2100"/>
            </a:lvl5pPr>
            <a:lvl6pPr marL="2400300" indent="0">
              <a:buNone/>
              <a:defRPr sz="2100"/>
            </a:lvl6pPr>
            <a:lvl7pPr marL="2880360" indent="0">
              <a:buNone/>
              <a:defRPr sz="2100"/>
            </a:lvl7pPr>
            <a:lvl8pPr marL="3360420" indent="0">
              <a:buNone/>
              <a:defRPr sz="2100"/>
            </a:lvl8pPr>
            <a:lvl9pPr marL="3840480" indent="0">
              <a:buNone/>
              <a:defRPr sz="21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92843" y="2160270"/>
            <a:ext cx="4530038" cy="400216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00"/>
            </a:lvl1pPr>
            <a:lvl2pPr marL="480060" indent="0">
              <a:buNone/>
              <a:defRPr sz="1470"/>
            </a:lvl2pPr>
            <a:lvl3pPr marL="960120" indent="0">
              <a:buNone/>
              <a:defRPr sz="1260"/>
            </a:lvl3pPr>
            <a:lvl4pPr marL="1440180" indent="0">
              <a:buNone/>
              <a:defRPr sz="1050"/>
            </a:lvl4pPr>
            <a:lvl5pPr marL="1920240" indent="0">
              <a:buNone/>
              <a:defRPr sz="1050"/>
            </a:lvl5pPr>
            <a:lvl6pPr marL="2400300" indent="0">
              <a:buNone/>
              <a:defRPr sz="1050"/>
            </a:lvl6pPr>
            <a:lvl7pPr marL="2880360" indent="0">
              <a:buNone/>
              <a:defRPr sz="1050"/>
            </a:lvl7pPr>
            <a:lvl8pPr marL="3360420" indent="0">
              <a:buNone/>
              <a:defRPr sz="1050"/>
            </a:lvl8pPr>
            <a:lvl9pPr marL="384048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6468370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 descr="C:\Users\John\Desktop\00.jpg00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5" y="0"/>
            <a:ext cx="12931775" cy="718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8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charset="0"/>
        <a:buNone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图片 1" descr="C:\Users\John\Desktop\01.jpg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44450"/>
            <a:ext cx="12957175" cy="711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936354" y="3024386"/>
            <a:ext cx="11017224" cy="2631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ctr">
              <a:lnSpc>
                <a:spcPct val="125000"/>
              </a:lnSpc>
              <a:spcAft>
                <a:spcPts val="0"/>
              </a:spcAft>
            </a:pPr>
            <a:r>
              <a:rPr lang="zh-CN" altLang="zh-CN" sz="4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中国石油大学（北京）克拉玛依校区</a:t>
            </a:r>
            <a:endParaRPr lang="en-US" altLang="zh-CN" sz="4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algn="ctr">
              <a:lnSpc>
                <a:spcPct val="125000"/>
              </a:lnSpc>
              <a:spcAft>
                <a:spcPts val="0"/>
              </a:spcAft>
            </a:pPr>
            <a:endParaRPr lang="en-US" altLang="zh-CN" sz="4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304800" algn="ctr">
              <a:lnSpc>
                <a:spcPct val="125000"/>
              </a:lnSpc>
              <a:spcAft>
                <a:spcPts val="0"/>
              </a:spcAft>
            </a:pPr>
            <a:r>
              <a:rPr lang="zh-CN" altLang="en-US" sz="4400" kern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智  慧  树  平  台  选  课   、 学  习  指  南</a:t>
            </a:r>
            <a:endParaRPr lang="zh-CN" altLang="zh-CN" sz="4400" kern="100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课程预览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34373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课程预览平台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8641209" y="1512218"/>
            <a:ext cx="0" cy="532859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8641209" y="2520330"/>
            <a:ext cx="4345253" cy="1243547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智慧树平台课程预览网址：</a:t>
            </a:r>
            <a:r>
              <a:rPr lang="en-US" altLang="zh-CN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http://portals.zhihuishu.com/cupklmy/shareCourse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0D23292-D153-4528-AF8B-BC63BAB0A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39" y="1512218"/>
            <a:ext cx="8335382" cy="489654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6673" y="288082"/>
            <a:ext cx="3299323" cy="6624786"/>
          </a:xfrm>
          <a:prstGeom prst="rect">
            <a:avLst/>
          </a:prstGeom>
        </p:spPr>
      </p:pic>
      <p:sp>
        <p:nvSpPr>
          <p:cNvPr id="6" name="右箭头 5"/>
          <p:cNvSpPr/>
          <p:nvPr/>
        </p:nvSpPr>
        <p:spPr>
          <a:xfrm>
            <a:off x="7477555" y="2880370"/>
            <a:ext cx="1368152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1862440"/>
            <a:ext cx="3600649" cy="17906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6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手机端点击右下角“我的”，通过“共享课”预览课程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5305" y="648122"/>
            <a:ext cx="2967626" cy="6120730"/>
          </a:xfrm>
          <a:prstGeom prst="rect">
            <a:avLst/>
          </a:prstGeom>
        </p:spPr>
      </p:pic>
      <p:cxnSp>
        <p:nvCxnSpPr>
          <p:cNvPr id="12" name="直接箭头连接符 11"/>
          <p:cNvCxnSpPr/>
          <p:nvPr/>
        </p:nvCxnSpPr>
        <p:spPr>
          <a:xfrm flipH="1">
            <a:off x="11161489" y="5184626"/>
            <a:ext cx="864096" cy="21602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1887453" y="481366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预览课程</a:t>
            </a:r>
          </a:p>
        </p:txBody>
      </p:sp>
      <p:cxnSp>
        <p:nvCxnSpPr>
          <p:cNvPr id="14" name="直接箭头连接符 13"/>
          <p:cNvCxnSpPr/>
          <p:nvPr/>
        </p:nvCxnSpPr>
        <p:spPr>
          <a:xfrm flipH="1">
            <a:off x="10989118" y="2384546"/>
            <a:ext cx="748435" cy="36004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11630032" y="213073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选课指导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2C4AD53C-CFA6-43FA-AF02-CA77B89321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70" y="42380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课程预览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7630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选课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088481" y="2088282"/>
            <a:ext cx="8064896" cy="164416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indent="792000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选课系统开放时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，学生可预览</a:t>
            </a:r>
            <a:r>
              <a:rPr lang="en-US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MOOC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课程详情后在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教务系统</a:t>
            </a:r>
            <a:r>
              <a:rPr lang="zh-CN" altLang="zh-CN" sz="2800" b="1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中自行改退选课，</a:t>
            </a:r>
            <a:r>
              <a:rPr lang="zh-CN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其他时段不再受理学生改退选课。</a:t>
            </a:r>
            <a:endParaRPr lang="en-US" altLang="zh-CN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54798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0" y="25494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登录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/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注册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3024585" y="792138"/>
            <a:ext cx="4345253" cy="905505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just" eaLnBrk="0" hangingPunct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智慧树平台学习网址：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https://www.zhihuishu.com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305" y="1935195"/>
            <a:ext cx="5567828" cy="390755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58424" y="1968806"/>
            <a:ext cx="350180" cy="360040"/>
          </a:xfrm>
          <a:prstGeom prst="rect">
            <a:avLst/>
          </a:prstGeom>
          <a:noFill/>
          <a:ln>
            <a:solidFill>
              <a:srgbClr val="F1900F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>
                <a:solidFill>
                  <a:srgbClr val="0070C0"/>
                </a:solidFill>
              </a:ln>
              <a:noFill/>
            </a:endParaRPr>
          </a:p>
        </p:txBody>
      </p:sp>
      <p:cxnSp>
        <p:nvCxnSpPr>
          <p:cNvPr id="11" name="直接箭头连接符 10"/>
          <p:cNvCxnSpPr>
            <a:cxnSpLocks/>
          </p:cNvCxnSpPr>
          <p:nvPr/>
        </p:nvCxnSpPr>
        <p:spPr>
          <a:xfrm flipH="1">
            <a:off x="5524738" y="1831120"/>
            <a:ext cx="640116" cy="28240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>
            <a:extLst>
              <a:ext uri="{FF2B5EF4-FFF2-40B4-BE49-F238E27FC236}">
                <a16:creationId xmlns:a16="http://schemas.microsoft.com/office/drawing/2014/main" id="{512F3B95-BF28-4E1B-826F-2024F9BE5F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16989" y="1697643"/>
            <a:ext cx="3456384" cy="4524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之前未在智慧树平台注册过的新生，首次登陆需要注册。</a:t>
            </a: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老生直接点击右上角的登录。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请选课学生认真核对</a:t>
            </a:r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个人姓名、学号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等信息，务必确保这些个人信息准确无误。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19172765-537D-4B54-9922-B98F6EE41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7460" y="1697642"/>
            <a:ext cx="3312368" cy="5157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215732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1" t="17329" r="19068" b="12001"/>
          <a:stretch/>
        </p:blipFill>
        <p:spPr>
          <a:xfrm>
            <a:off x="-6647" y="1230122"/>
            <a:ext cx="6192688" cy="482453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3000"/>
          <a:stretch/>
        </p:blipFill>
        <p:spPr>
          <a:xfrm>
            <a:off x="6186041" y="735901"/>
            <a:ext cx="3366655" cy="543622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矩形 5"/>
          <p:cNvSpPr/>
          <p:nvPr/>
        </p:nvSpPr>
        <p:spPr>
          <a:xfrm>
            <a:off x="-71759" y="648122"/>
            <a:ext cx="1620957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20000"/>
              </a:lnSpc>
              <a:spcBef>
                <a:spcPct val="40000"/>
              </a:spcBef>
              <a:buClr>
                <a:srgbClr val="000000"/>
              </a:buClr>
              <a:defRPr/>
            </a:pPr>
            <a:r>
              <a:rPr lang="zh-CN" altLang="en-US" sz="2800" b="1" dirty="0">
                <a:solidFill>
                  <a:srgbClr val="2D2D89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课程确认</a:t>
            </a:r>
            <a:endParaRPr lang="en-US" altLang="zh-CN" sz="2800" b="1" dirty="0">
              <a:solidFill>
                <a:srgbClr val="2D2D89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49198" y="623686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电脑端课程确认窗口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69001" y="6236864"/>
            <a:ext cx="249299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/>
              <a:t>手机端课程确认窗口</a:t>
            </a: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9487363" y="937642"/>
            <a:ext cx="3456384" cy="6001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所有课程在改退选结束后统一置入，无需学生在智慧树或者知到</a:t>
            </a:r>
            <a:r>
              <a:rPr lang="en-US" altLang="zh-CN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中选课。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所选课程在登录账号后会弹出课程确认窗口，</a:t>
            </a:r>
            <a:r>
              <a:rPr lang="zh-CN" altLang="en-US" b="1" dirty="0">
                <a:solidFill>
                  <a:schemeClr val="accent6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必须</a:t>
            </a: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确认课程信息后才可学习。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60000"/>
              </a:lnSpc>
              <a:buFont typeface="Wingdings" panose="05000000000000000000" pitchFamily="2" charset="2"/>
              <a:buChar char="u"/>
            </a:pPr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如遇到手机端未弹出课程确认窗口，请退出软件重新进入，或者注销账号重新登陆；以上方法均不行时，请登录电脑网页端确认课程信息。</a:t>
            </a:r>
          </a:p>
        </p:txBody>
      </p:sp>
      <p:sp>
        <p:nvSpPr>
          <p:cNvPr id="10" name="Text Box 6">
            <a:extLst>
              <a:ext uri="{FF2B5EF4-FFF2-40B4-BE49-F238E27FC236}">
                <a16:creationId xmlns:a16="http://schemas.microsoft.com/office/drawing/2014/main" id="{2A5E3979-8FD9-4BEB-AB4C-8D12F6D07C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53521" y="-12746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328929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9945" y="648122"/>
            <a:ext cx="1620957" cy="5656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>
              <a:lnSpc>
                <a:spcPct val="120000"/>
              </a:lnSpc>
              <a:spcBef>
                <a:spcPct val="40000"/>
              </a:spcBef>
              <a:buClr>
                <a:srgbClr val="000000"/>
              </a:buClr>
              <a:defRPr/>
            </a:pPr>
            <a:r>
              <a:rPr lang="zh-CN" altLang="en-US" sz="2800" b="1" dirty="0">
                <a:solidFill>
                  <a:srgbClr val="2D2D89">
                    <a:lumMod val="7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课程查看</a:t>
            </a:r>
            <a:endParaRPr lang="en-US" altLang="zh-CN" sz="2800" b="1" dirty="0">
              <a:solidFill>
                <a:srgbClr val="2D2D89">
                  <a:lumMod val="7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90" y="1249176"/>
            <a:ext cx="6904681" cy="49674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9281" y="72058"/>
            <a:ext cx="3168352" cy="677675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25385" y="6408762"/>
            <a:ext cx="504056" cy="440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590039" y="1872258"/>
            <a:ext cx="12666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电脑端</a:t>
            </a:r>
          </a:p>
        </p:txBody>
      </p:sp>
      <p:sp>
        <p:nvSpPr>
          <p:cNvPr id="9" name="左箭头 8"/>
          <p:cNvSpPr/>
          <p:nvPr/>
        </p:nvSpPr>
        <p:spPr>
          <a:xfrm>
            <a:off x="7057032" y="2005821"/>
            <a:ext cx="533007" cy="25609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8353177" y="3096394"/>
            <a:ext cx="864096" cy="364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7080591" y="3016804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手机端</a:t>
            </a:r>
          </a:p>
        </p:txBody>
      </p:sp>
      <p:sp>
        <p:nvSpPr>
          <p:cNvPr id="12" name="Text Box 6">
            <a:extLst>
              <a:ext uri="{FF2B5EF4-FFF2-40B4-BE49-F238E27FC236}">
                <a16:creationId xmlns:a16="http://schemas.microsoft.com/office/drawing/2014/main" id="{F5D875B1-2BB9-4FAD-B50E-35B9B49CC4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25494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3314567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课程学习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41" y="2016274"/>
            <a:ext cx="5344747" cy="36004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88281" y="3816474"/>
            <a:ext cx="2676451" cy="195403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44265" y="6120730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点击已选课程，进入学习界面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0969" y="2016274"/>
            <a:ext cx="6453888" cy="3600400"/>
          </a:xfrm>
          <a:prstGeom prst="rect">
            <a:avLst/>
          </a:prstGeom>
        </p:spPr>
      </p:pic>
      <p:sp>
        <p:nvSpPr>
          <p:cNvPr id="11" name="下箭头 10"/>
          <p:cNvSpPr/>
          <p:nvPr/>
        </p:nvSpPr>
        <p:spPr bwMode="auto">
          <a:xfrm rot="16200000">
            <a:off x="5749703" y="3600574"/>
            <a:ext cx="361950" cy="43180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972367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" y="14293"/>
            <a:ext cx="12961938" cy="633829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algn="ctr"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en-US" altLang="zh-CN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    3. </a:t>
            </a:r>
            <a:r>
              <a:rPr lang="zh-CN" altLang="en-US" sz="32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学习</a:t>
            </a:r>
            <a:endParaRPr lang="en-US" altLang="zh-CN" sz="32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49" y="792138"/>
            <a:ext cx="12961938" cy="566246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 type="none" w="sm" len="sm"/>
          </a:ln>
        </p:spPr>
        <p:txBody>
          <a:bodyPr wrap="square"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  <a:spcBef>
                <a:spcPct val="40000"/>
              </a:spcBef>
              <a:buClr>
                <a:schemeClr val="tx2"/>
              </a:buClr>
              <a:buFont typeface="Wingdings" pitchFamily="2" charset="2"/>
              <a:buNone/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平时成绩</a:t>
            </a:r>
            <a:endParaRPr lang="en-US" altLang="zh-CN" sz="2800" b="1" dirty="0">
              <a:solidFill>
                <a:schemeClr val="accent6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800250"/>
            <a:ext cx="2847816" cy="33178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422" y="0"/>
            <a:ext cx="2980800" cy="72009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9857" y="1277848"/>
            <a:ext cx="2957805" cy="370340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33297" y="109974"/>
            <a:ext cx="3428571" cy="698095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7415759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A7C6E5"/>
      </a:accent1>
      <a:accent2>
        <a:srgbClr val="333399"/>
      </a:accent2>
      <a:accent3>
        <a:srgbClr val="FFFFFF"/>
      </a:accent3>
      <a:accent4>
        <a:srgbClr val="000000"/>
      </a:accent4>
      <a:accent5>
        <a:srgbClr val="D0DFEF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A7C6E5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0DFF0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龙湖策略</Template>
  <TotalTime>2481</TotalTime>
  <Pages>0</Pages>
  <Words>297</Words>
  <Characters>0</Characters>
  <Application>Microsoft Office PowerPoint</Application>
  <DocSecurity>0</DocSecurity>
  <PresentationFormat>自定义</PresentationFormat>
  <Lines>0</Lines>
  <Paragraphs>34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微软雅黑</vt:lpstr>
      <vt:lpstr>Arial</vt:lpstr>
      <vt:lpstr>Wingdings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绿地SOHO推广全案</dc:title>
  <dc:creator>sunshine李艳</dc:creator>
  <cp:lastModifiedBy>教（研）务部</cp:lastModifiedBy>
  <cp:revision>7165</cp:revision>
  <dcterms:created xsi:type="dcterms:W3CDTF">2007-03-29T08:54:27Z</dcterms:created>
  <dcterms:modified xsi:type="dcterms:W3CDTF">2023-01-19T12:16:40Z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2052-10.1.0.5740</vt:lpwstr>
  </property>
</Properties>
</file>