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42"/>
  </p:notesMasterIdLst>
  <p:sldIdLst>
    <p:sldId id="256" r:id="rId4"/>
    <p:sldId id="277" r:id="rId5"/>
    <p:sldId id="258" r:id="rId6"/>
    <p:sldId id="257" r:id="rId7"/>
    <p:sldId id="259" r:id="rId8"/>
    <p:sldId id="368" r:id="rId9"/>
    <p:sldId id="349" r:id="rId10"/>
    <p:sldId id="341" r:id="rId11"/>
    <p:sldId id="365" r:id="rId12"/>
    <p:sldId id="264" r:id="rId13"/>
    <p:sldId id="343" r:id="rId14"/>
    <p:sldId id="344" r:id="rId15"/>
    <p:sldId id="345" r:id="rId16"/>
    <p:sldId id="364" r:id="rId17"/>
    <p:sldId id="346" r:id="rId18"/>
    <p:sldId id="273" r:id="rId19"/>
    <p:sldId id="354" r:id="rId20"/>
    <p:sldId id="267" r:id="rId21"/>
    <p:sldId id="314" r:id="rId22"/>
    <p:sldId id="315" r:id="rId23"/>
    <p:sldId id="355" r:id="rId24"/>
    <p:sldId id="326" r:id="rId25"/>
    <p:sldId id="357" r:id="rId26"/>
    <p:sldId id="328" r:id="rId27"/>
    <p:sldId id="325" r:id="rId28"/>
    <p:sldId id="351" r:id="rId29"/>
    <p:sldId id="363" r:id="rId30"/>
    <p:sldId id="352" r:id="rId31"/>
    <p:sldId id="353" r:id="rId32"/>
    <p:sldId id="262" r:id="rId33"/>
    <p:sldId id="263" r:id="rId34"/>
    <p:sldId id="347" r:id="rId35"/>
    <p:sldId id="348" r:id="rId36"/>
    <p:sldId id="323" r:id="rId37"/>
    <p:sldId id="329" r:id="rId38"/>
    <p:sldId id="330" r:id="rId39"/>
    <p:sldId id="334" r:id="rId40"/>
    <p:sldId id="278" r:id="rId41"/>
  </p:sldIdLst>
  <p:sldSz cx="12192000" cy="6858000"/>
  <p:notesSz cx="6858000" cy="9144000"/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36" userDrawn="1">
          <p15:clr>
            <a:srgbClr val="A4A3A4"/>
          </p15:clr>
        </p15:guide>
        <p15:guide id="2" pos="444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CA2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97" autoAdjust="0"/>
    <p:restoredTop sz="94660"/>
  </p:normalViewPr>
  <p:slideViewPr>
    <p:cSldViewPr snapToGrid="0" showGuides="1">
      <p:cViewPr varScale="1">
        <p:scale>
          <a:sx n="127" d="100"/>
          <a:sy n="127" d="100"/>
        </p:scale>
        <p:origin x="280" y="176"/>
      </p:cViewPr>
      <p:guideLst>
        <p:guide orient="horz" pos="3636"/>
        <p:guide pos="44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7" Type="http://schemas.openxmlformats.org/officeDocument/2006/relationships/tags" Target="tags/tag99.xml"/><Relationship Id="rId46" Type="http://schemas.openxmlformats.org/officeDocument/2006/relationships/commentAuthors" Target="commentAuthors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notesMaster" Target="notesMasters/notesMaster1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AEFD1-4395-45DF-98F4-DFA9F2CE19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FA624-D1E0-4AF0-BF7C-2B992227A09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tags" Target="../tags/tag88.xml"/><Relationship Id="rId3" Type="http://schemas.openxmlformats.org/officeDocument/2006/relationships/image" Target="../media/image6.png"/><Relationship Id="rId2" Type="http://schemas.openxmlformats.org/officeDocument/2006/relationships/tags" Target="../tags/tag87.xml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8.jpeg"/><Relationship Id="rId1" Type="http://schemas.openxmlformats.org/officeDocument/2006/relationships/tags" Target="../tags/tag8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9.jpeg"/><Relationship Id="rId1" Type="http://schemas.openxmlformats.org/officeDocument/2006/relationships/tags" Target="../tags/tag9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21.jpeg"/><Relationship Id="rId3" Type="http://schemas.openxmlformats.org/officeDocument/2006/relationships/tags" Target="../tags/tag92.xml"/><Relationship Id="rId2" Type="http://schemas.openxmlformats.org/officeDocument/2006/relationships/image" Target="../media/image20.jpeg"/><Relationship Id="rId1" Type="http://schemas.openxmlformats.org/officeDocument/2006/relationships/tags" Target="../tags/tag9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1.png"/><Relationship Id="rId1" Type="http://schemas.openxmlformats.org/officeDocument/2006/relationships/tags" Target="../tags/tag9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5.xml"/><Relationship Id="rId1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tags" Target="../tags/tag96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3" Type="http://schemas.openxmlformats.org/officeDocument/2006/relationships/slideLayout" Target="../slideLayouts/slideLayout1.xml"/><Relationship Id="rId72" Type="http://schemas.openxmlformats.org/officeDocument/2006/relationships/tags" Target="../tags/tag86.xml"/><Relationship Id="rId71" Type="http://schemas.openxmlformats.org/officeDocument/2006/relationships/tags" Target="../tags/tag85.xml"/><Relationship Id="rId70" Type="http://schemas.openxmlformats.org/officeDocument/2006/relationships/tags" Target="../tags/tag84.xml"/><Relationship Id="rId7" Type="http://schemas.openxmlformats.org/officeDocument/2006/relationships/tags" Target="../tags/tag21.xml"/><Relationship Id="rId69" Type="http://schemas.openxmlformats.org/officeDocument/2006/relationships/tags" Target="../tags/tag83.xml"/><Relationship Id="rId68" Type="http://schemas.openxmlformats.org/officeDocument/2006/relationships/tags" Target="../tags/tag82.xml"/><Relationship Id="rId67" Type="http://schemas.openxmlformats.org/officeDocument/2006/relationships/tags" Target="../tags/tag81.xml"/><Relationship Id="rId66" Type="http://schemas.openxmlformats.org/officeDocument/2006/relationships/tags" Target="../tags/tag80.xml"/><Relationship Id="rId65" Type="http://schemas.openxmlformats.org/officeDocument/2006/relationships/tags" Target="../tags/tag79.xml"/><Relationship Id="rId64" Type="http://schemas.openxmlformats.org/officeDocument/2006/relationships/tags" Target="../tags/tag78.xml"/><Relationship Id="rId63" Type="http://schemas.openxmlformats.org/officeDocument/2006/relationships/tags" Target="../tags/tag77.xml"/><Relationship Id="rId62" Type="http://schemas.openxmlformats.org/officeDocument/2006/relationships/tags" Target="../tags/tag76.xml"/><Relationship Id="rId61" Type="http://schemas.openxmlformats.org/officeDocument/2006/relationships/tags" Target="../tags/tag75.xml"/><Relationship Id="rId60" Type="http://schemas.openxmlformats.org/officeDocument/2006/relationships/tags" Target="../tags/tag74.xml"/><Relationship Id="rId6" Type="http://schemas.openxmlformats.org/officeDocument/2006/relationships/tags" Target="../tags/tag20.xml"/><Relationship Id="rId59" Type="http://schemas.openxmlformats.org/officeDocument/2006/relationships/tags" Target="../tags/tag73.xml"/><Relationship Id="rId58" Type="http://schemas.openxmlformats.org/officeDocument/2006/relationships/tags" Target="../tags/tag72.xml"/><Relationship Id="rId57" Type="http://schemas.openxmlformats.org/officeDocument/2006/relationships/tags" Target="../tags/tag71.xml"/><Relationship Id="rId56" Type="http://schemas.openxmlformats.org/officeDocument/2006/relationships/tags" Target="../tags/tag70.xml"/><Relationship Id="rId55" Type="http://schemas.openxmlformats.org/officeDocument/2006/relationships/tags" Target="../tags/tag69.xml"/><Relationship Id="rId54" Type="http://schemas.openxmlformats.org/officeDocument/2006/relationships/tags" Target="../tags/tag68.xml"/><Relationship Id="rId53" Type="http://schemas.openxmlformats.org/officeDocument/2006/relationships/tags" Target="../tags/tag67.xml"/><Relationship Id="rId52" Type="http://schemas.openxmlformats.org/officeDocument/2006/relationships/tags" Target="../tags/tag66.xml"/><Relationship Id="rId51" Type="http://schemas.openxmlformats.org/officeDocument/2006/relationships/tags" Target="../tags/tag65.xml"/><Relationship Id="rId50" Type="http://schemas.openxmlformats.org/officeDocument/2006/relationships/tags" Target="../tags/tag64.xml"/><Relationship Id="rId5" Type="http://schemas.openxmlformats.org/officeDocument/2006/relationships/tags" Target="../tags/tag19.xml"/><Relationship Id="rId49" Type="http://schemas.openxmlformats.org/officeDocument/2006/relationships/tags" Target="../tags/tag63.xml"/><Relationship Id="rId48" Type="http://schemas.openxmlformats.org/officeDocument/2006/relationships/tags" Target="../tags/tag62.xml"/><Relationship Id="rId47" Type="http://schemas.openxmlformats.org/officeDocument/2006/relationships/tags" Target="../tags/tag61.xml"/><Relationship Id="rId46" Type="http://schemas.openxmlformats.org/officeDocument/2006/relationships/tags" Target="../tags/tag60.xml"/><Relationship Id="rId45" Type="http://schemas.openxmlformats.org/officeDocument/2006/relationships/tags" Target="../tags/tag59.xml"/><Relationship Id="rId44" Type="http://schemas.openxmlformats.org/officeDocument/2006/relationships/tags" Target="../tags/tag58.xml"/><Relationship Id="rId43" Type="http://schemas.openxmlformats.org/officeDocument/2006/relationships/tags" Target="../tags/tag57.xml"/><Relationship Id="rId42" Type="http://schemas.openxmlformats.org/officeDocument/2006/relationships/tags" Target="../tags/tag56.xml"/><Relationship Id="rId41" Type="http://schemas.openxmlformats.org/officeDocument/2006/relationships/tags" Target="../tags/tag55.xml"/><Relationship Id="rId40" Type="http://schemas.openxmlformats.org/officeDocument/2006/relationships/tags" Target="../tags/tag54.xml"/><Relationship Id="rId4" Type="http://schemas.openxmlformats.org/officeDocument/2006/relationships/tags" Target="../tags/tag18.xml"/><Relationship Id="rId39" Type="http://schemas.openxmlformats.org/officeDocument/2006/relationships/tags" Target="../tags/tag53.xml"/><Relationship Id="rId38" Type="http://schemas.openxmlformats.org/officeDocument/2006/relationships/tags" Target="../tags/tag52.xml"/><Relationship Id="rId37" Type="http://schemas.openxmlformats.org/officeDocument/2006/relationships/tags" Target="../tags/tag51.xml"/><Relationship Id="rId36" Type="http://schemas.openxmlformats.org/officeDocument/2006/relationships/tags" Target="../tags/tag50.xml"/><Relationship Id="rId35" Type="http://schemas.openxmlformats.org/officeDocument/2006/relationships/tags" Target="../tags/tag49.xml"/><Relationship Id="rId34" Type="http://schemas.openxmlformats.org/officeDocument/2006/relationships/tags" Target="../tags/tag48.xml"/><Relationship Id="rId33" Type="http://schemas.openxmlformats.org/officeDocument/2006/relationships/tags" Target="../tags/tag47.xml"/><Relationship Id="rId32" Type="http://schemas.openxmlformats.org/officeDocument/2006/relationships/tags" Target="../tags/tag46.xml"/><Relationship Id="rId31" Type="http://schemas.openxmlformats.org/officeDocument/2006/relationships/tags" Target="../tags/tag45.xml"/><Relationship Id="rId30" Type="http://schemas.openxmlformats.org/officeDocument/2006/relationships/tags" Target="../tags/tag44.xml"/><Relationship Id="rId3" Type="http://schemas.openxmlformats.org/officeDocument/2006/relationships/tags" Target="../tags/tag17.xml"/><Relationship Id="rId29" Type="http://schemas.openxmlformats.org/officeDocument/2006/relationships/tags" Target="../tags/tag43.xml"/><Relationship Id="rId28" Type="http://schemas.openxmlformats.org/officeDocument/2006/relationships/tags" Target="../tags/tag42.xml"/><Relationship Id="rId27" Type="http://schemas.openxmlformats.org/officeDocument/2006/relationships/tags" Target="../tags/tag41.xml"/><Relationship Id="rId26" Type="http://schemas.openxmlformats.org/officeDocument/2006/relationships/tags" Target="../tags/tag40.xml"/><Relationship Id="rId25" Type="http://schemas.openxmlformats.org/officeDocument/2006/relationships/tags" Target="../tags/tag39.xml"/><Relationship Id="rId24" Type="http://schemas.openxmlformats.org/officeDocument/2006/relationships/tags" Target="../tags/tag38.xml"/><Relationship Id="rId23" Type="http://schemas.openxmlformats.org/officeDocument/2006/relationships/tags" Target="../tags/tag37.xml"/><Relationship Id="rId22" Type="http://schemas.openxmlformats.org/officeDocument/2006/relationships/tags" Target="../tags/tag36.xml"/><Relationship Id="rId21" Type="http://schemas.openxmlformats.org/officeDocument/2006/relationships/tags" Target="../tags/tag35.xml"/><Relationship Id="rId20" Type="http://schemas.openxmlformats.org/officeDocument/2006/relationships/tags" Target="../tags/tag34.xml"/><Relationship Id="rId2" Type="http://schemas.openxmlformats.org/officeDocument/2006/relationships/tags" Target="../tags/tag16.xml"/><Relationship Id="rId19" Type="http://schemas.openxmlformats.org/officeDocument/2006/relationships/tags" Target="../tags/tag33.xml"/><Relationship Id="rId18" Type="http://schemas.openxmlformats.org/officeDocument/2006/relationships/tags" Target="../tags/tag32.xml"/><Relationship Id="rId17" Type="http://schemas.openxmlformats.org/officeDocument/2006/relationships/tags" Target="../tags/tag31.xml"/><Relationship Id="rId16" Type="http://schemas.openxmlformats.org/officeDocument/2006/relationships/tags" Target="../tags/tag30.xml"/><Relationship Id="rId15" Type="http://schemas.openxmlformats.org/officeDocument/2006/relationships/tags" Target="../tags/tag29.xml"/><Relationship Id="rId14" Type="http://schemas.openxmlformats.org/officeDocument/2006/relationships/tags" Target="../tags/tag28.xml"/><Relationship Id="rId13" Type="http://schemas.openxmlformats.org/officeDocument/2006/relationships/tags" Target="../tags/tag27.xml"/><Relationship Id="rId12" Type="http://schemas.openxmlformats.org/officeDocument/2006/relationships/tags" Target="../tags/tag26.xml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tags" Target="../tags/tag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稻壳儿春秋广告/盗版必究        原创来源：http://chn.docer.com/works?userid=199329941#!/work_time"/>
          <p:cNvSpPr/>
          <p:nvPr/>
        </p:nvSpPr>
        <p:spPr>
          <a:xfrm>
            <a:off x="0" y="2117725"/>
            <a:ext cx="683972" cy="2622550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稻壳儿春秋广告/盗版必究        原创来源：http://chn.docer.com/works?userid=199329941#!/work_time"/>
          <p:cNvSpPr/>
          <p:nvPr/>
        </p:nvSpPr>
        <p:spPr>
          <a:xfrm flipH="1">
            <a:off x="11508028" y="2117725"/>
            <a:ext cx="683972" cy="2622550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048000" y="3158490"/>
            <a:ext cx="625983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大型仪器设备共享管理系统培训</a:t>
            </a:r>
            <a:endParaRPr lang="zh-CN" altLang="en-US" sz="3200" b="1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稻壳儿春秋广告/盗版必究        原创来源：http://chn.docer.com/works?userid=199329941#!/work_time"/>
          <p:cNvSpPr txBox="1"/>
          <p:nvPr>
            <p:custDataLst>
              <p:tags r:id="rId1"/>
            </p:custDataLst>
          </p:nvPr>
        </p:nvSpPr>
        <p:spPr>
          <a:xfrm>
            <a:off x="4773295" y="5399405"/>
            <a:ext cx="2646045" cy="248285"/>
          </a:xfrm>
          <a:prstGeom prst="roundRect">
            <a:avLst/>
          </a:prstGeom>
          <a:solidFill>
            <a:srgbClr val="005CA2"/>
          </a:solidFill>
        </p:spPr>
        <p:txBody>
          <a:bodyPr wrap="square" rtlCol="0">
            <a:noAutofit/>
          </a:bodyPr>
          <a:lstStyle/>
          <a:p>
            <a:pPr algn="ctr"/>
            <a:r>
              <a:rPr lang="zh-CN" altLang="en-US" sz="825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天津市基理科技股份有限公司</a:t>
            </a:r>
            <a:endParaRPr lang="zh-CN" altLang="en-US" sz="825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55" name="文本占位符 13"/>
          <p:cNvSpPr txBox="1"/>
          <p:nvPr>
            <p:custDataLst>
              <p:tags r:id="rId2"/>
            </p:custDataLst>
          </p:nvPr>
        </p:nvSpPr>
        <p:spPr>
          <a:xfrm>
            <a:off x="2974181" y="5979954"/>
            <a:ext cx="6242447" cy="22264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 eaLnBrk="1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altLang="zh-CN" sz="135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 2025 </a:t>
            </a:r>
            <a:r>
              <a:rPr lang="zh-CN" altLang="en-US" sz="135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年 </a:t>
            </a:r>
            <a:r>
              <a:rPr lang="en-US" altLang="zh-CN" sz="135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3 </a:t>
            </a:r>
            <a:r>
              <a:rPr lang="zh-CN" altLang="en-US" sz="135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月 </a:t>
            </a:r>
            <a:endParaRPr lang="zh-CN" altLang="en-US" sz="1350" dirty="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29560" y="2545715"/>
            <a:ext cx="6534150" cy="6750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 dirty="0">
                <a:solidFill>
                  <a:srgbClr val="004E9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行楷" panose="02010800040101010101" charset="-122"/>
                <a:sym typeface="+mn-ea"/>
              </a:rPr>
              <a:t>中国石油大学（北京</a:t>
            </a:r>
            <a:r>
              <a:rPr lang="en-US" altLang="zh-CN" sz="3200" b="1" dirty="0">
                <a:solidFill>
                  <a:srgbClr val="004E9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行楷" panose="02010800040101010101" charset="-122"/>
                <a:sym typeface="+mn-ea"/>
              </a:rPr>
              <a:t>)</a:t>
            </a:r>
            <a:r>
              <a:rPr lang="zh-CN" altLang="en-US" sz="3200" b="1" dirty="0">
                <a:solidFill>
                  <a:srgbClr val="004E9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行楷" panose="02010800040101010101" charset="-122"/>
                <a:sym typeface="+mn-ea"/>
              </a:rPr>
              <a:t>克拉玛依校区</a:t>
            </a:r>
            <a:endParaRPr lang="en-US" altLang="zh-CN" sz="3200" b="1" dirty="0">
              <a:solidFill>
                <a:srgbClr val="004E9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华文行楷" panose="02010800040101010101" charset="-122"/>
            </a:endParaRPr>
          </a:p>
          <a:p>
            <a:endParaRPr lang="zh-CN" altLang="en-US" sz="3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15" y="1376045"/>
            <a:ext cx="9668510" cy="4610100"/>
          </a:xfrm>
          <a:prstGeom prst="rect">
            <a:avLst/>
          </a:prstGeom>
        </p:spPr>
      </p:pic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077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稻壳儿春秋广告/盗版必究        原创来源：http://chn.docer.com/works?userid=199329941#!/work_time"/>
          <p:cNvSpPr txBox="1"/>
          <p:nvPr/>
        </p:nvSpPr>
        <p:spPr>
          <a:xfrm>
            <a:off x="329938" y="392586"/>
            <a:ext cx="191706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组内成员激活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70585" y="977265"/>
            <a:ext cx="86055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课题组负责人登录系统，右上角切换角色到课题组负责人，点开我的课题组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686925" y="791210"/>
            <a:ext cx="1638300" cy="1955800"/>
          </a:xfrm>
          <a:prstGeom prst="rect">
            <a:avLst/>
          </a:prstGeom>
        </p:spPr>
      </p:pic>
      <p:cxnSp>
        <p:nvCxnSpPr>
          <p:cNvPr id="9" name="直接箭头连接符 8"/>
          <p:cNvCxnSpPr/>
          <p:nvPr/>
        </p:nvCxnSpPr>
        <p:spPr>
          <a:xfrm flipV="1">
            <a:off x="9512935" y="1721485"/>
            <a:ext cx="823595" cy="12280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607175" y="4688205"/>
            <a:ext cx="5300345" cy="1955165"/>
          </a:xfrm>
          <a:prstGeom prst="rect">
            <a:avLst/>
          </a:prstGeom>
        </p:spPr>
      </p:pic>
      <p:cxnSp>
        <p:nvCxnSpPr>
          <p:cNvPr id="11" name="肘形连接符 10"/>
          <p:cNvCxnSpPr/>
          <p:nvPr/>
        </p:nvCxnSpPr>
        <p:spPr>
          <a:xfrm rot="10800000" flipV="1">
            <a:off x="7643495" y="4067810"/>
            <a:ext cx="1184275" cy="1118235"/>
          </a:xfrm>
          <a:prstGeom prst="bentConnector3">
            <a:avLst>
              <a:gd name="adj1" fmla="val 49973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椭圆 12"/>
          <p:cNvSpPr/>
          <p:nvPr/>
        </p:nvSpPr>
        <p:spPr>
          <a:xfrm>
            <a:off x="43180" y="4855845"/>
            <a:ext cx="846455" cy="581025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077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94640" y="485775"/>
            <a:ext cx="180086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课题组内容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460" y="2452370"/>
            <a:ext cx="9980295" cy="933450"/>
          </a:xfrm>
          <a:prstGeom prst="rect">
            <a:avLst/>
          </a:prstGeom>
        </p:spPr>
      </p:pic>
      <p:cxnSp>
        <p:nvCxnSpPr>
          <p:cNvPr id="6" name="直接箭头连接符 5"/>
          <p:cNvCxnSpPr/>
          <p:nvPr/>
        </p:nvCxnSpPr>
        <p:spPr>
          <a:xfrm flipV="1">
            <a:off x="1707515" y="3154680"/>
            <a:ext cx="153035" cy="97472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828040" y="4129405"/>
            <a:ext cx="17024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查看组内成员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>
            <a:off x="3357880" y="2166620"/>
            <a:ext cx="401955" cy="64389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924050" y="1733550"/>
            <a:ext cx="3817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组内的仪器使用情况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V="1">
            <a:off x="5149215" y="3180080"/>
            <a:ext cx="306070" cy="86042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3881120" y="4091305"/>
            <a:ext cx="22821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组内的仪器预约情况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>
            <a:off x="6691630" y="2192020"/>
            <a:ext cx="331470" cy="56070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5594985" y="1675765"/>
            <a:ext cx="25177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组内的仪器收费情况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8565515" y="3148330"/>
            <a:ext cx="191135" cy="76454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7035800" y="4091305"/>
            <a:ext cx="32823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组内的仪器送样情况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16" name="直接箭头连接符 15"/>
          <p:cNvCxnSpPr/>
          <p:nvPr/>
        </p:nvCxnSpPr>
        <p:spPr>
          <a:xfrm>
            <a:off x="9916795" y="2198370"/>
            <a:ext cx="273685" cy="55435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8960485" y="1733550"/>
            <a:ext cx="23774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组内的财务信息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711960"/>
            <a:ext cx="2381250" cy="1343025"/>
          </a:xfrm>
          <a:prstGeom prst="rect">
            <a:avLst/>
          </a:prstGeom>
        </p:spPr>
      </p:pic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077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00990" y="360045"/>
            <a:ext cx="192786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课题组内容（结算管理）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 flipH="1">
            <a:off x="1376045" y="1574165"/>
            <a:ext cx="503555" cy="109601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圆角矩形 7"/>
          <p:cNvSpPr/>
          <p:nvPr/>
        </p:nvSpPr>
        <p:spPr>
          <a:xfrm>
            <a:off x="273050" y="2682875"/>
            <a:ext cx="1409065" cy="36957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0" y="1066800"/>
            <a:ext cx="33909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在大仪左侧功能栏中找到，结算管理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8195" y="0"/>
            <a:ext cx="8853805" cy="6858000"/>
          </a:xfrm>
          <a:prstGeom prst="rect">
            <a:avLst/>
          </a:prstGeom>
        </p:spPr>
      </p:pic>
      <p:cxnSp>
        <p:nvCxnSpPr>
          <p:cNvPr id="11" name="直接箭头连接符 10"/>
          <p:cNvCxnSpPr/>
          <p:nvPr/>
        </p:nvCxnSpPr>
        <p:spPr>
          <a:xfrm>
            <a:off x="11064875" y="1031875"/>
            <a:ext cx="612140" cy="43370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9076690" y="560705"/>
            <a:ext cx="2313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经费卡号查询和更新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13" name="直接箭头连接符 12"/>
          <p:cNvCxnSpPr/>
          <p:nvPr/>
        </p:nvCxnSpPr>
        <p:spPr>
          <a:xfrm flipV="1">
            <a:off x="11460480" y="2555240"/>
            <a:ext cx="356870" cy="51625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9587230" y="3135630"/>
            <a:ext cx="24276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经费卡号的使用授权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47320" y="3874770"/>
            <a:ext cx="312293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注意：每次使用前切记需要进行经费卡号的更新，否则无法获得确切的经费信息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242695"/>
            <a:ext cx="12191365" cy="3504565"/>
          </a:xfrm>
          <a:prstGeom prst="rect">
            <a:avLst/>
          </a:prstGeom>
        </p:spPr>
      </p:pic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077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94640" y="524510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课题组内容（结算管理）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>
            <a:off x="10172700" y="2747010"/>
            <a:ext cx="1122045" cy="61785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圆角矩形 7"/>
          <p:cNvSpPr/>
          <p:nvPr/>
        </p:nvSpPr>
        <p:spPr>
          <a:xfrm>
            <a:off x="1101725" y="1185545"/>
            <a:ext cx="11033760" cy="264541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7011035" y="2324100"/>
            <a:ext cx="37420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可以选择详细内容搜索具体金额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50765"/>
            <a:ext cx="12135485" cy="1410970"/>
          </a:xfrm>
          <a:prstGeom prst="rect">
            <a:avLst/>
          </a:prstGeom>
        </p:spPr>
      </p:pic>
      <p:cxnSp>
        <p:nvCxnSpPr>
          <p:cNvPr id="11" name="直接箭头连接符 10"/>
          <p:cNvCxnSpPr/>
          <p:nvPr/>
        </p:nvCxnSpPr>
        <p:spPr>
          <a:xfrm flipV="1">
            <a:off x="10255885" y="5990590"/>
            <a:ext cx="1025525" cy="21082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4850765" y="6054725"/>
            <a:ext cx="62141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可进行经费卡更换，以及撤回此次收费重新计算更改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3" name="直接箭头连接符 2"/>
          <p:cNvCxnSpPr>
            <a:endCxn id="6" idx="3"/>
          </p:cNvCxnSpPr>
          <p:nvPr/>
        </p:nvCxnSpPr>
        <p:spPr>
          <a:xfrm flipH="1">
            <a:off x="771525" y="1803400"/>
            <a:ext cx="1758950" cy="3810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45085" y="1637665"/>
            <a:ext cx="726440" cy="40767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2556510" y="1510030"/>
            <a:ext cx="2873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点击此处即可跳转此界面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35" y="1407795"/>
            <a:ext cx="12192635" cy="3489960"/>
          </a:xfrm>
          <a:prstGeom prst="rect">
            <a:avLst/>
          </a:prstGeom>
        </p:spPr>
      </p:pic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077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94640" y="52387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课题组内容（结算管理）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5085" y="1918335"/>
            <a:ext cx="726440" cy="19113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箭头连接符 6"/>
          <p:cNvCxnSpPr/>
          <p:nvPr/>
        </p:nvCxnSpPr>
        <p:spPr>
          <a:xfrm flipH="1">
            <a:off x="861060" y="1579880"/>
            <a:ext cx="1644650" cy="38290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2543810" y="1407795"/>
            <a:ext cx="2873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点击此处即可跳转此界面</a:t>
            </a:r>
            <a:endParaRPr lang="zh-CN" altLang="en-US" b="1">
              <a:solidFill>
                <a:srgbClr val="FF0000"/>
              </a:solidFill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>
            <a:off x="9413875" y="1517015"/>
            <a:ext cx="1937385" cy="198183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85" y="4998720"/>
            <a:ext cx="12146915" cy="116713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163945" y="6233160"/>
            <a:ext cx="54552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此处可以进行组内结算项目的金额确认，如果有问题点击更换经费卡号或撤回收费即可</a:t>
            </a:r>
            <a:endParaRPr lang="zh-CN" altLang="en-US" b="1">
              <a:solidFill>
                <a:srgbClr val="FF0000"/>
              </a:solidFill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 flipV="1">
            <a:off x="10466070" y="5896610"/>
            <a:ext cx="560705" cy="42037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7763510" y="1039495"/>
            <a:ext cx="32632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可进行组内结算项目搜索搜索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139825"/>
            <a:ext cx="12192000" cy="3749040"/>
          </a:xfrm>
          <a:prstGeom prst="rect">
            <a:avLst/>
          </a:prstGeom>
        </p:spPr>
      </p:pic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077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94640" y="52387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课题组内容（结算管理）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1123950" y="5105400"/>
            <a:ext cx="10892790" cy="120459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030" y="5169535"/>
            <a:ext cx="10698480" cy="1090930"/>
          </a:xfrm>
          <a:prstGeom prst="rect">
            <a:avLst/>
          </a:prstGeom>
        </p:spPr>
      </p:pic>
      <p:cxnSp>
        <p:nvCxnSpPr>
          <p:cNvPr id="9" name="直接箭头连接符 8"/>
          <p:cNvCxnSpPr/>
          <p:nvPr/>
        </p:nvCxnSpPr>
        <p:spPr>
          <a:xfrm>
            <a:off x="11071225" y="4964430"/>
            <a:ext cx="408305" cy="67564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8732520" y="4520565"/>
            <a:ext cx="3371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确认无误之后，进行提交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64135" y="1644015"/>
            <a:ext cx="560705" cy="29337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89535" y="3249930"/>
            <a:ext cx="98171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点击此处即可跳转此界面</a:t>
            </a:r>
            <a:endParaRPr lang="zh-CN" altLang="en-US" b="1">
              <a:solidFill>
                <a:srgbClr val="FF0000"/>
              </a:solidFill>
            </a:endParaRPr>
          </a:p>
        </p:txBody>
      </p:sp>
      <p:cxnSp>
        <p:nvCxnSpPr>
          <p:cNvPr id="6" name="直接箭头连接符 5"/>
          <p:cNvCxnSpPr/>
          <p:nvPr/>
        </p:nvCxnSpPr>
        <p:spPr>
          <a:xfrm flipV="1">
            <a:off x="332105" y="1937385"/>
            <a:ext cx="0" cy="133858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稻壳儿春秋广告/盗版必究        原创来源：http://chn.docer.com/works?userid=199329941#!/work_time"/>
          <p:cNvSpPr/>
          <p:nvPr/>
        </p:nvSpPr>
        <p:spPr>
          <a:xfrm>
            <a:off x="5211745" y="0"/>
            <a:ext cx="6980255" cy="6858000"/>
          </a:xfrm>
          <a:prstGeom prst="rect">
            <a:avLst/>
          </a:pr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稻壳儿春秋广告/盗版必究        原创来源：http://chn.docer.com/works?userid=199329941#!/work_time"/>
          <p:cNvSpPr/>
          <p:nvPr/>
        </p:nvSpPr>
        <p:spPr>
          <a:xfrm>
            <a:off x="4908277" y="4917543"/>
            <a:ext cx="606935" cy="1940457"/>
          </a:xfrm>
          <a:custGeom>
            <a:avLst/>
            <a:gdLst>
              <a:gd name="connsiteX0" fmla="*/ 683972 w 1367944"/>
              <a:gd name="connsiteY0" fmla="*/ 0 h 4373510"/>
              <a:gd name="connsiteX1" fmla="*/ 1367944 w 1367944"/>
              <a:gd name="connsiteY1" fmla="*/ 278627 h 4373510"/>
              <a:gd name="connsiteX2" fmla="*/ 1367944 w 1367944"/>
              <a:gd name="connsiteY2" fmla="*/ 1469537 h 4373510"/>
              <a:gd name="connsiteX3" fmla="*/ 1367944 w 1367944"/>
              <a:gd name="connsiteY3" fmla="*/ 1469538 h 4373510"/>
              <a:gd name="connsiteX4" fmla="*/ 1367944 w 1367944"/>
              <a:gd name="connsiteY4" fmla="*/ 4373510 h 4373510"/>
              <a:gd name="connsiteX5" fmla="*/ 0 w 1367944"/>
              <a:gd name="connsiteY5" fmla="*/ 4373510 h 4373510"/>
              <a:gd name="connsiteX6" fmla="*/ 0 w 1367944"/>
              <a:gd name="connsiteY6" fmla="*/ 1469538 h 4373510"/>
              <a:gd name="connsiteX7" fmla="*/ 0 w 1367944"/>
              <a:gd name="connsiteY7" fmla="*/ 1469537 h 4373510"/>
              <a:gd name="connsiteX8" fmla="*/ 0 w 1367944"/>
              <a:gd name="connsiteY8" fmla="*/ 278627 h 4373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7944" h="4373510">
                <a:moveTo>
                  <a:pt x="683972" y="0"/>
                </a:moveTo>
                <a:lnTo>
                  <a:pt x="1367944" y="278627"/>
                </a:lnTo>
                <a:lnTo>
                  <a:pt x="1367944" y="1469537"/>
                </a:lnTo>
                <a:lnTo>
                  <a:pt x="1367944" y="1469538"/>
                </a:lnTo>
                <a:lnTo>
                  <a:pt x="1367944" y="4373510"/>
                </a:lnTo>
                <a:lnTo>
                  <a:pt x="0" y="4373510"/>
                </a:lnTo>
                <a:lnTo>
                  <a:pt x="0" y="1469538"/>
                </a:lnTo>
                <a:lnTo>
                  <a:pt x="0" y="1469537"/>
                </a:lnTo>
                <a:lnTo>
                  <a:pt x="0" y="2786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稻壳儿春秋广告/盗版必究        原创来源：http://chn.docer.com/works?userid=199329941#!/work_time"/>
          <p:cNvSpPr/>
          <p:nvPr/>
        </p:nvSpPr>
        <p:spPr>
          <a:xfrm flipV="1">
            <a:off x="4908277" y="0"/>
            <a:ext cx="606935" cy="1940457"/>
          </a:xfrm>
          <a:custGeom>
            <a:avLst/>
            <a:gdLst>
              <a:gd name="connsiteX0" fmla="*/ 683972 w 1367944"/>
              <a:gd name="connsiteY0" fmla="*/ 0 h 4373510"/>
              <a:gd name="connsiteX1" fmla="*/ 1367944 w 1367944"/>
              <a:gd name="connsiteY1" fmla="*/ 278627 h 4373510"/>
              <a:gd name="connsiteX2" fmla="*/ 1367944 w 1367944"/>
              <a:gd name="connsiteY2" fmla="*/ 1469537 h 4373510"/>
              <a:gd name="connsiteX3" fmla="*/ 1367944 w 1367944"/>
              <a:gd name="connsiteY3" fmla="*/ 1469538 h 4373510"/>
              <a:gd name="connsiteX4" fmla="*/ 1367944 w 1367944"/>
              <a:gd name="connsiteY4" fmla="*/ 4373510 h 4373510"/>
              <a:gd name="connsiteX5" fmla="*/ 0 w 1367944"/>
              <a:gd name="connsiteY5" fmla="*/ 4373510 h 4373510"/>
              <a:gd name="connsiteX6" fmla="*/ 0 w 1367944"/>
              <a:gd name="connsiteY6" fmla="*/ 1469538 h 4373510"/>
              <a:gd name="connsiteX7" fmla="*/ 0 w 1367944"/>
              <a:gd name="connsiteY7" fmla="*/ 1469537 h 4373510"/>
              <a:gd name="connsiteX8" fmla="*/ 0 w 1367944"/>
              <a:gd name="connsiteY8" fmla="*/ 278627 h 4373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7944" h="4373510">
                <a:moveTo>
                  <a:pt x="683972" y="0"/>
                </a:moveTo>
                <a:lnTo>
                  <a:pt x="1367944" y="278627"/>
                </a:lnTo>
                <a:lnTo>
                  <a:pt x="1367944" y="1469537"/>
                </a:lnTo>
                <a:lnTo>
                  <a:pt x="1367944" y="1469538"/>
                </a:lnTo>
                <a:lnTo>
                  <a:pt x="1367944" y="4373510"/>
                </a:lnTo>
                <a:lnTo>
                  <a:pt x="0" y="4373510"/>
                </a:lnTo>
                <a:lnTo>
                  <a:pt x="0" y="1469538"/>
                </a:lnTo>
                <a:lnTo>
                  <a:pt x="0" y="1469537"/>
                </a:lnTo>
                <a:lnTo>
                  <a:pt x="0" y="2786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稻壳儿春秋广告/盗版必究        原创来源：http://chn.docer.com/works?userid=199329941#!/work_time"/>
          <p:cNvSpPr txBox="1"/>
          <p:nvPr/>
        </p:nvSpPr>
        <p:spPr>
          <a:xfrm>
            <a:off x="1286956" y="3734089"/>
            <a:ext cx="354590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注册和使用</a:t>
            </a:r>
            <a:endParaRPr lang="zh-CN" alt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稻壳儿春秋广告/盗版必究        原创来源：http://chn.docer.com/works?userid=199329941#!/work_time"/>
          <p:cNvSpPr txBox="1"/>
          <p:nvPr/>
        </p:nvSpPr>
        <p:spPr>
          <a:xfrm>
            <a:off x="1286956" y="2934480"/>
            <a:ext cx="3545903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03</a:t>
            </a:r>
            <a:endParaRPr lang="zh-CN" altLang="en-US" sz="4800" b="1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稻壳儿春秋广告/盗版必究        原创来源：http://chn.docer.com/works?userid=199329941#!/work_time"/>
          <p:cNvSpPr>
            <a:spLocks noEditPoints="1"/>
          </p:cNvSpPr>
          <p:nvPr/>
        </p:nvSpPr>
        <p:spPr bwMode="auto">
          <a:xfrm>
            <a:off x="1446408" y="2355081"/>
            <a:ext cx="522288" cy="523875"/>
          </a:xfrm>
          <a:custGeom>
            <a:avLst/>
            <a:gdLst>
              <a:gd name="T0" fmla="*/ 85 w 252"/>
              <a:gd name="T1" fmla="*/ 167 h 252"/>
              <a:gd name="T2" fmla="*/ 118 w 252"/>
              <a:gd name="T3" fmla="*/ 167 h 252"/>
              <a:gd name="T4" fmla="*/ 196 w 252"/>
              <a:gd name="T5" fmla="*/ 89 h 252"/>
              <a:gd name="T6" fmla="*/ 163 w 252"/>
              <a:gd name="T7" fmla="*/ 56 h 252"/>
              <a:gd name="T8" fmla="*/ 85 w 252"/>
              <a:gd name="T9" fmla="*/ 134 h 252"/>
              <a:gd name="T10" fmla="*/ 85 w 252"/>
              <a:gd name="T11" fmla="*/ 167 h 252"/>
              <a:gd name="T12" fmla="*/ 141 w 252"/>
              <a:gd name="T13" fmla="*/ 33 h 252"/>
              <a:gd name="T14" fmla="*/ 107 w 252"/>
              <a:gd name="T15" fmla="*/ 0 h 252"/>
              <a:gd name="T16" fmla="*/ 29 w 252"/>
              <a:gd name="T17" fmla="*/ 78 h 252"/>
              <a:gd name="T18" fmla="*/ 29 w 252"/>
              <a:gd name="T19" fmla="*/ 111 h 252"/>
              <a:gd name="T20" fmla="*/ 63 w 252"/>
              <a:gd name="T21" fmla="*/ 111 h 252"/>
              <a:gd name="T22" fmla="*/ 141 w 252"/>
              <a:gd name="T23" fmla="*/ 33 h 252"/>
              <a:gd name="T24" fmla="*/ 121 w 252"/>
              <a:gd name="T25" fmla="*/ 217 h 252"/>
              <a:gd name="T26" fmla="*/ 77 w 252"/>
              <a:gd name="T27" fmla="*/ 224 h 252"/>
              <a:gd name="T28" fmla="*/ 67 w 252"/>
              <a:gd name="T29" fmla="*/ 185 h 252"/>
              <a:gd name="T30" fmla="*/ 28 w 252"/>
              <a:gd name="T31" fmla="*/ 175 h 252"/>
              <a:gd name="T32" fmla="*/ 35 w 252"/>
              <a:gd name="T33" fmla="*/ 131 h 252"/>
              <a:gd name="T34" fmla="*/ 21 w 252"/>
              <a:gd name="T35" fmla="*/ 118 h 252"/>
              <a:gd name="T36" fmla="*/ 0 w 252"/>
              <a:gd name="T37" fmla="*/ 252 h 252"/>
              <a:gd name="T38" fmla="*/ 134 w 252"/>
              <a:gd name="T39" fmla="*/ 231 h 252"/>
              <a:gd name="T40" fmla="*/ 134 w 252"/>
              <a:gd name="T41" fmla="*/ 231 h 252"/>
              <a:gd name="T42" fmla="*/ 121 w 252"/>
              <a:gd name="T43" fmla="*/ 217 h 252"/>
              <a:gd name="T44" fmla="*/ 252 w 252"/>
              <a:gd name="T45" fmla="*/ 145 h 252"/>
              <a:gd name="T46" fmla="*/ 219 w 252"/>
              <a:gd name="T47" fmla="*/ 111 h 252"/>
              <a:gd name="T48" fmla="*/ 141 w 252"/>
              <a:gd name="T49" fmla="*/ 189 h 252"/>
              <a:gd name="T50" fmla="*/ 141 w 252"/>
              <a:gd name="T51" fmla="*/ 190 h 252"/>
              <a:gd name="T52" fmla="*/ 141 w 252"/>
              <a:gd name="T53" fmla="*/ 224 h 252"/>
              <a:gd name="T54" fmla="*/ 175 w 252"/>
              <a:gd name="T55" fmla="*/ 224 h 252"/>
              <a:gd name="T56" fmla="*/ 174 w 252"/>
              <a:gd name="T57" fmla="*/ 223 h 252"/>
              <a:gd name="T58" fmla="*/ 252 w 252"/>
              <a:gd name="T59" fmla="*/ 145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52" h="252">
                <a:moveTo>
                  <a:pt x="85" y="167"/>
                </a:moveTo>
                <a:cubicBezTo>
                  <a:pt x="118" y="167"/>
                  <a:pt x="118" y="167"/>
                  <a:pt x="118" y="167"/>
                </a:cubicBezTo>
                <a:cubicBezTo>
                  <a:pt x="196" y="89"/>
                  <a:pt x="196" y="89"/>
                  <a:pt x="196" y="89"/>
                </a:cubicBezTo>
                <a:cubicBezTo>
                  <a:pt x="163" y="56"/>
                  <a:pt x="163" y="56"/>
                  <a:pt x="163" y="56"/>
                </a:cubicBezTo>
                <a:cubicBezTo>
                  <a:pt x="85" y="134"/>
                  <a:pt x="85" y="134"/>
                  <a:pt x="85" y="134"/>
                </a:cubicBezTo>
                <a:lnTo>
                  <a:pt x="85" y="167"/>
                </a:lnTo>
                <a:close/>
                <a:moveTo>
                  <a:pt x="141" y="33"/>
                </a:moveTo>
                <a:cubicBezTo>
                  <a:pt x="107" y="0"/>
                  <a:pt x="107" y="0"/>
                  <a:pt x="107" y="0"/>
                </a:cubicBezTo>
                <a:cubicBezTo>
                  <a:pt x="29" y="78"/>
                  <a:pt x="29" y="78"/>
                  <a:pt x="29" y="78"/>
                </a:cubicBezTo>
                <a:cubicBezTo>
                  <a:pt x="29" y="111"/>
                  <a:pt x="29" y="111"/>
                  <a:pt x="29" y="111"/>
                </a:cubicBezTo>
                <a:cubicBezTo>
                  <a:pt x="63" y="111"/>
                  <a:pt x="63" y="111"/>
                  <a:pt x="63" y="111"/>
                </a:cubicBezTo>
                <a:lnTo>
                  <a:pt x="141" y="33"/>
                </a:lnTo>
                <a:close/>
                <a:moveTo>
                  <a:pt x="121" y="217"/>
                </a:moveTo>
                <a:cubicBezTo>
                  <a:pt x="77" y="224"/>
                  <a:pt x="77" y="224"/>
                  <a:pt x="77" y="224"/>
                </a:cubicBezTo>
                <a:cubicBezTo>
                  <a:pt x="81" y="210"/>
                  <a:pt x="77" y="196"/>
                  <a:pt x="67" y="185"/>
                </a:cubicBezTo>
                <a:cubicBezTo>
                  <a:pt x="56" y="175"/>
                  <a:pt x="42" y="171"/>
                  <a:pt x="28" y="175"/>
                </a:cubicBezTo>
                <a:cubicBezTo>
                  <a:pt x="35" y="131"/>
                  <a:pt x="35" y="131"/>
                  <a:pt x="35" y="131"/>
                </a:cubicBezTo>
                <a:cubicBezTo>
                  <a:pt x="21" y="118"/>
                  <a:pt x="21" y="118"/>
                  <a:pt x="21" y="118"/>
                </a:cubicBezTo>
                <a:cubicBezTo>
                  <a:pt x="0" y="252"/>
                  <a:pt x="0" y="252"/>
                  <a:pt x="0" y="252"/>
                </a:cubicBezTo>
                <a:cubicBezTo>
                  <a:pt x="134" y="231"/>
                  <a:pt x="134" y="231"/>
                  <a:pt x="134" y="231"/>
                </a:cubicBezTo>
                <a:cubicBezTo>
                  <a:pt x="134" y="231"/>
                  <a:pt x="134" y="231"/>
                  <a:pt x="134" y="231"/>
                </a:cubicBezTo>
                <a:lnTo>
                  <a:pt x="121" y="217"/>
                </a:lnTo>
                <a:close/>
                <a:moveTo>
                  <a:pt x="252" y="145"/>
                </a:moveTo>
                <a:cubicBezTo>
                  <a:pt x="219" y="111"/>
                  <a:pt x="219" y="111"/>
                  <a:pt x="219" y="111"/>
                </a:cubicBezTo>
                <a:cubicBezTo>
                  <a:pt x="141" y="189"/>
                  <a:pt x="141" y="189"/>
                  <a:pt x="141" y="189"/>
                </a:cubicBezTo>
                <a:cubicBezTo>
                  <a:pt x="141" y="190"/>
                  <a:pt x="141" y="190"/>
                  <a:pt x="141" y="190"/>
                </a:cubicBezTo>
                <a:cubicBezTo>
                  <a:pt x="141" y="224"/>
                  <a:pt x="141" y="224"/>
                  <a:pt x="141" y="224"/>
                </a:cubicBezTo>
                <a:cubicBezTo>
                  <a:pt x="175" y="224"/>
                  <a:pt x="175" y="224"/>
                  <a:pt x="175" y="224"/>
                </a:cubicBezTo>
                <a:cubicBezTo>
                  <a:pt x="174" y="223"/>
                  <a:pt x="174" y="223"/>
                  <a:pt x="174" y="223"/>
                </a:cubicBezTo>
                <a:lnTo>
                  <a:pt x="252" y="145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8" name="稻壳儿春秋广告/盗版必究        原创来源：http://chn.docer.com/works?userid=199329941#!/work_time"/>
          <p:cNvSpPr txBox="1"/>
          <p:nvPr/>
        </p:nvSpPr>
        <p:spPr>
          <a:xfrm>
            <a:off x="6297136" y="2492051"/>
            <a:ext cx="258127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下载与注册</a:t>
            </a:r>
            <a:endParaRPr lang="zh-CN" altLang="en-US" sz="24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稻壳儿春秋广告/盗版必究        原创来源：http://chn.docer.com/works?userid=199329941#!/work_time"/>
          <p:cNvSpPr txBox="1"/>
          <p:nvPr/>
        </p:nvSpPr>
        <p:spPr>
          <a:xfrm>
            <a:off x="6297136" y="3198168"/>
            <a:ext cx="166687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绑定</a:t>
            </a:r>
            <a:endParaRPr lang="zh-CN" altLang="en-US" sz="24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稻壳儿春秋广告/盗版必究        原创来源：http://chn.docer.com/works?userid=199329941#!/work_time"/>
          <p:cNvSpPr txBox="1"/>
          <p:nvPr/>
        </p:nvSpPr>
        <p:spPr>
          <a:xfrm>
            <a:off x="6297136" y="3904285"/>
            <a:ext cx="166687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endParaRPr lang="zh-CN" altLang="en-US" sz="24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077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90525" y="524510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</a:t>
            </a:r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控制的仪器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167255"/>
            <a:ext cx="12192000" cy="173609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364740" y="1420495"/>
            <a:ext cx="66795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通过蓝牙控制的仪器必须要用</a:t>
            </a:r>
            <a:r>
              <a:rPr lang="en-US" altLang="zh-CN">
                <a:solidFill>
                  <a:srgbClr val="FF0000"/>
                </a:solidFill>
              </a:rPr>
              <a:t>app</a:t>
            </a:r>
            <a:r>
              <a:rPr lang="zh-CN" altLang="en-US">
                <a:solidFill>
                  <a:srgbClr val="FF0000"/>
                </a:solidFill>
              </a:rPr>
              <a:t>才可以进行使用，以下三台是通过蓝牙进行控制的仪器，必须要通过</a:t>
            </a:r>
            <a:r>
              <a:rPr lang="en-US" altLang="zh-CN">
                <a:solidFill>
                  <a:srgbClr val="FF0000"/>
                </a:solidFill>
              </a:rPr>
              <a:t>app</a:t>
            </a:r>
            <a:r>
              <a:rPr lang="zh-CN" altLang="en-US">
                <a:solidFill>
                  <a:srgbClr val="FF0000"/>
                </a:solidFill>
              </a:rPr>
              <a:t>进行操作。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944245" y="2698750"/>
            <a:ext cx="2380615" cy="120459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077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稻壳儿春秋广告/盗版必究        原创来源：http://chn.docer.com/works?userid=199329941#!/work_time"/>
          <p:cNvSpPr txBox="1"/>
          <p:nvPr/>
        </p:nvSpPr>
        <p:spPr>
          <a:xfrm>
            <a:off x="329938" y="392586"/>
            <a:ext cx="14033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1.App</a:t>
            </a:r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稻壳儿春秋广告/盗版必究        原创来源：http://chn.docer.com/works?userid=199329941#!/work_time"/>
          <p:cNvSpPr/>
          <p:nvPr/>
        </p:nvSpPr>
        <p:spPr>
          <a:xfrm>
            <a:off x="6724650" y="1473835"/>
            <a:ext cx="2732405" cy="4801870"/>
          </a:xfrm>
          <a:prstGeom prst="rect">
            <a:avLst/>
          </a:pr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稻壳儿春秋广告/盗版必究        原创来源：http://chn.docer.com/works?userid=199329941#!/work_time"/>
          <p:cNvSpPr txBox="1"/>
          <p:nvPr/>
        </p:nvSpPr>
        <p:spPr>
          <a:xfrm>
            <a:off x="6943224" y="2783337"/>
            <a:ext cx="2257791" cy="18897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3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搜索仪器控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3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手机自带应用市场都可以直接下载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3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打开软件需要同意软件权限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5933" r="562"/>
          <a:stretch>
            <a:fillRect/>
          </a:stretch>
        </p:blipFill>
        <p:spPr>
          <a:xfrm>
            <a:off x="2045970" y="1473200"/>
            <a:ext cx="3166745" cy="494220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077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稻壳儿春秋广告/盗版必究        原创来源：http://chn.docer.com/works?userid=199329941#!/work_time"/>
          <p:cNvSpPr txBox="1"/>
          <p:nvPr/>
        </p:nvSpPr>
        <p:spPr>
          <a:xfrm>
            <a:off x="329938" y="392586"/>
            <a:ext cx="14033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1.App</a:t>
            </a:r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注册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稻壳儿春秋广告/盗版必究        原创来源：http://chn.docer.com/works?userid=199329941#!/work_time"/>
          <p:cNvSpPr/>
          <p:nvPr/>
        </p:nvSpPr>
        <p:spPr>
          <a:xfrm>
            <a:off x="6724650" y="1473835"/>
            <a:ext cx="2732405" cy="4801870"/>
          </a:xfrm>
          <a:prstGeom prst="rect">
            <a:avLst/>
          </a:pr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稻壳儿春秋广告/盗版必究        原创来源：http://chn.docer.com/works?userid=199329941#!/work_time"/>
          <p:cNvSpPr txBox="1"/>
          <p:nvPr/>
        </p:nvSpPr>
        <p:spPr>
          <a:xfrm>
            <a:off x="6943224" y="2569977"/>
            <a:ext cx="2257791" cy="260921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3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点击注册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3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邮箱填写邮箱，密码需要大小写加数字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3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信息填写完全点击注册，然后会跳转到登录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084705" y="1473835"/>
            <a:ext cx="3317240" cy="48018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稻壳儿春秋广告/盗版必究        原创来源：http://chn.docer.com/works?userid=199329941#!/work_time"/>
          <p:cNvSpPr>
            <a:spLocks noChangeArrowheads="1"/>
          </p:cNvSpPr>
          <p:nvPr/>
        </p:nvSpPr>
        <p:spPr bwMode="auto">
          <a:xfrm>
            <a:off x="5454734" y="620393"/>
            <a:ext cx="1282532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zh-CN" altLang="en-US" sz="3200" b="1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目  录</a:t>
            </a:r>
            <a:endParaRPr lang="en-US" altLang="zh-CN" sz="3200" b="1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en-US" altLang="zh-CN" sz="1600" b="1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COMPANY</a:t>
            </a:r>
            <a:endParaRPr lang="zh-CN" altLang="en-US" sz="1600" b="1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稻壳儿春秋广告/盗版必究        原创来源：http://chn.docer.com/works?userid=199329941#!/work_time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817834" y="2284493"/>
            <a:ext cx="693821" cy="693820"/>
          </a:xfrm>
          <a:prstGeom prst="rect">
            <a:avLst/>
          </a:prstGeom>
          <a:solidFill>
            <a:srgbClr val="005CA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800" b="1" dirty="0">
                <a:solidFill>
                  <a:srgbClr val="E7E7E7"/>
                </a:solidFill>
              </a:rPr>
              <a:t>01</a:t>
            </a:r>
            <a:endParaRPr lang="zh-CN" altLang="en-US" sz="2800" b="1" dirty="0">
              <a:solidFill>
                <a:srgbClr val="E7E7E7"/>
              </a:solidFill>
            </a:endParaRPr>
          </a:p>
        </p:txBody>
      </p:sp>
      <p:sp>
        <p:nvSpPr>
          <p:cNvPr id="46" name="稻壳儿春秋广告/盗版必究        原创来源：http://chn.docer.com/works?userid=199329941#!/work_time"/>
          <p:cNvSpPr txBox="1"/>
          <p:nvPr>
            <p:custDataLst>
              <p:tags r:id="rId2"/>
            </p:custDataLst>
          </p:nvPr>
        </p:nvSpPr>
        <p:spPr>
          <a:xfrm>
            <a:off x="2656351" y="2428282"/>
            <a:ext cx="2655136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系统介绍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稻壳儿春秋广告/盗版必究        原创来源：http://chn.docer.com/works?userid=199329941#!/work_time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964334" y="2284493"/>
            <a:ext cx="693821" cy="693820"/>
          </a:xfrm>
          <a:prstGeom prst="rect">
            <a:avLst/>
          </a:prstGeom>
          <a:solidFill>
            <a:srgbClr val="005CA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800" b="1" dirty="0">
                <a:solidFill>
                  <a:srgbClr val="E7E7E7"/>
                </a:solidFill>
              </a:rPr>
              <a:t>02</a:t>
            </a:r>
            <a:endParaRPr lang="zh-CN" altLang="en-US" sz="2800" b="1" dirty="0">
              <a:solidFill>
                <a:srgbClr val="E7E7E7"/>
              </a:solidFill>
            </a:endParaRPr>
          </a:p>
        </p:txBody>
      </p:sp>
      <p:sp>
        <p:nvSpPr>
          <p:cNvPr id="50" name="稻壳儿春秋广告/盗版必究        原创来源：http://chn.docer.com/works?userid=199329941#!/work_time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818469" y="3429283"/>
            <a:ext cx="693821" cy="693820"/>
          </a:xfrm>
          <a:prstGeom prst="rect">
            <a:avLst/>
          </a:prstGeom>
          <a:solidFill>
            <a:srgbClr val="005CA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800" b="1" dirty="0">
                <a:solidFill>
                  <a:srgbClr val="E7E7E7"/>
                </a:solidFill>
              </a:rPr>
              <a:t>03</a:t>
            </a:r>
            <a:endParaRPr lang="zh-CN" altLang="en-US" sz="2800" b="1" dirty="0">
              <a:solidFill>
                <a:srgbClr val="E7E7E7"/>
              </a:solidFill>
            </a:endParaRPr>
          </a:p>
        </p:txBody>
      </p:sp>
      <p:sp>
        <p:nvSpPr>
          <p:cNvPr id="52" name="稻壳儿春秋广告/盗版必究        原创来源：http://chn.docer.com/works?userid=199329941#!/work_time"/>
          <p:cNvSpPr txBox="1"/>
          <p:nvPr>
            <p:custDataLst>
              <p:tags r:id="rId5"/>
            </p:custDataLst>
          </p:nvPr>
        </p:nvSpPr>
        <p:spPr>
          <a:xfrm>
            <a:off x="2573801" y="3545767"/>
            <a:ext cx="2655136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注册和使用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稻壳儿春秋广告/盗版必究        原创来源：http://chn.docer.com/works?userid=199329941#!/work_time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964334" y="3429283"/>
            <a:ext cx="693821" cy="693820"/>
          </a:xfrm>
          <a:prstGeom prst="rect">
            <a:avLst/>
          </a:prstGeom>
          <a:solidFill>
            <a:srgbClr val="005CA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800" b="1" dirty="0">
                <a:solidFill>
                  <a:srgbClr val="E7E7E7"/>
                </a:solidFill>
              </a:rPr>
              <a:t>04</a:t>
            </a:r>
            <a:endParaRPr lang="zh-CN" altLang="en-US" sz="2800" b="1" dirty="0">
              <a:solidFill>
                <a:srgbClr val="E7E7E7"/>
              </a:solidFill>
            </a:endParaRPr>
          </a:p>
        </p:txBody>
      </p:sp>
      <p:sp>
        <p:nvSpPr>
          <p:cNvPr id="55" name="稻壳儿春秋广告/盗版必究        原创来源：http://chn.docer.com/works?userid=199329941#!/work_time"/>
          <p:cNvSpPr txBox="1"/>
          <p:nvPr>
            <p:custDataLst>
              <p:tags r:id="rId7"/>
            </p:custDataLst>
          </p:nvPr>
        </p:nvSpPr>
        <p:spPr>
          <a:xfrm>
            <a:off x="7718396" y="3545767"/>
            <a:ext cx="2655136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经费结算流程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稻壳儿春秋广告/盗版必究        原创来源：http://chn.docer.com/works?userid=199329941#!/work_time"/>
          <p:cNvSpPr/>
          <p:nvPr/>
        </p:nvSpPr>
        <p:spPr>
          <a:xfrm flipH="1">
            <a:off x="4983125" y="6425307"/>
            <a:ext cx="2225750" cy="432693"/>
          </a:xfrm>
          <a:custGeom>
            <a:avLst/>
            <a:gdLst>
              <a:gd name="connsiteX0" fmla="*/ 0 w 1031358"/>
              <a:gd name="connsiteY0" fmla="*/ 0 h 545200"/>
              <a:gd name="connsiteX1" fmla="*/ 1031358 w 1031358"/>
              <a:gd name="connsiteY1" fmla="*/ 0 h 545200"/>
              <a:gd name="connsiteX2" fmla="*/ 1031358 w 1031358"/>
              <a:gd name="connsiteY2" fmla="*/ 545200 h 545200"/>
              <a:gd name="connsiteX3" fmla="*/ 0 w 1031358"/>
              <a:gd name="connsiteY3" fmla="*/ 545200 h 545200"/>
              <a:gd name="connsiteX4" fmla="*/ 0 w 1031358"/>
              <a:gd name="connsiteY4" fmla="*/ 0 h 54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1358" h="545200">
                <a:moveTo>
                  <a:pt x="0" y="0"/>
                </a:moveTo>
                <a:lnTo>
                  <a:pt x="1031358" y="0"/>
                </a:lnTo>
                <a:lnTo>
                  <a:pt x="1031358" y="545200"/>
                </a:lnTo>
                <a:lnTo>
                  <a:pt x="0" y="545200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稻壳儿春秋广告/盗版必究        原创来源：http://chn.docer.com/works?userid=199329941#!/work_time"/>
          <p:cNvSpPr/>
          <p:nvPr/>
        </p:nvSpPr>
        <p:spPr>
          <a:xfrm>
            <a:off x="4983126" y="0"/>
            <a:ext cx="2225750" cy="453346"/>
          </a:xfrm>
          <a:custGeom>
            <a:avLst/>
            <a:gdLst>
              <a:gd name="connsiteX0" fmla="*/ 0 w 1843229"/>
              <a:gd name="connsiteY0" fmla="*/ 0 h 375434"/>
              <a:gd name="connsiteX1" fmla="*/ 1843229 w 1843229"/>
              <a:gd name="connsiteY1" fmla="*/ 0 h 375434"/>
              <a:gd name="connsiteX2" fmla="*/ 921616 w 1843229"/>
              <a:gd name="connsiteY2" fmla="*/ 375434 h 375434"/>
              <a:gd name="connsiteX3" fmla="*/ 0 w 1843229"/>
              <a:gd name="connsiteY3" fmla="*/ 0 h 375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3229" h="375434">
                <a:moveTo>
                  <a:pt x="0" y="0"/>
                </a:moveTo>
                <a:lnTo>
                  <a:pt x="1843229" y="0"/>
                </a:lnTo>
                <a:lnTo>
                  <a:pt x="921616" y="375434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稻壳儿春秋广告/盗版必究        原创来源：http://chn.docer.com/works?userid=199329941#!/work_time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817199" y="4645308"/>
            <a:ext cx="693821" cy="693820"/>
          </a:xfrm>
          <a:prstGeom prst="rect">
            <a:avLst/>
          </a:prstGeom>
          <a:solidFill>
            <a:srgbClr val="005CA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800" b="1" dirty="0">
                <a:solidFill>
                  <a:srgbClr val="E7E7E7"/>
                </a:solidFill>
              </a:rPr>
              <a:t>05</a:t>
            </a:r>
            <a:endParaRPr lang="zh-CN" altLang="en-US" sz="2800" b="1" dirty="0">
              <a:solidFill>
                <a:srgbClr val="E7E7E7"/>
              </a:solidFill>
            </a:endParaRPr>
          </a:p>
        </p:txBody>
      </p:sp>
      <p:sp>
        <p:nvSpPr>
          <p:cNvPr id="3" name="文本框 2"/>
          <p:cNvSpPr txBox="1"/>
          <p:nvPr>
            <p:custDataLst>
              <p:tags r:id="rId9"/>
            </p:custDataLst>
          </p:nvPr>
        </p:nvSpPr>
        <p:spPr>
          <a:xfrm>
            <a:off x="2573020" y="475551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账号注册以及使用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稻壳儿春秋广告/盗版必究        原创来源：http://chn.docer.com/works?userid=199329941#!/work_time"/>
          <p:cNvSpPr txBox="1"/>
          <p:nvPr>
            <p:custDataLst>
              <p:tags r:id="rId10"/>
            </p:custDataLst>
          </p:nvPr>
        </p:nvSpPr>
        <p:spPr>
          <a:xfrm>
            <a:off x="7818266" y="2400977"/>
            <a:ext cx="2655136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课题组负责人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稻壳儿春秋广告/盗版必究        原创来源：http://chn.docer.com/works?userid=199329941#!/work_time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963239" y="4645308"/>
            <a:ext cx="693821" cy="693820"/>
          </a:xfrm>
          <a:prstGeom prst="rect">
            <a:avLst/>
          </a:prstGeom>
          <a:solidFill>
            <a:srgbClr val="005CA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800" b="1" dirty="0">
                <a:solidFill>
                  <a:srgbClr val="E7E7E7"/>
                </a:solidFill>
              </a:rPr>
              <a:t>06</a:t>
            </a:r>
            <a:endParaRPr lang="zh-CN" altLang="en-US" sz="2800" b="1" dirty="0">
              <a:solidFill>
                <a:srgbClr val="E7E7E7"/>
              </a:solidFill>
            </a:endParaRPr>
          </a:p>
        </p:txBody>
      </p:sp>
      <p:sp>
        <p:nvSpPr>
          <p:cNvPr id="8" name="文本框 7"/>
          <p:cNvSpPr txBox="1"/>
          <p:nvPr>
            <p:custDataLst>
              <p:tags r:id="rId12"/>
            </p:custDataLst>
          </p:nvPr>
        </p:nvSpPr>
        <p:spPr>
          <a:xfrm>
            <a:off x="7818120" y="475551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账号注册以及使用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077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稻壳儿春秋广告/盗版必究        原创来源：http://chn.docer.com/works?userid=199329941#!/work_time"/>
          <p:cNvSpPr txBox="1"/>
          <p:nvPr/>
        </p:nvSpPr>
        <p:spPr>
          <a:xfrm>
            <a:off x="329938" y="392586"/>
            <a:ext cx="14033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2.App</a:t>
            </a:r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绑定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稻壳儿春秋广告/盗版必究        原创来源：http://chn.docer.com/works?userid=199329941#!/work_time"/>
          <p:cNvSpPr/>
          <p:nvPr/>
        </p:nvSpPr>
        <p:spPr>
          <a:xfrm>
            <a:off x="9459595" y="1474470"/>
            <a:ext cx="2732405" cy="4801870"/>
          </a:xfrm>
          <a:prstGeom prst="rect">
            <a:avLst/>
          </a:pr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稻壳儿春秋广告/盗版必究        原创来源：http://chn.docer.com/works?userid=199329941#!/work_time"/>
          <p:cNvSpPr txBox="1"/>
          <p:nvPr/>
        </p:nvSpPr>
        <p:spPr>
          <a:xfrm>
            <a:off x="9793739" y="2035942"/>
            <a:ext cx="2257791" cy="332867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3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点击登录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3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点击关联帐号，会弹出二维码扫描界面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3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关联的二维码，登录大仪平台，点击个人主页</a:t>
            </a:r>
            <a:r>
              <a:rPr lang="en-US" altLang="zh-CN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个人头像，右侧即可看到关联</a:t>
            </a:r>
            <a:r>
              <a:rPr lang="en-US" altLang="zh-CN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的二维码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07365" y="1217930"/>
            <a:ext cx="2482850" cy="46678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420870" y="1423670"/>
            <a:ext cx="2482850" cy="4801870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2459990" y="5311775"/>
            <a:ext cx="530225" cy="64770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箭头连接符 6"/>
          <p:cNvCxnSpPr/>
          <p:nvPr/>
        </p:nvCxnSpPr>
        <p:spPr>
          <a:xfrm flipH="1">
            <a:off x="2890520" y="4547870"/>
            <a:ext cx="338455" cy="81661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椭圆 7"/>
          <p:cNvSpPr/>
          <p:nvPr/>
        </p:nvSpPr>
        <p:spPr>
          <a:xfrm>
            <a:off x="4420870" y="1816735"/>
            <a:ext cx="2482850" cy="662305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077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07340" y="524510"/>
            <a:ext cx="193421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2.App</a:t>
            </a:r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注册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56360"/>
            <a:ext cx="12139930" cy="2459355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361950" y="2044700"/>
            <a:ext cx="415290" cy="25082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箭头连接符 6"/>
          <p:cNvCxnSpPr/>
          <p:nvPr/>
        </p:nvCxnSpPr>
        <p:spPr>
          <a:xfrm flipH="1">
            <a:off x="789940" y="1344295"/>
            <a:ext cx="1019810" cy="69469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1854835" y="1121410"/>
            <a:ext cx="25107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第一步点击个人名称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>
            <a:off x="9241790" y="1287145"/>
            <a:ext cx="1752600" cy="109601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7736840" y="918845"/>
            <a:ext cx="25558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第二步点击绑定</a:t>
            </a:r>
            <a:r>
              <a:rPr lang="en-US" altLang="zh-CN">
                <a:solidFill>
                  <a:srgbClr val="FF0000"/>
                </a:solidFill>
              </a:rPr>
              <a:t>app</a:t>
            </a:r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1490" y="3815715"/>
            <a:ext cx="4740910" cy="297307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3635375" y="5118100"/>
            <a:ext cx="32061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第三步通过手机</a:t>
            </a:r>
            <a:r>
              <a:rPr lang="en-US" altLang="zh-CN">
                <a:solidFill>
                  <a:srgbClr val="FF0000"/>
                </a:solidFill>
              </a:rPr>
              <a:t>app</a:t>
            </a:r>
            <a:r>
              <a:rPr lang="zh-CN" altLang="en-US">
                <a:solidFill>
                  <a:srgbClr val="FF0000"/>
                </a:solidFill>
              </a:rPr>
              <a:t>，进行扫码绑定即可使用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077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稻壳儿春秋广告/盗版必究        原创来源：http://chn.docer.com/works?userid=199329941#!/work_time"/>
          <p:cNvSpPr txBox="1"/>
          <p:nvPr/>
        </p:nvSpPr>
        <p:spPr>
          <a:xfrm>
            <a:off x="330200" y="392430"/>
            <a:ext cx="1668780" cy="74676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altLang="zh-CN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仪器负责人的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App</a:t>
            </a:r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 descr="6a47e577bc1f1047e9f6a9101028b9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42845" y="635"/>
            <a:ext cx="3155950" cy="6857365"/>
          </a:xfrm>
          <a:prstGeom prst="rect">
            <a:avLst/>
          </a:prstGeom>
        </p:spPr>
      </p:pic>
      <p:pic>
        <p:nvPicPr>
          <p:cNvPr id="7" name="图片 6" descr="23c25d0b65a6072bf5e5cd86a79f9c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6545" y="635"/>
            <a:ext cx="3155950" cy="6858000"/>
          </a:xfrm>
          <a:prstGeom prst="rect">
            <a:avLst/>
          </a:prstGeom>
        </p:spPr>
      </p:pic>
      <p:cxnSp>
        <p:nvCxnSpPr>
          <p:cNvPr id="8" name="直接箭头连接符 7"/>
          <p:cNvCxnSpPr/>
          <p:nvPr/>
        </p:nvCxnSpPr>
        <p:spPr>
          <a:xfrm flipH="1">
            <a:off x="8187690" y="5601970"/>
            <a:ext cx="33655" cy="93281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7985760" y="4639310"/>
            <a:ext cx="112776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打开</a:t>
            </a:r>
            <a:r>
              <a:rPr lang="en-US" altLang="zh-CN">
                <a:solidFill>
                  <a:srgbClr val="FF0000"/>
                </a:solidFill>
              </a:rPr>
              <a:t>/</a:t>
            </a:r>
            <a:r>
              <a:rPr lang="zh-CN" altLang="en-US">
                <a:solidFill>
                  <a:srgbClr val="FF0000"/>
                </a:solidFill>
              </a:rPr>
              <a:t>关闭仪器计时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V="1">
            <a:off x="7526655" y="1965325"/>
            <a:ext cx="758190" cy="37592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5647690" y="2341245"/>
            <a:ext cx="226885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仪器负责人老师也可通过手机</a:t>
            </a:r>
            <a:r>
              <a:rPr lang="en-US" altLang="zh-CN">
                <a:solidFill>
                  <a:srgbClr val="FF0000"/>
                </a:solidFill>
              </a:rPr>
              <a:t>app</a:t>
            </a:r>
            <a:r>
              <a:rPr lang="zh-CN" altLang="en-US">
                <a:solidFill>
                  <a:srgbClr val="FF0000"/>
                </a:solidFill>
              </a:rPr>
              <a:t>进行快速审批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077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稻壳儿春秋广告/盗版必究        原创来源：http://chn.docer.com/works?userid=199329941#!/work_time"/>
          <p:cNvSpPr txBox="1"/>
          <p:nvPr/>
        </p:nvSpPr>
        <p:spPr>
          <a:xfrm>
            <a:off x="330200" y="392430"/>
            <a:ext cx="1668780" cy="74676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altLang="zh-CN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使用人的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App</a:t>
            </a:r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 descr="6a47e577bc1f1047e9f6a9101028b9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42845" y="635"/>
            <a:ext cx="3155950" cy="6857365"/>
          </a:xfrm>
          <a:prstGeom prst="rect">
            <a:avLst/>
          </a:prstGeom>
        </p:spPr>
      </p:pic>
      <p:pic>
        <p:nvPicPr>
          <p:cNvPr id="7" name="图片 6" descr="23c25d0b65a6072bf5e5cd86a79f9c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6545" y="635"/>
            <a:ext cx="3155950" cy="6858000"/>
          </a:xfrm>
          <a:prstGeom prst="rect">
            <a:avLst/>
          </a:prstGeom>
        </p:spPr>
      </p:pic>
      <p:cxnSp>
        <p:nvCxnSpPr>
          <p:cNvPr id="2" name="直接箭头连接符 1"/>
          <p:cNvCxnSpPr/>
          <p:nvPr/>
        </p:nvCxnSpPr>
        <p:spPr>
          <a:xfrm flipH="1">
            <a:off x="10063480" y="5863590"/>
            <a:ext cx="31750" cy="53467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圆角矩形 4"/>
          <p:cNvSpPr/>
          <p:nvPr/>
        </p:nvSpPr>
        <p:spPr>
          <a:xfrm>
            <a:off x="8998585" y="6392545"/>
            <a:ext cx="2288540" cy="45847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9432290" y="5142865"/>
            <a:ext cx="198183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可通过手机进行仪器预约</a:t>
            </a:r>
            <a:r>
              <a:rPr lang="en-US" altLang="zh-CN">
                <a:solidFill>
                  <a:srgbClr val="FF0000"/>
                </a:solidFill>
              </a:rPr>
              <a:t>/</a:t>
            </a:r>
            <a:r>
              <a:rPr lang="zh-CN" altLang="en-US">
                <a:solidFill>
                  <a:srgbClr val="FF0000"/>
                </a:solidFill>
              </a:rPr>
              <a:t>送样预约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 flipH="1">
            <a:off x="8187690" y="5601970"/>
            <a:ext cx="33655" cy="93281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6920865" y="5233670"/>
            <a:ext cx="251142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  <a:sym typeface="+mn-ea"/>
              </a:rPr>
              <a:t>打开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/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关闭仪器计时</a:t>
            </a:r>
            <a:endParaRPr lang="zh-CN" altLang="en-US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稻壳儿春秋广告/盗版必究        原创来源：http://chn.docer.com/works?userid=199329941#!/work_time"/>
          <p:cNvSpPr/>
          <p:nvPr/>
        </p:nvSpPr>
        <p:spPr>
          <a:xfrm>
            <a:off x="5211745" y="0"/>
            <a:ext cx="6980255" cy="6858000"/>
          </a:xfrm>
          <a:prstGeom prst="rect">
            <a:avLst/>
          </a:pr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稻壳儿春秋广告/盗版必究        原创来源：http://chn.docer.com/works?userid=199329941#!/work_time"/>
          <p:cNvSpPr/>
          <p:nvPr/>
        </p:nvSpPr>
        <p:spPr>
          <a:xfrm>
            <a:off x="4908277" y="4917543"/>
            <a:ext cx="606935" cy="1940457"/>
          </a:xfrm>
          <a:custGeom>
            <a:avLst/>
            <a:gdLst>
              <a:gd name="connsiteX0" fmla="*/ 683972 w 1367944"/>
              <a:gd name="connsiteY0" fmla="*/ 0 h 4373510"/>
              <a:gd name="connsiteX1" fmla="*/ 1367944 w 1367944"/>
              <a:gd name="connsiteY1" fmla="*/ 278627 h 4373510"/>
              <a:gd name="connsiteX2" fmla="*/ 1367944 w 1367944"/>
              <a:gd name="connsiteY2" fmla="*/ 1469537 h 4373510"/>
              <a:gd name="connsiteX3" fmla="*/ 1367944 w 1367944"/>
              <a:gd name="connsiteY3" fmla="*/ 1469538 h 4373510"/>
              <a:gd name="connsiteX4" fmla="*/ 1367944 w 1367944"/>
              <a:gd name="connsiteY4" fmla="*/ 4373510 h 4373510"/>
              <a:gd name="connsiteX5" fmla="*/ 0 w 1367944"/>
              <a:gd name="connsiteY5" fmla="*/ 4373510 h 4373510"/>
              <a:gd name="connsiteX6" fmla="*/ 0 w 1367944"/>
              <a:gd name="connsiteY6" fmla="*/ 1469538 h 4373510"/>
              <a:gd name="connsiteX7" fmla="*/ 0 w 1367944"/>
              <a:gd name="connsiteY7" fmla="*/ 1469537 h 4373510"/>
              <a:gd name="connsiteX8" fmla="*/ 0 w 1367944"/>
              <a:gd name="connsiteY8" fmla="*/ 278627 h 4373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7944" h="4373510">
                <a:moveTo>
                  <a:pt x="683972" y="0"/>
                </a:moveTo>
                <a:lnTo>
                  <a:pt x="1367944" y="278627"/>
                </a:lnTo>
                <a:lnTo>
                  <a:pt x="1367944" y="1469537"/>
                </a:lnTo>
                <a:lnTo>
                  <a:pt x="1367944" y="1469538"/>
                </a:lnTo>
                <a:lnTo>
                  <a:pt x="1367944" y="4373510"/>
                </a:lnTo>
                <a:lnTo>
                  <a:pt x="0" y="4373510"/>
                </a:lnTo>
                <a:lnTo>
                  <a:pt x="0" y="1469538"/>
                </a:lnTo>
                <a:lnTo>
                  <a:pt x="0" y="1469537"/>
                </a:lnTo>
                <a:lnTo>
                  <a:pt x="0" y="2786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稻壳儿春秋广告/盗版必究        原创来源：http://chn.docer.com/works?userid=199329941#!/work_time"/>
          <p:cNvSpPr/>
          <p:nvPr/>
        </p:nvSpPr>
        <p:spPr>
          <a:xfrm flipV="1">
            <a:off x="4908277" y="0"/>
            <a:ext cx="606935" cy="1940457"/>
          </a:xfrm>
          <a:custGeom>
            <a:avLst/>
            <a:gdLst>
              <a:gd name="connsiteX0" fmla="*/ 683972 w 1367944"/>
              <a:gd name="connsiteY0" fmla="*/ 0 h 4373510"/>
              <a:gd name="connsiteX1" fmla="*/ 1367944 w 1367944"/>
              <a:gd name="connsiteY1" fmla="*/ 278627 h 4373510"/>
              <a:gd name="connsiteX2" fmla="*/ 1367944 w 1367944"/>
              <a:gd name="connsiteY2" fmla="*/ 1469537 h 4373510"/>
              <a:gd name="connsiteX3" fmla="*/ 1367944 w 1367944"/>
              <a:gd name="connsiteY3" fmla="*/ 1469538 h 4373510"/>
              <a:gd name="connsiteX4" fmla="*/ 1367944 w 1367944"/>
              <a:gd name="connsiteY4" fmla="*/ 4373510 h 4373510"/>
              <a:gd name="connsiteX5" fmla="*/ 0 w 1367944"/>
              <a:gd name="connsiteY5" fmla="*/ 4373510 h 4373510"/>
              <a:gd name="connsiteX6" fmla="*/ 0 w 1367944"/>
              <a:gd name="connsiteY6" fmla="*/ 1469538 h 4373510"/>
              <a:gd name="connsiteX7" fmla="*/ 0 w 1367944"/>
              <a:gd name="connsiteY7" fmla="*/ 1469537 h 4373510"/>
              <a:gd name="connsiteX8" fmla="*/ 0 w 1367944"/>
              <a:gd name="connsiteY8" fmla="*/ 278627 h 4373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7944" h="4373510">
                <a:moveTo>
                  <a:pt x="683972" y="0"/>
                </a:moveTo>
                <a:lnTo>
                  <a:pt x="1367944" y="278627"/>
                </a:lnTo>
                <a:lnTo>
                  <a:pt x="1367944" y="1469537"/>
                </a:lnTo>
                <a:lnTo>
                  <a:pt x="1367944" y="1469538"/>
                </a:lnTo>
                <a:lnTo>
                  <a:pt x="1367944" y="4373510"/>
                </a:lnTo>
                <a:lnTo>
                  <a:pt x="0" y="4373510"/>
                </a:lnTo>
                <a:lnTo>
                  <a:pt x="0" y="1469538"/>
                </a:lnTo>
                <a:lnTo>
                  <a:pt x="0" y="1469537"/>
                </a:lnTo>
                <a:lnTo>
                  <a:pt x="0" y="2786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稻壳儿春秋广告/盗版必究        原创来源：http://chn.docer.com/works?userid=199329941#!/work_time"/>
          <p:cNvSpPr txBox="1"/>
          <p:nvPr/>
        </p:nvSpPr>
        <p:spPr>
          <a:xfrm>
            <a:off x="1280606" y="3734089"/>
            <a:ext cx="354590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经费结算</a:t>
            </a:r>
            <a:endParaRPr lang="zh-CN" alt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稻壳儿春秋广告/盗版必究        原创来源：http://chn.docer.com/works?userid=199329941#!/work_time"/>
          <p:cNvSpPr txBox="1"/>
          <p:nvPr/>
        </p:nvSpPr>
        <p:spPr>
          <a:xfrm>
            <a:off x="1286956" y="2934480"/>
            <a:ext cx="3545903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04</a:t>
            </a:r>
            <a:endParaRPr lang="zh-CN" altLang="en-US" sz="4800" b="1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稻壳儿春秋广告/盗版必究        原创来源：http://chn.docer.com/works?userid=199329941#!/work_time"/>
          <p:cNvSpPr>
            <a:spLocks noEditPoints="1"/>
          </p:cNvSpPr>
          <p:nvPr/>
        </p:nvSpPr>
        <p:spPr bwMode="auto">
          <a:xfrm>
            <a:off x="1446408" y="2355081"/>
            <a:ext cx="522288" cy="523875"/>
          </a:xfrm>
          <a:custGeom>
            <a:avLst/>
            <a:gdLst>
              <a:gd name="T0" fmla="*/ 85 w 252"/>
              <a:gd name="T1" fmla="*/ 167 h 252"/>
              <a:gd name="T2" fmla="*/ 118 w 252"/>
              <a:gd name="T3" fmla="*/ 167 h 252"/>
              <a:gd name="T4" fmla="*/ 196 w 252"/>
              <a:gd name="T5" fmla="*/ 89 h 252"/>
              <a:gd name="T6" fmla="*/ 163 w 252"/>
              <a:gd name="T7" fmla="*/ 56 h 252"/>
              <a:gd name="T8" fmla="*/ 85 w 252"/>
              <a:gd name="T9" fmla="*/ 134 h 252"/>
              <a:gd name="T10" fmla="*/ 85 w 252"/>
              <a:gd name="T11" fmla="*/ 167 h 252"/>
              <a:gd name="T12" fmla="*/ 141 w 252"/>
              <a:gd name="T13" fmla="*/ 33 h 252"/>
              <a:gd name="T14" fmla="*/ 107 w 252"/>
              <a:gd name="T15" fmla="*/ 0 h 252"/>
              <a:gd name="T16" fmla="*/ 29 w 252"/>
              <a:gd name="T17" fmla="*/ 78 h 252"/>
              <a:gd name="T18" fmla="*/ 29 w 252"/>
              <a:gd name="T19" fmla="*/ 111 h 252"/>
              <a:gd name="T20" fmla="*/ 63 w 252"/>
              <a:gd name="T21" fmla="*/ 111 h 252"/>
              <a:gd name="T22" fmla="*/ 141 w 252"/>
              <a:gd name="T23" fmla="*/ 33 h 252"/>
              <a:gd name="T24" fmla="*/ 121 w 252"/>
              <a:gd name="T25" fmla="*/ 217 h 252"/>
              <a:gd name="T26" fmla="*/ 77 w 252"/>
              <a:gd name="T27" fmla="*/ 224 h 252"/>
              <a:gd name="T28" fmla="*/ 67 w 252"/>
              <a:gd name="T29" fmla="*/ 185 h 252"/>
              <a:gd name="T30" fmla="*/ 28 w 252"/>
              <a:gd name="T31" fmla="*/ 175 h 252"/>
              <a:gd name="T32" fmla="*/ 35 w 252"/>
              <a:gd name="T33" fmla="*/ 131 h 252"/>
              <a:gd name="T34" fmla="*/ 21 w 252"/>
              <a:gd name="T35" fmla="*/ 118 h 252"/>
              <a:gd name="T36" fmla="*/ 0 w 252"/>
              <a:gd name="T37" fmla="*/ 252 h 252"/>
              <a:gd name="T38" fmla="*/ 134 w 252"/>
              <a:gd name="T39" fmla="*/ 231 h 252"/>
              <a:gd name="T40" fmla="*/ 134 w 252"/>
              <a:gd name="T41" fmla="*/ 231 h 252"/>
              <a:gd name="T42" fmla="*/ 121 w 252"/>
              <a:gd name="T43" fmla="*/ 217 h 252"/>
              <a:gd name="T44" fmla="*/ 252 w 252"/>
              <a:gd name="T45" fmla="*/ 145 h 252"/>
              <a:gd name="T46" fmla="*/ 219 w 252"/>
              <a:gd name="T47" fmla="*/ 111 h 252"/>
              <a:gd name="T48" fmla="*/ 141 w 252"/>
              <a:gd name="T49" fmla="*/ 189 h 252"/>
              <a:gd name="T50" fmla="*/ 141 w 252"/>
              <a:gd name="T51" fmla="*/ 190 h 252"/>
              <a:gd name="T52" fmla="*/ 141 w 252"/>
              <a:gd name="T53" fmla="*/ 224 h 252"/>
              <a:gd name="T54" fmla="*/ 175 w 252"/>
              <a:gd name="T55" fmla="*/ 224 h 252"/>
              <a:gd name="T56" fmla="*/ 174 w 252"/>
              <a:gd name="T57" fmla="*/ 223 h 252"/>
              <a:gd name="T58" fmla="*/ 252 w 252"/>
              <a:gd name="T59" fmla="*/ 145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52" h="252">
                <a:moveTo>
                  <a:pt x="85" y="167"/>
                </a:moveTo>
                <a:cubicBezTo>
                  <a:pt x="118" y="167"/>
                  <a:pt x="118" y="167"/>
                  <a:pt x="118" y="167"/>
                </a:cubicBezTo>
                <a:cubicBezTo>
                  <a:pt x="196" y="89"/>
                  <a:pt x="196" y="89"/>
                  <a:pt x="196" y="89"/>
                </a:cubicBezTo>
                <a:cubicBezTo>
                  <a:pt x="163" y="56"/>
                  <a:pt x="163" y="56"/>
                  <a:pt x="163" y="56"/>
                </a:cubicBezTo>
                <a:cubicBezTo>
                  <a:pt x="85" y="134"/>
                  <a:pt x="85" y="134"/>
                  <a:pt x="85" y="134"/>
                </a:cubicBezTo>
                <a:lnTo>
                  <a:pt x="85" y="167"/>
                </a:lnTo>
                <a:close/>
                <a:moveTo>
                  <a:pt x="141" y="33"/>
                </a:moveTo>
                <a:cubicBezTo>
                  <a:pt x="107" y="0"/>
                  <a:pt x="107" y="0"/>
                  <a:pt x="107" y="0"/>
                </a:cubicBezTo>
                <a:cubicBezTo>
                  <a:pt x="29" y="78"/>
                  <a:pt x="29" y="78"/>
                  <a:pt x="29" y="78"/>
                </a:cubicBezTo>
                <a:cubicBezTo>
                  <a:pt x="29" y="111"/>
                  <a:pt x="29" y="111"/>
                  <a:pt x="29" y="111"/>
                </a:cubicBezTo>
                <a:cubicBezTo>
                  <a:pt x="63" y="111"/>
                  <a:pt x="63" y="111"/>
                  <a:pt x="63" y="111"/>
                </a:cubicBezTo>
                <a:lnTo>
                  <a:pt x="141" y="33"/>
                </a:lnTo>
                <a:close/>
                <a:moveTo>
                  <a:pt x="121" y="217"/>
                </a:moveTo>
                <a:cubicBezTo>
                  <a:pt x="77" y="224"/>
                  <a:pt x="77" y="224"/>
                  <a:pt x="77" y="224"/>
                </a:cubicBezTo>
                <a:cubicBezTo>
                  <a:pt x="81" y="210"/>
                  <a:pt x="77" y="196"/>
                  <a:pt x="67" y="185"/>
                </a:cubicBezTo>
                <a:cubicBezTo>
                  <a:pt x="56" y="175"/>
                  <a:pt x="42" y="171"/>
                  <a:pt x="28" y="175"/>
                </a:cubicBezTo>
                <a:cubicBezTo>
                  <a:pt x="35" y="131"/>
                  <a:pt x="35" y="131"/>
                  <a:pt x="35" y="131"/>
                </a:cubicBezTo>
                <a:cubicBezTo>
                  <a:pt x="21" y="118"/>
                  <a:pt x="21" y="118"/>
                  <a:pt x="21" y="118"/>
                </a:cubicBezTo>
                <a:cubicBezTo>
                  <a:pt x="0" y="252"/>
                  <a:pt x="0" y="252"/>
                  <a:pt x="0" y="252"/>
                </a:cubicBezTo>
                <a:cubicBezTo>
                  <a:pt x="134" y="231"/>
                  <a:pt x="134" y="231"/>
                  <a:pt x="134" y="231"/>
                </a:cubicBezTo>
                <a:cubicBezTo>
                  <a:pt x="134" y="231"/>
                  <a:pt x="134" y="231"/>
                  <a:pt x="134" y="231"/>
                </a:cubicBezTo>
                <a:lnTo>
                  <a:pt x="121" y="217"/>
                </a:lnTo>
                <a:close/>
                <a:moveTo>
                  <a:pt x="252" y="145"/>
                </a:moveTo>
                <a:cubicBezTo>
                  <a:pt x="219" y="111"/>
                  <a:pt x="219" y="111"/>
                  <a:pt x="219" y="111"/>
                </a:cubicBezTo>
                <a:cubicBezTo>
                  <a:pt x="141" y="189"/>
                  <a:pt x="141" y="189"/>
                  <a:pt x="141" y="189"/>
                </a:cubicBezTo>
                <a:cubicBezTo>
                  <a:pt x="141" y="190"/>
                  <a:pt x="141" y="190"/>
                  <a:pt x="141" y="190"/>
                </a:cubicBezTo>
                <a:cubicBezTo>
                  <a:pt x="141" y="224"/>
                  <a:pt x="141" y="224"/>
                  <a:pt x="141" y="224"/>
                </a:cubicBezTo>
                <a:cubicBezTo>
                  <a:pt x="175" y="224"/>
                  <a:pt x="175" y="224"/>
                  <a:pt x="175" y="224"/>
                </a:cubicBezTo>
                <a:cubicBezTo>
                  <a:pt x="174" y="223"/>
                  <a:pt x="174" y="223"/>
                  <a:pt x="174" y="223"/>
                </a:cubicBezTo>
                <a:lnTo>
                  <a:pt x="252" y="145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9" name="稻壳儿春秋广告/盗版必究        原创来源：http://chn.docer.com/works?userid=199329941#!/work_time"/>
          <p:cNvSpPr txBox="1"/>
          <p:nvPr/>
        </p:nvSpPr>
        <p:spPr>
          <a:xfrm>
            <a:off x="6469221" y="3198804"/>
            <a:ext cx="290703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经费结算流程介绍</a:t>
            </a:r>
            <a:endParaRPr lang="zh-CN" altLang="en-US" sz="24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2858135" y="295910"/>
          <a:ext cx="7395845" cy="5610225"/>
        </p:xfrm>
        <a:graphic>
          <a:graphicData uri="http://schemas.openxmlformats.org/drawingml/2006/table">
            <a:tbl>
              <a:tblPr/>
              <a:tblGrid>
                <a:gridCol w="1083945"/>
                <a:gridCol w="929640"/>
                <a:gridCol w="5382260"/>
              </a:tblGrid>
              <a:tr h="289560">
                <a:tc>
                  <a:txBody>
                    <a:bodyPr/>
                    <a:lstStyle/>
                    <a:p>
                      <a:pPr algn="l" fontAlgn="t"/>
                      <a:r>
                        <a:rPr lang="zh-CN" altLang="en-US" sz="1100" b="0"/>
                        <a:t>角色</a:t>
                      </a:r>
                      <a:endParaRPr lang="zh-CN" altLang="en-US" sz="1100" b="0"/>
                    </a:p>
                  </a:txBody>
                  <a:tcPr marL="61277" marR="61277" marT="61277" marB="61277">
                    <a:lnL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CN" altLang="en-US" sz="1100" b="0"/>
                        <a:t>权限名称</a:t>
                      </a:r>
                      <a:endParaRPr lang="zh-CN" altLang="en-US" sz="1100" b="0"/>
                    </a:p>
                  </a:txBody>
                  <a:tcPr marL="61277" marR="61277" marT="61277" marB="61277">
                    <a:lnL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CN" altLang="en-US" sz="1100" b="0"/>
                        <a:t>权限说明</a:t>
                      </a:r>
                      <a:endParaRPr lang="zh-CN" altLang="en-US" sz="1100" b="0"/>
                    </a:p>
                  </a:txBody>
                  <a:tcPr marL="61277" marR="61277" marT="61277" marB="61277">
                    <a:lnL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100"/>
                        <a:t>普通用户</a:t>
                      </a:r>
                      <a:endParaRPr lang="zh-CN" altLang="en-US" sz="1100"/>
                    </a:p>
                  </a:txBody>
                  <a:tcPr marL="61277" marR="61277" marT="61277" marB="61277">
                    <a:lnL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altLang="zh-CN" sz="1100"/>
                        <a:t>--</a:t>
                      </a:r>
                      <a:endParaRPr lang="en-US" altLang="zh-CN" sz="1100"/>
                    </a:p>
                  </a:txBody>
                  <a:tcPr marL="61277" marR="61277" marT="61277" marB="61277">
                    <a:lnL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- </a:t>
                      </a:r>
                      <a:r>
                        <a:rPr lang="zh-CN" altLang="en-US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预约</a:t>
                      </a:r>
                      <a:r>
                        <a:rPr lang="en-US" altLang="zh-CN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/ </a:t>
                      </a:r>
                      <a:r>
                        <a:rPr lang="zh-CN" altLang="en-US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送样选择可用经费卡</a:t>
                      </a:r>
                      <a:endParaRPr lang="zh-CN" altLang="en-US" sz="1400"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  <a:p>
                      <a:r>
                        <a:rPr lang="en-US" altLang="zh-CN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- </a:t>
                      </a:r>
                      <a:r>
                        <a:rPr lang="zh-CN" altLang="en-US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在个人详情页，查看仪器收费的结算进展</a:t>
                      </a:r>
                      <a:endParaRPr lang="zh-CN" altLang="en-US" sz="1400"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61277" marR="61277" marT="61277" marB="61277">
                    <a:lnL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55420"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100"/>
                        <a:t>课题组负责人</a:t>
                      </a:r>
                      <a:endParaRPr lang="zh-CN" altLang="en-US" sz="1100"/>
                    </a:p>
                  </a:txBody>
                  <a:tcPr marL="61277" marR="61277" marT="61277" marB="61277">
                    <a:lnL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100"/>
                        <a:t>管理组内结算</a:t>
                      </a:r>
                      <a:endParaRPr lang="zh-CN" altLang="en-US" sz="1100"/>
                    </a:p>
                  </a:txBody>
                  <a:tcPr marL="61277" marR="61277" marT="61277" marB="61277">
                    <a:lnL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altLang="zh-CN" sz="1400"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  <a:p>
                      <a:r>
                        <a:rPr lang="en-US" altLang="zh-CN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- </a:t>
                      </a:r>
                      <a:r>
                        <a:rPr lang="zh-CN" altLang="en-US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在「结算管理</a:t>
                      </a:r>
                      <a:r>
                        <a:rPr lang="en-US" altLang="zh-CN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-</a:t>
                      </a:r>
                      <a:r>
                        <a:rPr lang="zh-CN" altLang="en-US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经费管理」中，管理本人经费卡，支持组内授权</a:t>
                      </a:r>
                      <a:endParaRPr lang="zh-CN" altLang="en-US" sz="1400"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  <a:p>
                      <a:r>
                        <a:rPr lang="en-US" altLang="zh-CN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- </a:t>
                      </a:r>
                      <a:r>
                        <a:rPr lang="zh-CN" altLang="en-US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管理组内结算项目，支持调整支出经费卡、确认、组合制单、将存疑项目撤回至机主处重新确认</a:t>
                      </a:r>
                      <a:endParaRPr lang="zh-CN" altLang="en-US" sz="1400"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  <a:p>
                      <a:r>
                        <a:rPr lang="en-US" altLang="zh-CN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- </a:t>
                      </a:r>
                      <a:r>
                        <a:rPr lang="zh-CN" altLang="en-US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管理组内结算单，支持提交结算、打印结算单</a:t>
                      </a:r>
                      <a:r>
                        <a:rPr lang="en-US" altLang="zh-CN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&amp;</a:t>
                      </a:r>
                      <a:r>
                        <a:rPr lang="zh-CN" altLang="en-US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将存疑结算单退回至项目重新制单</a:t>
                      </a:r>
                      <a:endParaRPr lang="zh-CN" altLang="en-US" sz="1400"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  <a:p>
                      <a:endParaRPr lang="en-US" altLang="zh-CN" sz="1400"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61277" marR="61277" marT="61277" marB="61277">
                    <a:lnL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02105"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100"/>
                        <a:t>课题组助理（学生）</a:t>
                      </a:r>
                      <a:endParaRPr lang="zh-CN" altLang="en-US" sz="1100"/>
                    </a:p>
                  </a:txBody>
                  <a:tcPr marL="61277" marR="61277" marT="61277" marB="61277">
                    <a:lnL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100"/>
                        <a:t>管理组内结算</a:t>
                      </a:r>
                      <a:endParaRPr lang="zh-CN" altLang="en-US" sz="1100"/>
                    </a:p>
                  </a:txBody>
                  <a:tcPr marL="61277" marR="61277" marT="61277" marB="61277">
                    <a:lnL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- </a:t>
                      </a:r>
                      <a:r>
                        <a:rPr lang="zh-CN" altLang="en-US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在「结算管理</a:t>
                      </a:r>
                      <a:r>
                        <a:rPr lang="en-US" altLang="zh-CN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-</a:t>
                      </a:r>
                      <a:r>
                        <a:rPr lang="zh-CN" altLang="en-US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经费管理」中，管理组内经费卡，支持组内授权</a:t>
                      </a:r>
                      <a:endParaRPr lang="zh-CN" altLang="en-US" sz="1400"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  <a:p>
                      <a:r>
                        <a:rPr lang="en-US" altLang="zh-CN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- </a:t>
                      </a:r>
                      <a:r>
                        <a:rPr lang="zh-CN" altLang="en-US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管理组内结算项目，支持调整支出经费卡、确认、组合制单、将存疑项目撤回至机主处重新确认</a:t>
                      </a:r>
                      <a:endParaRPr lang="zh-CN" altLang="en-US" sz="1400"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  <a:p>
                      <a:r>
                        <a:rPr lang="en-US" altLang="zh-CN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- </a:t>
                      </a:r>
                      <a:r>
                        <a:rPr lang="zh-CN" altLang="en-US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管理组内结算单，支持打印结算单</a:t>
                      </a:r>
                      <a:r>
                        <a:rPr lang="en-US" altLang="zh-CN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&amp;</a:t>
                      </a:r>
                      <a:r>
                        <a:rPr lang="zh-CN" altLang="en-US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将存疑结算单退回至项目重新制单</a:t>
                      </a:r>
                      <a:endParaRPr lang="zh-CN" altLang="en-US" sz="1400"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  <a:p>
                      <a:endParaRPr lang="en-US" altLang="zh-CN" sz="1400"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61277" marR="61277" marT="61277" marB="61277">
                    <a:lnL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100"/>
                        <a:t>仪器负责人</a:t>
                      </a:r>
                      <a:endParaRPr lang="zh-CN" altLang="en-US" sz="1100"/>
                    </a:p>
                  </a:txBody>
                  <a:tcPr marL="61277" marR="61277" marT="61277" marB="61277">
                    <a:lnL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100"/>
                        <a:t>管理负责仪器</a:t>
                      </a:r>
                      <a:endParaRPr lang="zh-CN" altLang="en-US" sz="1100"/>
                    </a:p>
                  </a:txBody>
                  <a:tcPr marL="61277" marR="61277" marT="61277" marB="61277">
                    <a:lnL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- </a:t>
                      </a:r>
                      <a:r>
                        <a:rPr lang="zh-CN" altLang="en-US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在收费确认中，确认仪器收费</a:t>
                      </a:r>
                      <a:r>
                        <a:rPr lang="en-US" altLang="zh-CN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/ </a:t>
                      </a:r>
                      <a:r>
                        <a:rPr lang="zh-CN" altLang="en-US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调整收费对应送样</a:t>
                      </a:r>
                      <a:r>
                        <a:rPr lang="en-US" altLang="zh-CN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/ </a:t>
                      </a:r>
                      <a:r>
                        <a:rPr lang="zh-CN" altLang="en-US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使用记录。</a:t>
                      </a:r>
                      <a:endParaRPr lang="zh-CN" altLang="en-US" sz="1400"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61277" marR="61277" marT="61277" marB="61277">
                    <a:lnL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0560"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100"/>
                        <a:t>中心管理员</a:t>
                      </a:r>
                      <a:endParaRPr lang="zh-CN" altLang="en-US" sz="1100"/>
                    </a:p>
                  </a:txBody>
                  <a:tcPr marL="61277" marR="61277" marT="61277" marB="61277">
                    <a:lnL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CN" altLang="en-US" sz="1100"/>
                        <a:t>管理所有内容</a:t>
                      </a:r>
                      <a:endParaRPr lang="zh-CN" altLang="en-US" sz="1100"/>
                    </a:p>
                  </a:txBody>
                  <a:tcPr marL="61277" marR="61277" marT="61277" marB="61277">
                    <a:lnL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- </a:t>
                      </a:r>
                      <a:r>
                        <a:rPr lang="zh-CN" altLang="en-US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设置系统仪器的收费账户</a:t>
                      </a:r>
                      <a:endParaRPr lang="zh-CN" altLang="en-US" sz="1400"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  <a:p>
                      <a:r>
                        <a:rPr lang="en-US" altLang="zh-CN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- </a:t>
                      </a:r>
                      <a:r>
                        <a:rPr lang="zh-CN" altLang="en-US" sz="1400">
                          <a:latin typeface="等线" panose="02010600030101010101" charset="-122"/>
                          <a:ea typeface="等线" panose="02010600030101010101" charset="-122"/>
                          <a:cs typeface="等线" panose="02010600030101010101" charset="-122"/>
                        </a:rPr>
                        <a:t>设置系统用户结算提醒阈值和超时待结算的封禁阈值</a:t>
                      </a:r>
                      <a:endParaRPr lang="zh-CN" altLang="en-US" sz="1400"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  <a:p>
                      <a:endParaRPr lang="en-US" altLang="zh-CN" sz="1400">
                        <a:latin typeface="等线" panose="02010600030101010101" charset="-122"/>
                        <a:ea typeface="等线" panose="02010600030101010101" charset="-122"/>
                        <a:cs typeface="等线" panose="02010600030101010101" charset="-122"/>
                      </a:endParaRPr>
                    </a:p>
                  </a:txBody>
                  <a:tcPr marL="61277" marR="61277" marT="61277" marB="61277">
                    <a:lnL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077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73710" y="52387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财务角色权限说明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331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52425" y="549275"/>
            <a:ext cx="181927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结算流程界面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268095"/>
            <a:ext cx="8872855" cy="5589905"/>
          </a:xfrm>
          <a:prstGeom prst="rect">
            <a:avLst/>
          </a:prstGeom>
        </p:spPr>
      </p:pic>
      <p:cxnSp>
        <p:nvCxnSpPr>
          <p:cNvPr id="5" name="直接箭头连接符 4"/>
          <p:cNvCxnSpPr/>
          <p:nvPr/>
        </p:nvCxnSpPr>
        <p:spPr>
          <a:xfrm>
            <a:off x="6013450" y="1229995"/>
            <a:ext cx="2409190" cy="187960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2746375" y="882015"/>
            <a:ext cx="45777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0">
                <a:solidFill>
                  <a:srgbClr val="FF0000"/>
                </a:solidFill>
              </a:rPr>
              <a:t>课题组负责人在经费授权后，组内用户检测</a:t>
            </a:r>
            <a:r>
              <a:rPr lang="en-US" altLang="zh-CN" sz="1600" b="0">
                <a:solidFill>
                  <a:srgbClr val="FF0000"/>
                </a:solidFill>
              </a:rPr>
              <a:t>/ </a:t>
            </a:r>
            <a:r>
              <a:rPr lang="zh-CN" altLang="en-US" sz="1600" b="0">
                <a:solidFill>
                  <a:srgbClr val="FF0000"/>
                </a:solidFill>
              </a:rPr>
              <a:t>使用完毕，产生收费</a:t>
            </a:r>
            <a:endParaRPr lang="zh-CN" altLang="en-US" sz="1600" b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91285"/>
            <a:ext cx="12186920" cy="5466715"/>
          </a:xfrm>
          <a:prstGeom prst="rect">
            <a:avLst/>
          </a:prstGeom>
        </p:spPr>
      </p:pic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331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07340" y="549275"/>
            <a:ext cx="196024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结算流程界面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11045825" y="4868545"/>
            <a:ext cx="822325" cy="72707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7782560" y="882015"/>
            <a:ext cx="4028440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0">
                <a:solidFill>
                  <a:srgbClr val="FF0000"/>
                </a:solidFill>
              </a:rPr>
              <a:t>机主确认收费，生成一条“待制单”的结算单</a:t>
            </a:r>
            <a:endParaRPr lang="zh-CN" altLang="en-US" sz="1600" b="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742555" y="236855"/>
            <a:ext cx="44494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由仪器负责人进行收费确认，有问题点击编辑进行调整，确认无误点击确认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6" name="直接箭头连接符 5"/>
          <p:cNvCxnSpPr/>
          <p:nvPr/>
        </p:nvCxnSpPr>
        <p:spPr>
          <a:xfrm flipH="1">
            <a:off x="880110" y="1618615"/>
            <a:ext cx="1714500" cy="225615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圆角矩形 6"/>
          <p:cNvSpPr/>
          <p:nvPr/>
        </p:nvSpPr>
        <p:spPr>
          <a:xfrm>
            <a:off x="-635" y="3620135"/>
            <a:ext cx="1212215" cy="69469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639570" y="973455"/>
            <a:ext cx="33718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仪器负责人点击收费确认，跳出此页面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>
            <a:off x="9338945" y="1280795"/>
            <a:ext cx="1752600" cy="358838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08425" y="1039495"/>
            <a:ext cx="8283575" cy="58178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625" y="2423795"/>
            <a:ext cx="3955415" cy="2009775"/>
          </a:xfrm>
          <a:prstGeom prst="rect">
            <a:avLst/>
          </a:prstGeom>
        </p:spPr>
      </p:pic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64559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56540" y="861695"/>
            <a:ext cx="183832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结算流程界面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2575" y="4601210"/>
            <a:ext cx="31870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课题组负责人通过组内结算项目，进行金额确认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H="1">
            <a:off x="4330065" y="5022215"/>
            <a:ext cx="203835" cy="118554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4004945" y="4148455"/>
            <a:ext cx="14281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如若无误，勾选点击确认即可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>
            <a:off x="10002520" y="4951730"/>
            <a:ext cx="1281430" cy="124333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7115175" y="4110355"/>
            <a:ext cx="42576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如果金额有误</a:t>
            </a:r>
            <a:r>
              <a:rPr lang="en-US" altLang="zh-CN">
                <a:solidFill>
                  <a:srgbClr val="FF0000"/>
                </a:solidFill>
              </a:rPr>
              <a:t>/</a:t>
            </a:r>
            <a:r>
              <a:rPr lang="zh-CN" altLang="en-US">
                <a:solidFill>
                  <a:srgbClr val="FF0000"/>
                </a:solidFill>
              </a:rPr>
              <a:t>不足，可点击修改经费卡</a:t>
            </a:r>
            <a:r>
              <a:rPr lang="en-US" altLang="zh-CN">
                <a:solidFill>
                  <a:srgbClr val="FF0000"/>
                </a:solidFill>
              </a:rPr>
              <a:t>/</a:t>
            </a:r>
            <a:r>
              <a:rPr lang="zh-CN" altLang="en-US">
                <a:solidFill>
                  <a:srgbClr val="FF0000"/>
                </a:solidFill>
              </a:rPr>
              <a:t>撤回收费，重新结算即可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30175" y="3473450"/>
            <a:ext cx="1548765" cy="47752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" name="直接箭头连接符 2"/>
          <p:cNvCxnSpPr/>
          <p:nvPr/>
        </p:nvCxnSpPr>
        <p:spPr>
          <a:xfrm flipH="1">
            <a:off x="1379220" y="2153920"/>
            <a:ext cx="414020" cy="131953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64559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26390" y="862330"/>
            <a:ext cx="173101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结算流程界面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756410"/>
            <a:ext cx="4078605" cy="32943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8605" y="1990725"/>
            <a:ext cx="8043545" cy="1825625"/>
          </a:xfrm>
          <a:prstGeom prst="rect">
            <a:avLst/>
          </a:prstGeom>
        </p:spPr>
      </p:pic>
      <p:cxnSp>
        <p:nvCxnSpPr>
          <p:cNvPr id="8" name="直接箭头连接符 7"/>
          <p:cNvCxnSpPr/>
          <p:nvPr/>
        </p:nvCxnSpPr>
        <p:spPr>
          <a:xfrm>
            <a:off x="11081385" y="2019935"/>
            <a:ext cx="617855" cy="71374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828540" y="1097915"/>
            <a:ext cx="71196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最后进行一步确认，可以通过查看详细看到这笔金额产生的内容。有问题点击撤回即可即返回上一步骤，如若无误，点击确认即可。等待中心管理员进行最后的审核。审核完毕即可打印此单由线下交由财务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86360" y="3409315"/>
            <a:ext cx="2186305" cy="117284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" name="直接箭头连接符 2"/>
          <p:cNvCxnSpPr/>
          <p:nvPr/>
        </p:nvCxnSpPr>
        <p:spPr>
          <a:xfrm flipH="1">
            <a:off x="1775460" y="1395730"/>
            <a:ext cx="784225" cy="200723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稻壳儿春秋广告/盗版必究        原创来源：http://chn.docer.com/works?userid=199329941#!/work_time"/>
          <p:cNvSpPr/>
          <p:nvPr/>
        </p:nvSpPr>
        <p:spPr>
          <a:xfrm>
            <a:off x="5211745" y="0"/>
            <a:ext cx="6980255" cy="6858000"/>
          </a:xfrm>
          <a:prstGeom prst="rect">
            <a:avLst/>
          </a:pr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稻壳儿春秋广告/盗版必究        原创来源：http://chn.docer.com/works?userid=199329941#!/work_time"/>
          <p:cNvSpPr/>
          <p:nvPr/>
        </p:nvSpPr>
        <p:spPr>
          <a:xfrm>
            <a:off x="4908277" y="4917543"/>
            <a:ext cx="606935" cy="1940457"/>
          </a:xfrm>
          <a:custGeom>
            <a:avLst/>
            <a:gdLst>
              <a:gd name="connsiteX0" fmla="*/ 683972 w 1367944"/>
              <a:gd name="connsiteY0" fmla="*/ 0 h 4373510"/>
              <a:gd name="connsiteX1" fmla="*/ 1367944 w 1367944"/>
              <a:gd name="connsiteY1" fmla="*/ 278627 h 4373510"/>
              <a:gd name="connsiteX2" fmla="*/ 1367944 w 1367944"/>
              <a:gd name="connsiteY2" fmla="*/ 1469537 h 4373510"/>
              <a:gd name="connsiteX3" fmla="*/ 1367944 w 1367944"/>
              <a:gd name="connsiteY3" fmla="*/ 1469538 h 4373510"/>
              <a:gd name="connsiteX4" fmla="*/ 1367944 w 1367944"/>
              <a:gd name="connsiteY4" fmla="*/ 4373510 h 4373510"/>
              <a:gd name="connsiteX5" fmla="*/ 0 w 1367944"/>
              <a:gd name="connsiteY5" fmla="*/ 4373510 h 4373510"/>
              <a:gd name="connsiteX6" fmla="*/ 0 w 1367944"/>
              <a:gd name="connsiteY6" fmla="*/ 1469538 h 4373510"/>
              <a:gd name="connsiteX7" fmla="*/ 0 w 1367944"/>
              <a:gd name="connsiteY7" fmla="*/ 1469537 h 4373510"/>
              <a:gd name="connsiteX8" fmla="*/ 0 w 1367944"/>
              <a:gd name="connsiteY8" fmla="*/ 278627 h 4373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7944" h="4373510">
                <a:moveTo>
                  <a:pt x="683972" y="0"/>
                </a:moveTo>
                <a:lnTo>
                  <a:pt x="1367944" y="278627"/>
                </a:lnTo>
                <a:lnTo>
                  <a:pt x="1367944" y="1469537"/>
                </a:lnTo>
                <a:lnTo>
                  <a:pt x="1367944" y="1469538"/>
                </a:lnTo>
                <a:lnTo>
                  <a:pt x="1367944" y="4373510"/>
                </a:lnTo>
                <a:lnTo>
                  <a:pt x="0" y="4373510"/>
                </a:lnTo>
                <a:lnTo>
                  <a:pt x="0" y="1469538"/>
                </a:lnTo>
                <a:lnTo>
                  <a:pt x="0" y="1469537"/>
                </a:lnTo>
                <a:lnTo>
                  <a:pt x="0" y="2786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稻壳儿春秋广告/盗版必究        原创来源：http://chn.docer.com/works?userid=199329941#!/work_time"/>
          <p:cNvSpPr/>
          <p:nvPr/>
        </p:nvSpPr>
        <p:spPr>
          <a:xfrm flipV="1">
            <a:off x="4908277" y="0"/>
            <a:ext cx="606935" cy="1940457"/>
          </a:xfrm>
          <a:custGeom>
            <a:avLst/>
            <a:gdLst>
              <a:gd name="connsiteX0" fmla="*/ 683972 w 1367944"/>
              <a:gd name="connsiteY0" fmla="*/ 0 h 4373510"/>
              <a:gd name="connsiteX1" fmla="*/ 1367944 w 1367944"/>
              <a:gd name="connsiteY1" fmla="*/ 278627 h 4373510"/>
              <a:gd name="connsiteX2" fmla="*/ 1367944 w 1367944"/>
              <a:gd name="connsiteY2" fmla="*/ 1469537 h 4373510"/>
              <a:gd name="connsiteX3" fmla="*/ 1367944 w 1367944"/>
              <a:gd name="connsiteY3" fmla="*/ 1469538 h 4373510"/>
              <a:gd name="connsiteX4" fmla="*/ 1367944 w 1367944"/>
              <a:gd name="connsiteY4" fmla="*/ 4373510 h 4373510"/>
              <a:gd name="connsiteX5" fmla="*/ 0 w 1367944"/>
              <a:gd name="connsiteY5" fmla="*/ 4373510 h 4373510"/>
              <a:gd name="connsiteX6" fmla="*/ 0 w 1367944"/>
              <a:gd name="connsiteY6" fmla="*/ 1469538 h 4373510"/>
              <a:gd name="connsiteX7" fmla="*/ 0 w 1367944"/>
              <a:gd name="connsiteY7" fmla="*/ 1469537 h 4373510"/>
              <a:gd name="connsiteX8" fmla="*/ 0 w 1367944"/>
              <a:gd name="connsiteY8" fmla="*/ 278627 h 4373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7944" h="4373510">
                <a:moveTo>
                  <a:pt x="683972" y="0"/>
                </a:moveTo>
                <a:lnTo>
                  <a:pt x="1367944" y="278627"/>
                </a:lnTo>
                <a:lnTo>
                  <a:pt x="1367944" y="1469537"/>
                </a:lnTo>
                <a:lnTo>
                  <a:pt x="1367944" y="1469538"/>
                </a:lnTo>
                <a:lnTo>
                  <a:pt x="1367944" y="4373510"/>
                </a:lnTo>
                <a:lnTo>
                  <a:pt x="0" y="4373510"/>
                </a:lnTo>
                <a:lnTo>
                  <a:pt x="0" y="1469538"/>
                </a:lnTo>
                <a:lnTo>
                  <a:pt x="0" y="1469537"/>
                </a:lnTo>
                <a:lnTo>
                  <a:pt x="0" y="2786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稻壳儿春秋广告/盗版必究        原创来源：http://chn.docer.com/works?userid=199329941#!/work_time"/>
          <p:cNvSpPr txBox="1"/>
          <p:nvPr/>
        </p:nvSpPr>
        <p:spPr>
          <a:xfrm>
            <a:off x="1286956" y="3734089"/>
            <a:ext cx="354590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系统介绍</a:t>
            </a:r>
            <a:endParaRPr lang="zh-CN" alt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稻壳儿春秋广告/盗版必究        原创来源：http://chn.docer.com/works?userid=199329941#!/work_time"/>
          <p:cNvSpPr txBox="1"/>
          <p:nvPr/>
        </p:nvSpPr>
        <p:spPr>
          <a:xfrm>
            <a:off x="1286956" y="2934480"/>
            <a:ext cx="3545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01</a:t>
            </a:r>
            <a:endParaRPr lang="zh-CN" altLang="en-US" sz="4800" b="1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稻壳儿春秋广告/盗版必究        原创来源：http://chn.docer.com/works?userid=199329941#!/work_time"/>
          <p:cNvSpPr>
            <a:spLocks noEditPoints="1"/>
          </p:cNvSpPr>
          <p:nvPr/>
        </p:nvSpPr>
        <p:spPr bwMode="auto">
          <a:xfrm>
            <a:off x="1446408" y="2355081"/>
            <a:ext cx="522288" cy="523875"/>
          </a:xfrm>
          <a:custGeom>
            <a:avLst/>
            <a:gdLst>
              <a:gd name="T0" fmla="*/ 85 w 252"/>
              <a:gd name="T1" fmla="*/ 167 h 252"/>
              <a:gd name="T2" fmla="*/ 118 w 252"/>
              <a:gd name="T3" fmla="*/ 167 h 252"/>
              <a:gd name="T4" fmla="*/ 196 w 252"/>
              <a:gd name="T5" fmla="*/ 89 h 252"/>
              <a:gd name="T6" fmla="*/ 163 w 252"/>
              <a:gd name="T7" fmla="*/ 56 h 252"/>
              <a:gd name="T8" fmla="*/ 85 w 252"/>
              <a:gd name="T9" fmla="*/ 134 h 252"/>
              <a:gd name="T10" fmla="*/ 85 w 252"/>
              <a:gd name="T11" fmla="*/ 167 h 252"/>
              <a:gd name="T12" fmla="*/ 141 w 252"/>
              <a:gd name="T13" fmla="*/ 33 h 252"/>
              <a:gd name="T14" fmla="*/ 107 w 252"/>
              <a:gd name="T15" fmla="*/ 0 h 252"/>
              <a:gd name="T16" fmla="*/ 29 w 252"/>
              <a:gd name="T17" fmla="*/ 78 h 252"/>
              <a:gd name="T18" fmla="*/ 29 w 252"/>
              <a:gd name="T19" fmla="*/ 111 h 252"/>
              <a:gd name="T20" fmla="*/ 63 w 252"/>
              <a:gd name="T21" fmla="*/ 111 h 252"/>
              <a:gd name="T22" fmla="*/ 141 w 252"/>
              <a:gd name="T23" fmla="*/ 33 h 252"/>
              <a:gd name="T24" fmla="*/ 121 w 252"/>
              <a:gd name="T25" fmla="*/ 217 h 252"/>
              <a:gd name="T26" fmla="*/ 77 w 252"/>
              <a:gd name="T27" fmla="*/ 224 h 252"/>
              <a:gd name="T28" fmla="*/ 67 w 252"/>
              <a:gd name="T29" fmla="*/ 185 h 252"/>
              <a:gd name="T30" fmla="*/ 28 w 252"/>
              <a:gd name="T31" fmla="*/ 175 h 252"/>
              <a:gd name="T32" fmla="*/ 35 w 252"/>
              <a:gd name="T33" fmla="*/ 131 h 252"/>
              <a:gd name="T34" fmla="*/ 21 w 252"/>
              <a:gd name="T35" fmla="*/ 118 h 252"/>
              <a:gd name="T36" fmla="*/ 0 w 252"/>
              <a:gd name="T37" fmla="*/ 252 h 252"/>
              <a:gd name="T38" fmla="*/ 134 w 252"/>
              <a:gd name="T39" fmla="*/ 231 h 252"/>
              <a:gd name="T40" fmla="*/ 134 w 252"/>
              <a:gd name="T41" fmla="*/ 231 h 252"/>
              <a:gd name="T42" fmla="*/ 121 w 252"/>
              <a:gd name="T43" fmla="*/ 217 h 252"/>
              <a:gd name="T44" fmla="*/ 252 w 252"/>
              <a:gd name="T45" fmla="*/ 145 h 252"/>
              <a:gd name="T46" fmla="*/ 219 w 252"/>
              <a:gd name="T47" fmla="*/ 111 h 252"/>
              <a:gd name="T48" fmla="*/ 141 w 252"/>
              <a:gd name="T49" fmla="*/ 189 h 252"/>
              <a:gd name="T50" fmla="*/ 141 w 252"/>
              <a:gd name="T51" fmla="*/ 190 h 252"/>
              <a:gd name="T52" fmla="*/ 141 w 252"/>
              <a:gd name="T53" fmla="*/ 224 h 252"/>
              <a:gd name="T54" fmla="*/ 175 w 252"/>
              <a:gd name="T55" fmla="*/ 224 h 252"/>
              <a:gd name="T56" fmla="*/ 174 w 252"/>
              <a:gd name="T57" fmla="*/ 223 h 252"/>
              <a:gd name="T58" fmla="*/ 252 w 252"/>
              <a:gd name="T59" fmla="*/ 145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52" h="252">
                <a:moveTo>
                  <a:pt x="85" y="167"/>
                </a:moveTo>
                <a:cubicBezTo>
                  <a:pt x="118" y="167"/>
                  <a:pt x="118" y="167"/>
                  <a:pt x="118" y="167"/>
                </a:cubicBezTo>
                <a:cubicBezTo>
                  <a:pt x="196" y="89"/>
                  <a:pt x="196" y="89"/>
                  <a:pt x="196" y="89"/>
                </a:cubicBezTo>
                <a:cubicBezTo>
                  <a:pt x="163" y="56"/>
                  <a:pt x="163" y="56"/>
                  <a:pt x="163" y="56"/>
                </a:cubicBezTo>
                <a:cubicBezTo>
                  <a:pt x="85" y="134"/>
                  <a:pt x="85" y="134"/>
                  <a:pt x="85" y="134"/>
                </a:cubicBezTo>
                <a:lnTo>
                  <a:pt x="85" y="167"/>
                </a:lnTo>
                <a:close/>
                <a:moveTo>
                  <a:pt x="141" y="33"/>
                </a:moveTo>
                <a:cubicBezTo>
                  <a:pt x="107" y="0"/>
                  <a:pt x="107" y="0"/>
                  <a:pt x="107" y="0"/>
                </a:cubicBezTo>
                <a:cubicBezTo>
                  <a:pt x="29" y="78"/>
                  <a:pt x="29" y="78"/>
                  <a:pt x="29" y="78"/>
                </a:cubicBezTo>
                <a:cubicBezTo>
                  <a:pt x="29" y="111"/>
                  <a:pt x="29" y="111"/>
                  <a:pt x="29" y="111"/>
                </a:cubicBezTo>
                <a:cubicBezTo>
                  <a:pt x="63" y="111"/>
                  <a:pt x="63" y="111"/>
                  <a:pt x="63" y="111"/>
                </a:cubicBezTo>
                <a:lnTo>
                  <a:pt x="141" y="33"/>
                </a:lnTo>
                <a:close/>
                <a:moveTo>
                  <a:pt x="121" y="217"/>
                </a:moveTo>
                <a:cubicBezTo>
                  <a:pt x="77" y="224"/>
                  <a:pt x="77" y="224"/>
                  <a:pt x="77" y="224"/>
                </a:cubicBezTo>
                <a:cubicBezTo>
                  <a:pt x="81" y="210"/>
                  <a:pt x="77" y="196"/>
                  <a:pt x="67" y="185"/>
                </a:cubicBezTo>
                <a:cubicBezTo>
                  <a:pt x="56" y="175"/>
                  <a:pt x="42" y="171"/>
                  <a:pt x="28" y="175"/>
                </a:cubicBezTo>
                <a:cubicBezTo>
                  <a:pt x="35" y="131"/>
                  <a:pt x="35" y="131"/>
                  <a:pt x="35" y="131"/>
                </a:cubicBezTo>
                <a:cubicBezTo>
                  <a:pt x="21" y="118"/>
                  <a:pt x="21" y="118"/>
                  <a:pt x="21" y="118"/>
                </a:cubicBezTo>
                <a:cubicBezTo>
                  <a:pt x="0" y="252"/>
                  <a:pt x="0" y="252"/>
                  <a:pt x="0" y="252"/>
                </a:cubicBezTo>
                <a:cubicBezTo>
                  <a:pt x="134" y="231"/>
                  <a:pt x="134" y="231"/>
                  <a:pt x="134" y="231"/>
                </a:cubicBezTo>
                <a:cubicBezTo>
                  <a:pt x="134" y="231"/>
                  <a:pt x="134" y="231"/>
                  <a:pt x="134" y="231"/>
                </a:cubicBezTo>
                <a:lnTo>
                  <a:pt x="121" y="217"/>
                </a:lnTo>
                <a:close/>
                <a:moveTo>
                  <a:pt x="252" y="145"/>
                </a:moveTo>
                <a:cubicBezTo>
                  <a:pt x="219" y="111"/>
                  <a:pt x="219" y="111"/>
                  <a:pt x="219" y="111"/>
                </a:cubicBezTo>
                <a:cubicBezTo>
                  <a:pt x="141" y="189"/>
                  <a:pt x="141" y="189"/>
                  <a:pt x="141" y="189"/>
                </a:cubicBezTo>
                <a:cubicBezTo>
                  <a:pt x="141" y="190"/>
                  <a:pt x="141" y="190"/>
                  <a:pt x="141" y="190"/>
                </a:cubicBezTo>
                <a:cubicBezTo>
                  <a:pt x="141" y="224"/>
                  <a:pt x="141" y="224"/>
                  <a:pt x="141" y="224"/>
                </a:cubicBezTo>
                <a:cubicBezTo>
                  <a:pt x="175" y="224"/>
                  <a:pt x="175" y="224"/>
                  <a:pt x="175" y="224"/>
                </a:cubicBezTo>
                <a:cubicBezTo>
                  <a:pt x="174" y="223"/>
                  <a:pt x="174" y="223"/>
                  <a:pt x="174" y="223"/>
                </a:cubicBezTo>
                <a:lnTo>
                  <a:pt x="252" y="145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8" name="稻壳儿春秋广告/盗版必究        原创来源：http://chn.docer.com/works?userid=199329941#!/work_time"/>
          <p:cNvSpPr txBox="1"/>
          <p:nvPr/>
        </p:nvSpPr>
        <p:spPr>
          <a:xfrm>
            <a:off x="6297136" y="2900992"/>
            <a:ext cx="193992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系统介绍</a:t>
            </a:r>
            <a:endParaRPr lang="zh-CN" altLang="en-US" sz="24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稻壳儿春秋广告/盗版必究        原创来源：http://chn.docer.com/works?userid=199329941#!/work_time"/>
          <p:cNvSpPr txBox="1"/>
          <p:nvPr/>
        </p:nvSpPr>
        <p:spPr>
          <a:xfrm>
            <a:off x="6297136" y="3607109"/>
            <a:ext cx="193992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流程介绍</a:t>
            </a:r>
            <a:endParaRPr lang="zh-CN" altLang="en-US" sz="24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稻壳儿春秋广告/盗版必究        原创来源：http://chn.docer.com/works?userid=199329941#!/work_time"/>
          <p:cNvSpPr/>
          <p:nvPr/>
        </p:nvSpPr>
        <p:spPr>
          <a:xfrm>
            <a:off x="5211745" y="0"/>
            <a:ext cx="6980255" cy="6858000"/>
          </a:xfrm>
          <a:prstGeom prst="rect">
            <a:avLst/>
          </a:pr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稻壳儿春秋广告/盗版必究        原创来源：http://chn.docer.com/works?userid=199329941#!/work_time"/>
          <p:cNvSpPr/>
          <p:nvPr/>
        </p:nvSpPr>
        <p:spPr>
          <a:xfrm>
            <a:off x="4908277" y="4917543"/>
            <a:ext cx="606935" cy="1940457"/>
          </a:xfrm>
          <a:custGeom>
            <a:avLst/>
            <a:gdLst>
              <a:gd name="connsiteX0" fmla="*/ 683972 w 1367944"/>
              <a:gd name="connsiteY0" fmla="*/ 0 h 4373510"/>
              <a:gd name="connsiteX1" fmla="*/ 1367944 w 1367944"/>
              <a:gd name="connsiteY1" fmla="*/ 278627 h 4373510"/>
              <a:gd name="connsiteX2" fmla="*/ 1367944 w 1367944"/>
              <a:gd name="connsiteY2" fmla="*/ 1469537 h 4373510"/>
              <a:gd name="connsiteX3" fmla="*/ 1367944 w 1367944"/>
              <a:gd name="connsiteY3" fmla="*/ 1469538 h 4373510"/>
              <a:gd name="connsiteX4" fmla="*/ 1367944 w 1367944"/>
              <a:gd name="connsiteY4" fmla="*/ 4373510 h 4373510"/>
              <a:gd name="connsiteX5" fmla="*/ 0 w 1367944"/>
              <a:gd name="connsiteY5" fmla="*/ 4373510 h 4373510"/>
              <a:gd name="connsiteX6" fmla="*/ 0 w 1367944"/>
              <a:gd name="connsiteY6" fmla="*/ 1469538 h 4373510"/>
              <a:gd name="connsiteX7" fmla="*/ 0 w 1367944"/>
              <a:gd name="connsiteY7" fmla="*/ 1469537 h 4373510"/>
              <a:gd name="connsiteX8" fmla="*/ 0 w 1367944"/>
              <a:gd name="connsiteY8" fmla="*/ 278627 h 4373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7944" h="4373510">
                <a:moveTo>
                  <a:pt x="683972" y="0"/>
                </a:moveTo>
                <a:lnTo>
                  <a:pt x="1367944" y="278627"/>
                </a:lnTo>
                <a:lnTo>
                  <a:pt x="1367944" y="1469537"/>
                </a:lnTo>
                <a:lnTo>
                  <a:pt x="1367944" y="1469538"/>
                </a:lnTo>
                <a:lnTo>
                  <a:pt x="1367944" y="4373510"/>
                </a:lnTo>
                <a:lnTo>
                  <a:pt x="0" y="4373510"/>
                </a:lnTo>
                <a:lnTo>
                  <a:pt x="0" y="1469538"/>
                </a:lnTo>
                <a:lnTo>
                  <a:pt x="0" y="1469537"/>
                </a:lnTo>
                <a:lnTo>
                  <a:pt x="0" y="2786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稻壳儿春秋广告/盗版必究        原创来源：http://chn.docer.com/works?userid=199329941#!/work_time"/>
          <p:cNvSpPr/>
          <p:nvPr/>
        </p:nvSpPr>
        <p:spPr>
          <a:xfrm flipV="1">
            <a:off x="4908277" y="0"/>
            <a:ext cx="606935" cy="1940457"/>
          </a:xfrm>
          <a:custGeom>
            <a:avLst/>
            <a:gdLst>
              <a:gd name="connsiteX0" fmla="*/ 683972 w 1367944"/>
              <a:gd name="connsiteY0" fmla="*/ 0 h 4373510"/>
              <a:gd name="connsiteX1" fmla="*/ 1367944 w 1367944"/>
              <a:gd name="connsiteY1" fmla="*/ 278627 h 4373510"/>
              <a:gd name="connsiteX2" fmla="*/ 1367944 w 1367944"/>
              <a:gd name="connsiteY2" fmla="*/ 1469537 h 4373510"/>
              <a:gd name="connsiteX3" fmla="*/ 1367944 w 1367944"/>
              <a:gd name="connsiteY3" fmla="*/ 1469538 h 4373510"/>
              <a:gd name="connsiteX4" fmla="*/ 1367944 w 1367944"/>
              <a:gd name="connsiteY4" fmla="*/ 4373510 h 4373510"/>
              <a:gd name="connsiteX5" fmla="*/ 0 w 1367944"/>
              <a:gd name="connsiteY5" fmla="*/ 4373510 h 4373510"/>
              <a:gd name="connsiteX6" fmla="*/ 0 w 1367944"/>
              <a:gd name="connsiteY6" fmla="*/ 1469538 h 4373510"/>
              <a:gd name="connsiteX7" fmla="*/ 0 w 1367944"/>
              <a:gd name="connsiteY7" fmla="*/ 1469537 h 4373510"/>
              <a:gd name="connsiteX8" fmla="*/ 0 w 1367944"/>
              <a:gd name="connsiteY8" fmla="*/ 278627 h 4373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7944" h="4373510">
                <a:moveTo>
                  <a:pt x="683972" y="0"/>
                </a:moveTo>
                <a:lnTo>
                  <a:pt x="1367944" y="278627"/>
                </a:lnTo>
                <a:lnTo>
                  <a:pt x="1367944" y="1469537"/>
                </a:lnTo>
                <a:lnTo>
                  <a:pt x="1367944" y="1469538"/>
                </a:lnTo>
                <a:lnTo>
                  <a:pt x="1367944" y="4373510"/>
                </a:lnTo>
                <a:lnTo>
                  <a:pt x="0" y="4373510"/>
                </a:lnTo>
                <a:lnTo>
                  <a:pt x="0" y="1469538"/>
                </a:lnTo>
                <a:lnTo>
                  <a:pt x="0" y="1469537"/>
                </a:lnTo>
                <a:lnTo>
                  <a:pt x="0" y="2786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稻壳儿春秋广告/盗版必究        原创来源：http://chn.docer.com/works?userid=199329941#!/work_time"/>
          <p:cNvSpPr txBox="1"/>
          <p:nvPr/>
        </p:nvSpPr>
        <p:spPr>
          <a:xfrm>
            <a:off x="1286956" y="3734089"/>
            <a:ext cx="354590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帐号注册以及使用</a:t>
            </a:r>
            <a:endParaRPr lang="zh-CN" alt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稻壳儿春秋广告/盗版必究        原创来源：http://chn.docer.com/works?userid=199329941#!/work_time"/>
          <p:cNvSpPr txBox="1"/>
          <p:nvPr/>
        </p:nvSpPr>
        <p:spPr>
          <a:xfrm>
            <a:off x="1286956" y="2934480"/>
            <a:ext cx="3545903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05</a:t>
            </a:r>
            <a:endParaRPr lang="zh-CN" altLang="en-US" sz="4800" b="1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稻壳儿春秋广告/盗版必究        原创来源：http://chn.docer.com/works?userid=199329941#!/work_time"/>
          <p:cNvSpPr>
            <a:spLocks noEditPoints="1"/>
          </p:cNvSpPr>
          <p:nvPr/>
        </p:nvSpPr>
        <p:spPr bwMode="auto">
          <a:xfrm>
            <a:off x="1446408" y="2355081"/>
            <a:ext cx="522288" cy="523875"/>
          </a:xfrm>
          <a:custGeom>
            <a:avLst/>
            <a:gdLst>
              <a:gd name="T0" fmla="*/ 85 w 252"/>
              <a:gd name="T1" fmla="*/ 167 h 252"/>
              <a:gd name="T2" fmla="*/ 118 w 252"/>
              <a:gd name="T3" fmla="*/ 167 h 252"/>
              <a:gd name="T4" fmla="*/ 196 w 252"/>
              <a:gd name="T5" fmla="*/ 89 h 252"/>
              <a:gd name="T6" fmla="*/ 163 w 252"/>
              <a:gd name="T7" fmla="*/ 56 h 252"/>
              <a:gd name="T8" fmla="*/ 85 w 252"/>
              <a:gd name="T9" fmla="*/ 134 h 252"/>
              <a:gd name="T10" fmla="*/ 85 w 252"/>
              <a:gd name="T11" fmla="*/ 167 h 252"/>
              <a:gd name="T12" fmla="*/ 141 w 252"/>
              <a:gd name="T13" fmla="*/ 33 h 252"/>
              <a:gd name="T14" fmla="*/ 107 w 252"/>
              <a:gd name="T15" fmla="*/ 0 h 252"/>
              <a:gd name="T16" fmla="*/ 29 w 252"/>
              <a:gd name="T17" fmla="*/ 78 h 252"/>
              <a:gd name="T18" fmla="*/ 29 w 252"/>
              <a:gd name="T19" fmla="*/ 111 h 252"/>
              <a:gd name="T20" fmla="*/ 63 w 252"/>
              <a:gd name="T21" fmla="*/ 111 h 252"/>
              <a:gd name="T22" fmla="*/ 141 w 252"/>
              <a:gd name="T23" fmla="*/ 33 h 252"/>
              <a:gd name="T24" fmla="*/ 121 w 252"/>
              <a:gd name="T25" fmla="*/ 217 h 252"/>
              <a:gd name="T26" fmla="*/ 77 w 252"/>
              <a:gd name="T27" fmla="*/ 224 h 252"/>
              <a:gd name="T28" fmla="*/ 67 w 252"/>
              <a:gd name="T29" fmla="*/ 185 h 252"/>
              <a:gd name="T30" fmla="*/ 28 w 252"/>
              <a:gd name="T31" fmla="*/ 175 h 252"/>
              <a:gd name="T32" fmla="*/ 35 w 252"/>
              <a:gd name="T33" fmla="*/ 131 h 252"/>
              <a:gd name="T34" fmla="*/ 21 w 252"/>
              <a:gd name="T35" fmla="*/ 118 h 252"/>
              <a:gd name="T36" fmla="*/ 0 w 252"/>
              <a:gd name="T37" fmla="*/ 252 h 252"/>
              <a:gd name="T38" fmla="*/ 134 w 252"/>
              <a:gd name="T39" fmla="*/ 231 h 252"/>
              <a:gd name="T40" fmla="*/ 134 w 252"/>
              <a:gd name="T41" fmla="*/ 231 h 252"/>
              <a:gd name="T42" fmla="*/ 121 w 252"/>
              <a:gd name="T43" fmla="*/ 217 h 252"/>
              <a:gd name="T44" fmla="*/ 252 w 252"/>
              <a:gd name="T45" fmla="*/ 145 h 252"/>
              <a:gd name="T46" fmla="*/ 219 w 252"/>
              <a:gd name="T47" fmla="*/ 111 h 252"/>
              <a:gd name="T48" fmla="*/ 141 w 252"/>
              <a:gd name="T49" fmla="*/ 189 h 252"/>
              <a:gd name="T50" fmla="*/ 141 w 252"/>
              <a:gd name="T51" fmla="*/ 190 h 252"/>
              <a:gd name="T52" fmla="*/ 141 w 252"/>
              <a:gd name="T53" fmla="*/ 224 h 252"/>
              <a:gd name="T54" fmla="*/ 175 w 252"/>
              <a:gd name="T55" fmla="*/ 224 h 252"/>
              <a:gd name="T56" fmla="*/ 174 w 252"/>
              <a:gd name="T57" fmla="*/ 223 h 252"/>
              <a:gd name="T58" fmla="*/ 252 w 252"/>
              <a:gd name="T59" fmla="*/ 145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52" h="252">
                <a:moveTo>
                  <a:pt x="85" y="167"/>
                </a:moveTo>
                <a:cubicBezTo>
                  <a:pt x="118" y="167"/>
                  <a:pt x="118" y="167"/>
                  <a:pt x="118" y="167"/>
                </a:cubicBezTo>
                <a:cubicBezTo>
                  <a:pt x="196" y="89"/>
                  <a:pt x="196" y="89"/>
                  <a:pt x="196" y="89"/>
                </a:cubicBezTo>
                <a:cubicBezTo>
                  <a:pt x="163" y="56"/>
                  <a:pt x="163" y="56"/>
                  <a:pt x="163" y="56"/>
                </a:cubicBezTo>
                <a:cubicBezTo>
                  <a:pt x="85" y="134"/>
                  <a:pt x="85" y="134"/>
                  <a:pt x="85" y="134"/>
                </a:cubicBezTo>
                <a:lnTo>
                  <a:pt x="85" y="167"/>
                </a:lnTo>
                <a:close/>
                <a:moveTo>
                  <a:pt x="141" y="33"/>
                </a:moveTo>
                <a:cubicBezTo>
                  <a:pt x="107" y="0"/>
                  <a:pt x="107" y="0"/>
                  <a:pt x="107" y="0"/>
                </a:cubicBezTo>
                <a:cubicBezTo>
                  <a:pt x="29" y="78"/>
                  <a:pt x="29" y="78"/>
                  <a:pt x="29" y="78"/>
                </a:cubicBezTo>
                <a:cubicBezTo>
                  <a:pt x="29" y="111"/>
                  <a:pt x="29" y="111"/>
                  <a:pt x="29" y="111"/>
                </a:cubicBezTo>
                <a:cubicBezTo>
                  <a:pt x="63" y="111"/>
                  <a:pt x="63" y="111"/>
                  <a:pt x="63" y="111"/>
                </a:cubicBezTo>
                <a:lnTo>
                  <a:pt x="141" y="33"/>
                </a:lnTo>
                <a:close/>
                <a:moveTo>
                  <a:pt x="121" y="217"/>
                </a:moveTo>
                <a:cubicBezTo>
                  <a:pt x="77" y="224"/>
                  <a:pt x="77" y="224"/>
                  <a:pt x="77" y="224"/>
                </a:cubicBezTo>
                <a:cubicBezTo>
                  <a:pt x="81" y="210"/>
                  <a:pt x="77" y="196"/>
                  <a:pt x="67" y="185"/>
                </a:cubicBezTo>
                <a:cubicBezTo>
                  <a:pt x="56" y="175"/>
                  <a:pt x="42" y="171"/>
                  <a:pt x="28" y="175"/>
                </a:cubicBezTo>
                <a:cubicBezTo>
                  <a:pt x="35" y="131"/>
                  <a:pt x="35" y="131"/>
                  <a:pt x="35" y="131"/>
                </a:cubicBezTo>
                <a:cubicBezTo>
                  <a:pt x="21" y="118"/>
                  <a:pt x="21" y="118"/>
                  <a:pt x="21" y="118"/>
                </a:cubicBezTo>
                <a:cubicBezTo>
                  <a:pt x="0" y="252"/>
                  <a:pt x="0" y="252"/>
                  <a:pt x="0" y="252"/>
                </a:cubicBezTo>
                <a:cubicBezTo>
                  <a:pt x="134" y="231"/>
                  <a:pt x="134" y="231"/>
                  <a:pt x="134" y="231"/>
                </a:cubicBezTo>
                <a:cubicBezTo>
                  <a:pt x="134" y="231"/>
                  <a:pt x="134" y="231"/>
                  <a:pt x="134" y="231"/>
                </a:cubicBezTo>
                <a:lnTo>
                  <a:pt x="121" y="217"/>
                </a:lnTo>
                <a:close/>
                <a:moveTo>
                  <a:pt x="252" y="145"/>
                </a:moveTo>
                <a:cubicBezTo>
                  <a:pt x="219" y="111"/>
                  <a:pt x="219" y="111"/>
                  <a:pt x="219" y="111"/>
                </a:cubicBezTo>
                <a:cubicBezTo>
                  <a:pt x="141" y="189"/>
                  <a:pt x="141" y="189"/>
                  <a:pt x="141" y="189"/>
                </a:cubicBezTo>
                <a:cubicBezTo>
                  <a:pt x="141" y="190"/>
                  <a:pt x="141" y="190"/>
                  <a:pt x="141" y="190"/>
                </a:cubicBezTo>
                <a:cubicBezTo>
                  <a:pt x="141" y="224"/>
                  <a:pt x="141" y="224"/>
                  <a:pt x="141" y="224"/>
                </a:cubicBezTo>
                <a:cubicBezTo>
                  <a:pt x="175" y="224"/>
                  <a:pt x="175" y="224"/>
                  <a:pt x="175" y="224"/>
                </a:cubicBezTo>
                <a:cubicBezTo>
                  <a:pt x="174" y="223"/>
                  <a:pt x="174" y="223"/>
                  <a:pt x="174" y="223"/>
                </a:cubicBezTo>
                <a:lnTo>
                  <a:pt x="252" y="145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8" name="稻壳儿春秋广告/盗版必究        原创来源：http://chn.docer.com/works?userid=199329941#!/work_time"/>
          <p:cNvSpPr txBox="1"/>
          <p:nvPr/>
        </p:nvSpPr>
        <p:spPr>
          <a:xfrm>
            <a:off x="6297136" y="2870911"/>
            <a:ext cx="290703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校内用户补全信息</a:t>
            </a:r>
            <a:endParaRPr lang="zh-CN" altLang="en-US" sz="24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稻壳儿春秋广告/盗版必究        原创来源：http://chn.docer.com/works?userid=199329941#!/work_time"/>
          <p:cNvSpPr txBox="1"/>
          <p:nvPr/>
        </p:nvSpPr>
        <p:spPr>
          <a:xfrm>
            <a:off x="6297136" y="3577025"/>
            <a:ext cx="229743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平台仪器预约</a:t>
            </a:r>
            <a:endParaRPr lang="zh-CN" altLang="en-US" sz="24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稻壳儿春秋广告/盗版必究        原创来源：http://chn.docer.com/works?userid=199329941#!/work_time"/>
          <p:cNvSpPr txBox="1"/>
          <p:nvPr/>
        </p:nvSpPr>
        <p:spPr>
          <a:xfrm>
            <a:off x="6297136" y="4283142"/>
            <a:ext cx="229743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平台仪器送样</a:t>
            </a:r>
            <a:endParaRPr lang="zh-CN" altLang="en-US" sz="24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稻壳儿春秋广告/盗版必究        原创来源：http://chn.docer.com/works?userid=199329941#!/work_time"/>
          <p:cNvSpPr/>
          <p:nvPr>
            <p:custDataLst>
              <p:tags r:id="rId1"/>
            </p:custDataLst>
          </p:nvPr>
        </p:nvSpPr>
        <p:spPr>
          <a:xfrm>
            <a:off x="7714615" y="1301115"/>
            <a:ext cx="4001770" cy="4642485"/>
          </a:xfrm>
          <a:prstGeom prst="rect">
            <a:avLst/>
          </a:pr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077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稻壳儿春秋广告/盗版必究        原创来源：http://chn.docer.com/works?userid=199329941#!/work_time"/>
          <p:cNvSpPr txBox="1"/>
          <p:nvPr/>
        </p:nvSpPr>
        <p:spPr>
          <a:xfrm>
            <a:off x="329938" y="392586"/>
            <a:ext cx="221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校内用户补全信息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稻壳儿春秋广告/盗版必究        原创来源：http://chn.docer.com/works?userid=199329941#!/work_time"/>
          <p:cNvSpPr txBox="1"/>
          <p:nvPr/>
        </p:nvSpPr>
        <p:spPr>
          <a:xfrm flipH="1">
            <a:off x="5078443" y="4219244"/>
            <a:ext cx="16339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研究思路</a:t>
            </a:r>
            <a:endParaRPr lang="zh-CN" altLang="en-US" sz="20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稻壳儿春秋广告/盗版必究        原创来源：http://chn.docer.com/works?userid=199329941#!/work_time"/>
          <p:cNvSpPr>
            <a:spLocks noEditPoints="1"/>
          </p:cNvSpPr>
          <p:nvPr/>
        </p:nvSpPr>
        <p:spPr bwMode="auto">
          <a:xfrm>
            <a:off x="5164755" y="3376111"/>
            <a:ext cx="931245" cy="703410"/>
          </a:xfrm>
          <a:custGeom>
            <a:avLst/>
            <a:gdLst>
              <a:gd name="T0" fmla="*/ 219 w 322"/>
              <a:gd name="T1" fmla="*/ 140 h 243"/>
              <a:gd name="T2" fmla="*/ 60 w 322"/>
              <a:gd name="T3" fmla="*/ 140 h 243"/>
              <a:gd name="T4" fmla="*/ 60 w 322"/>
              <a:gd name="T5" fmla="*/ 163 h 243"/>
              <a:gd name="T6" fmla="*/ 219 w 322"/>
              <a:gd name="T7" fmla="*/ 163 h 243"/>
              <a:gd name="T8" fmla="*/ 219 w 322"/>
              <a:gd name="T9" fmla="*/ 140 h 243"/>
              <a:gd name="T10" fmla="*/ 303 w 322"/>
              <a:gd name="T11" fmla="*/ 201 h 243"/>
              <a:gd name="T12" fmla="*/ 303 w 322"/>
              <a:gd name="T13" fmla="*/ 21 h 243"/>
              <a:gd name="T14" fmla="*/ 281 w 322"/>
              <a:gd name="T15" fmla="*/ 0 h 243"/>
              <a:gd name="T16" fmla="*/ 41 w 322"/>
              <a:gd name="T17" fmla="*/ 0 h 243"/>
              <a:gd name="T18" fmla="*/ 18 w 322"/>
              <a:gd name="T19" fmla="*/ 21 h 243"/>
              <a:gd name="T20" fmla="*/ 18 w 322"/>
              <a:gd name="T21" fmla="*/ 201 h 243"/>
              <a:gd name="T22" fmla="*/ 0 w 322"/>
              <a:gd name="T23" fmla="*/ 201 h 243"/>
              <a:gd name="T24" fmla="*/ 0 w 322"/>
              <a:gd name="T25" fmla="*/ 222 h 243"/>
              <a:gd name="T26" fmla="*/ 20 w 322"/>
              <a:gd name="T27" fmla="*/ 243 h 243"/>
              <a:gd name="T28" fmla="*/ 302 w 322"/>
              <a:gd name="T29" fmla="*/ 243 h 243"/>
              <a:gd name="T30" fmla="*/ 322 w 322"/>
              <a:gd name="T31" fmla="*/ 222 h 243"/>
              <a:gd name="T32" fmla="*/ 322 w 322"/>
              <a:gd name="T33" fmla="*/ 201 h 243"/>
              <a:gd name="T34" fmla="*/ 303 w 322"/>
              <a:gd name="T35" fmla="*/ 201 h 243"/>
              <a:gd name="T36" fmla="*/ 161 w 322"/>
              <a:gd name="T37" fmla="*/ 10 h 243"/>
              <a:gd name="T38" fmla="*/ 171 w 322"/>
              <a:gd name="T39" fmla="*/ 20 h 243"/>
              <a:gd name="T40" fmla="*/ 161 w 322"/>
              <a:gd name="T41" fmla="*/ 30 h 243"/>
              <a:gd name="T42" fmla="*/ 151 w 322"/>
              <a:gd name="T43" fmla="*/ 20 h 243"/>
              <a:gd name="T44" fmla="*/ 161 w 322"/>
              <a:gd name="T45" fmla="*/ 10 h 243"/>
              <a:gd name="T46" fmla="*/ 182 w 322"/>
              <a:gd name="T47" fmla="*/ 224 h 243"/>
              <a:gd name="T48" fmla="*/ 140 w 322"/>
              <a:gd name="T49" fmla="*/ 224 h 243"/>
              <a:gd name="T50" fmla="*/ 140 w 322"/>
              <a:gd name="T51" fmla="*/ 201 h 243"/>
              <a:gd name="T52" fmla="*/ 182 w 322"/>
              <a:gd name="T53" fmla="*/ 201 h 243"/>
              <a:gd name="T54" fmla="*/ 182 w 322"/>
              <a:gd name="T55" fmla="*/ 224 h 243"/>
              <a:gd name="T56" fmla="*/ 280 w 322"/>
              <a:gd name="T57" fmla="*/ 182 h 243"/>
              <a:gd name="T58" fmla="*/ 42 w 322"/>
              <a:gd name="T59" fmla="*/ 182 h 243"/>
              <a:gd name="T60" fmla="*/ 42 w 322"/>
              <a:gd name="T61" fmla="*/ 42 h 243"/>
              <a:gd name="T62" fmla="*/ 280 w 322"/>
              <a:gd name="T63" fmla="*/ 42 h 243"/>
              <a:gd name="T64" fmla="*/ 280 w 322"/>
              <a:gd name="T65" fmla="*/ 182 h 243"/>
              <a:gd name="T66" fmla="*/ 261 w 322"/>
              <a:gd name="T67" fmla="*/ 103 h 243"/>
              <a:gd name="T68" fmla="*/ 60 w 322"/>
              <a:gd name="T69" fmla="*/ 103 h 243"/>
              <a:gd name="T70" fmla="*/ 60 w 322"/>
              <a:gd name="T71" fmla="*/ 121 h 243"/>
              <a:gd name="T72" fmla="*/ 261 w 322"/>
              <a:gd name="T73" fmla="*/ 121 h 243"/>
              <a:gd name="T74" fmla="*/ 261 w 322"/>
              <a:gd name="T75" fmla="*/ 103 h 243"/>
              <a:gd name="T76" fmla="*/ 261 w 322"/>
              <a:gd name="T77" fmla="*/ 60 h 243"/>
              <a:gd name="T78" fmla="*/ 60 w 322"/>
              <a:gd name="T79" fmla="*/ 60 h 243"/>
              <a:gd name="T80" fmla="*/ 60 w 322"/>
              <a:gd name="T81" fmla="*/ 79 h 243"/>
              <a:gd name="T82" fmla="*/ 261 w 322"/>
              <a:gd name="T83" fmla="*/ 79 h 243"/>
              <a:gd name="T84" fmla="*/ 261 w 322"/>
              <a:gd name="T85" fmla="*/ 60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22" h="243">
                <a:moveTo>
                  <a:pt x="219" y="140"/>
                </a:moveTo>
                <a:cubicBezTo>
                  <a:pt x="60" y="140"/>
                  <a:pt x="60" y="140"/>
                  <a:pt x="60" y="140"/>
                </a:cubicBezTo>
                <a:cubicBezTo>
                  <a:pt x="60" y="163"/>
                  <a:pt x="60" y="163"/>
                  <a:pt x="60" y="163"/>
                </a:cubicBezTo>
                <a:cubicBezTo>
                  <a:pt x="219" y="163"/>
                  <a:pt x="219" y="163"/>
                  <a:pt x="219" y="163"/>
                </a:cubicBezTo>
                <a:lnTo>
                  <a:pt x="219" y="140"/>
                </a:lnTo>
                <a:close/>
                <a:moveTo>
                  <a:pt x="303" y="201"/>
                </a:moveTo>
                <a:cubicBezTo>
                  <a:pt x="303" y="21"/>
                  <a:pt x="303" y="21"/>
                  <a:pt x="303" y="21"/>
                </a:cubicBezTo>
                <a:cubicBezTo>
                  <a:pt x="303" y="9"/>
                  <a:pt x="292" y="0"/>
                  <a:pt x="281" y="0"/>
                </a:cubicBezTo>
                <a:cubicBezTo>
                  <a:pt x="41" y="0"/>
                  <a:pt x="41" y="0"/>
                  <a:pt x="41" y="0"/>
                </a:cubicBezTo>
                <a:cubicBezTo>
                  <a:pt x="29" y="0"/>
                  <a:pt x="18" y="9"/>
                  <a:pt x="18" y="21"/>
                </a:cubicBezTo>
                <a:cubicBezTo>
                  <a:pt x="18" y="201"/>
                  <a:pt x="18" y="201"/>
                  <a:pt x="18" y="201"/>
                </a:cubicBezTo>
                <a:cubicBezTo>
                  <a:pt x="0" y="201"/>
                  <a:pt x="0" y="201"/>
                  <a:pt x="0" y="201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33"/>
                  <a:pt x="9" y="243"/>
                  <a:pt x="20" y="243"/>
                </a:cubicBezTo>
                <a:cubicBezTo>
                  <a:pt x="302" y="243"/>
                  <a:pt x="302" y="243"/>
                  <a:pt x="302" y="243"/>
                </a:cubicBezTo>
                <a:cubicBezTo>
                  <a:pt x="313" y="243"/>
                  <a:pt x="322" y="233"/>
                  <a:pt x="322" y="222"/>
                </a:cubicBezTo>
                <a:cubicBezTo>
                  <a:pt x="322" y="201"/>
                  <a:pt x="322" y="201"/>
                  <a:pt x="322" y="201"/>
                </a:cubicBezTo>
                <a:lnTo>
                  <a:pt x="303" y="201"/>
                </a:lnTo>
                <a:close/>
                <a:moveTo>
                  <a:pt x="161" y="10"/>
                </a:moveTo>
                <a:cubicBezTo>
                  <a:pt x="166" y="10"/>
                  <a:pt x="171" y="14"/>
                  <a:pt x="171" y="20"/>
                </a:cubicBezTo>
                <a:cubicBezTo>
                  <a:pt x="171" y="26"/>
                  <a:pt x="166" y="30"/>
                  <a:pt x="161" y="30"/>
                </a:cubicBezTo>
                <a:cubicBezTo>
                  <a:pt x="155" y="30"/>
                  <a:pt x="151" y="26"/>
                  <a:pt x="151" y="20"/>
                </a:cubicBezTo>
                <a:cubicBezTo>
                  <a:pt x="151" y="14"/>
                  <a:pt x="155" y="10"/>
                  <a:pt x="161" y="10"/>
                </a:cubicBezTo>
                <a:close/>
                <a:moveTo>
                  <a:pt x="182" y="224"/>
                </a:moveTo>
                <a:cubicBezTo>
                  <a:pt x="140" y="224"/>
                  <a:pt x="140" y="224"/>
                  <a:pt x="140" y="224"/>
                </a:cubicBezTo>
                <a:cubicBezTo>
                  <a:pt x="140" y="201"/>
                  <a:pt x="140" y="201"/>
                  <a:pt x="140" y="201"/>
                </a:cubicBezTo>
                <a:cubicBezTo>
                  <a:pt x="182" y="201"/>
                  <a:pt x="182" y="201"/>
                  <a:pt x="182" y="201"/>
                </a:cubicBezTo>
                <a:lnTo>
                  <a:pt x="182" y="224"/>
                </a:lnTo>
                <a:close/>
                <a:moveTo>
                  <a:pt x="280" y="182"/>
                </a:moveTo>
                <a:cubicBezTo>
                  <a:pt x="42" y="182"/>
                  <a:pt x="42" y="182"/>
                  <a:pt x="42" y="182"/>
                </a:cubicBezTo>
                <a:cubicBezTo>
                  <a:pt x="42" y="42"/>
                  <a:pt x="42" y="42"/>
                  <a:pt x="42" y="42"/>
                </a:cubicBezTo>
                <a:cubicBezTo>
                  <a:pt x="280" y="42"/>
                  <a:pt x="280" y="42"/>
                  <a:pt x="280" y="42"/>
                </a:cubicBezTo>
                <a:lnTo>
                  <a:pt x="280" y="182"/>
                </a:lnTo>
                <a:close/>
                <a:moveTo>
                  <a:pt x="261" y="103"/>
                </a:moveTo>
                <a:cubicBezTo>
                  <a:pt x="60" y="103"/>
                  <a:pt x="60" y="103"/>
                  <a:pt x="60" y="103"/>
                </a:cubicBezTo>
                <a:cubicBezTo>
                  <a:pt x="60" y="121"/>
                  <a:pt x="60" y="121"/>
                  <a:pt x="60" y="121"/>
                </a:cubicBezTo>
                <a:cubicBezTo>
                  <a:pt x="261" y="121"/>
                  <a:pt x="261" y="121"/>
                  <a:pt x="261" y="121"/>
                </a:cubicBezTo>
                <a:lnTo>
                  <a:pt x="261" y="103"/>
                </a:lnTo>
                <a:close/>
                <a:moveTo>
                  <a:pt x="261" y="60"/>
                </a:moveTo>
                <a:cubicBezTo>
                  <a:pt x="60" y="60"/>
                  <a:pt x="60" y="60"/>
                  <a:pt x="60" y="60"/>
                </a:cubicBezTo>
                <a:cubicBezTo>
                  <a:pt x="60" y="79"/>
                  <a:pt x="60" y="79"/>
                  <a:pt x="60" y="79"/>
                </a:cubicBezTo>
                <a:cubicBezTo>
                  <a:pt x="261" y="79"/>
                  <a:pt x="261" y="79"/>
                  <a:pt x="261" y="79"/>
                </a:cubicBezTo>
                <a:lnTo>
                  <a:pt x="261" y="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7900670" y="1646555"/>
            <a:ext cx="3629660" cy="35655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342900" indent="-342900">
              <a:buFont typeface="Wingdings" panose="05000000000000000000" charset="0"/>
              <a:buChar char=""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进入融合门户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>
              <a:buFont typeface="Wingdings" panose="05000000000000000000" charset="0"/>
              <a:buNone/>
            </a:pP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Wingdings" panose="05000000000000000000" charset="0"/>
              <a:buChar char=""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选择仪器预约平台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t="11" r="211"/>
          <a:stretch>
            <a:fillRect/>
          </a:stretch>
        </p:blipFill>
        <p:spPr>
          <a:xfrm>
            <a:off x="0" y="1139190"/>
            <a:ext cx="6613525" cy="5718810"/>
          </a:xfrm>
          <a:prstGeom prst="rect">
            <a:avLst/>
          </a:prstGeom>
        </p:spPr>
      </p:pic>
      <p:cxnSp>
        <p:nvCxnSpPr>
          <p:cNvPr id="8" name="直接箭头连接符 7"/>
          <p:cNvCxnSpPr/>
          <p:nvPr/>
        </p:nvCxnSpPr>
        <p:spPr>
          <a:xfrm flipH="1">
            <a:off x="4450715" y="2294890"/>
            <a:ext cx="772795" cy="831850"/>
          </a:xfrm>
          <a:prstGeom prst="straightConnector1">
            <a:avLst/>
          </a:prstGeom>
          <a:ln w="31750" cap="rnd">
            <a:solidFill>
              <a:srgbClr val="00B0F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129665"/>
            <a:ext cx="7788910" cy="5366385"/>
          </a:xfrm>
          <a:prstGeom prst="rect">
            <a:avLst/>
          </a:prstGeom>
        </p:spPr>
      </p:pic>
      <p:sp>
        <p:nvSpPr>
          <p:cNvPr id="7" name="稻壳儿春秋广告/盗版必究        原创来源：http://chn.docer.com/works?userid=199329941#!/work_time"/>
          <p:cNvSpPr/>
          <p:nvPr>
            <p:custDataLst>
              <p:tags r:id="rId2"/>
            </p:custDataLst>
          </p:nvPr>
        </p:nvSpPr>
        <p:spPr>
          <a:xfrm>
            <a:off x="8096885" y="1491615"/>
            <a:ext cx="4001770" cy="4642485"/>
          </a:xfrm>
          <a:prstGeom prst="rect">
            <a:avLst/>
          </a:pr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charset="0"/>
              <a:buChar char=""/>
            </a:pPr>
            <a:r>
              <a:rPr lang="zh-CN" altLang="en-US"/>
              <a:t>登录</a:t>
            </a:r>
            <a:r>
              <a:rPr lang="en-US" altLang="zh-CN"/>
              <a:t>http://10.0.1.82/cf/main</a:t>
            </a:r>
            <a:endParaRPr lang="en-US" altLang="zh-CN"/>
          </a:p>
          <a:p>
            <a:pPr marL="342900" indent="-342900">
              <a:buFont typeface="Wingdings" panose="05000000000000000000" charset="0"/>
              <a:buChar char=""/>
            </a:pPr>
            <a:r>
              <a:rPr lang="zh-CN" altLang="en-US"/>
              <a:t>点击注册新用户，进入注册界面</a:t>
            </a:r>
            <a:endParaRPr lang="en-US" altLang="zh-CN"/>
          </a:p>
          <a:p>
            <a:pPr indent="0">
              <a:buFont typeface="Wingdings" panose="05000000000000000000" charset="0"/>
              <a:buNone/>
            </a:pPr>
            <a:endParaRPr lang="en-US" altLang="zh-CN"/>
          </a:p>
        </p:txBody>
      </p:sp>
      <p:cxnSp>
        <p:nvCxnSpPr>
          <p:cNvPr id="5" name="直接箭头连接符 4"/>
          <p:cNvCxnSpPr/>
          <p:nvPr/>
        </p:nvCxnSpPr>
        <p:spPr>
          <a:xfrm flipH="1">
            <a:off x="6098540" y="2402205"/>
            <a:ext cx="662305" cy="80327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199193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07340" y="415290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校内用户补全信息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486535"/>
            <a:ext cx="3397250" cy="53714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455" y="0"/>
            <a:ext cx="3513455" cy="53714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700" y="0"/>
            <a:ext cx="3642360" cy="5323205"/>
          </a:xfrm>
          <a:prstGeom prst="rect">
            <a:avLst/>
          </a:prstGeom>
        </p:spPr>
      </p:pic>
      <p:cxnSp>
        <p:nvCxnSpPr>
          <p:cNvPr id="7" name="直接箭头连接符 6"/>
          <p:cNvCxnSpPr/>
          <p:nvPr/>
        </p:nvCxnSpPr>
        <p:spPr>
          <a:xfrm flipH="1" flipV="1">
            <a:off x="9498965" y="4674235"/>
            <a:ext cx="16510" cy="84518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圆角矩形 7"/>
          <p:cNvSpPr/>
          <p:nvPr/>
        </p:nvSpPr>
        <p:spPr>
          <a:xfrm>
            <a:off x="4378325" y="3868420"/>
            <a:ext cx="3275965" cy="49720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8425180" y="4110355"/>
            <a:ext cx="3626485" cy="5994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8482330" y="5582920"/>
            <a:ext cx="33140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客户端密码仅限登录由客户端软件所控制的仪器密码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 flipV="1">
            <a:off x="5830570" y="4454525"/>
            <a:ext cx="38100" cy="115379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4384040" y="5729605"/>
            <a:ext cx="37026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课题组一定要选择所相对应的老师所在的课题组，否则无法激活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199193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300355" y="415290"/>
            <a:ext cx="248285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校内用户补全信息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331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91795" y="499110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仪器预约界面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164590"/>
            <a:ext cx="12192635" cy="5693410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-15240" y="1890395"/>
            <a:ext cx="1221105" cy="64008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箭头连接符 7"/>
          <p:cNvCxnSpPr/>
          <p:nvPr/>
        </p:nvCxnSpPr>
        <p:spPr>
          <a:xfrm flipH="1">
            <a:off x="1099820" y="1059180"/>
            <a:ext cx="831850" cy="83820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椭圆 8"/>
          <p:cNvSpPr/>
          <p:nvPr/>
        </p:nvSpPr>
        <p:spPr>
          <a:xfrm>
            <a:off x="3616325" y="3391535"/>
            <a:ext cx="706755" cy="42672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箭头连接符 9"/>
          <p:cNvCxnSpPr/>
          <p:nvPr/>
        </p:nvCxnSpPr>
        <p:spPr>
          <a:xfrm flipH="1">
            <a:off x="4227195" y="2825115"/>
            <a:ext cx="610870" cy="60388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2123440" y="1012825"/>
            <a:ext cx="31229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点击仪器列表可查询平台所有仪器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500880" y="2402205"/>
            <a:ext cx="5239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后缀标识，标示着此仪器开启线上预约</a:t>
            </a:r>
            <a:r>
              <a:rPr lang="en-US" altLang="zh-CN">
                <a:solidFill>
                  <a:srgbClr val="FF0000"/>
                </a:solidFill>
              </a:rPr>
              <a:t>/</a:t>
            </a:r>
            <a:r>
              <a:rPr lang="zh-CN" altLang="en-US">
                <a:solidFill>
                  <a:srgbClr val="FF0000"/>
                </a:solidFill>
              </a:rPr>
              <a:t>送样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8076565" y="2880360"/>
            <a:ext cx="1880235" cy="924560"/>
          </a:xfrm>
          <a:prstGeom prst="roundRect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箭头连接符 10"/>
          <p:cNvCxnSpPr/>
          <p:nvPr/>
        </p:nvCxnSpPr>
        <p:spPr>
          <a:xfrm flipH="1">
            <a:off x="9319260" y="1586865"/>
            <a:ext cx="255270" cy="119189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7553960" y="664845"/>
            <a:ext cx="39008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控制方式中蓝牙标识，表示此仪器是通过</a:t>
            </a:r>
            <a:r>
              <a:rPr lang="en-US" altLang="zh-CN" b="1">
                <a:solidFill>
                  <a:srgbClr val="FF0000"/>
                </a:solidFill>
              </a:rPr>
              <a:t>app</a:t>
            </a:r>
            <a:r>
              <a:rPr lang="zh-CN" altLang="en-US" b="1">
                <a:solidFill>
                  <a:srgbClr val="FF0000"/>
                </a:solidFill>
              </a:rPr>
              <a:t>去控制，电脑标识是通过软件客户端进行控制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0" y="3562985"/>
            <a:ext cx="188658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注：仅仪器负责人</a:t>
            </a:r>
            <a:r>
              <a:rPr lang="en-US" altLang="zh-CN">
                <a:solidFill>
                  <a:srgbClr val="FF0000"/>
                </a:solidFill>
              </a:rPr>
              <a:t>/</a:t>
            </a:r>
            <a:r>
              <a:rPr lang="zh-CN" altLang="en-US">
                <a:solidFill>
                  <a:srgbClr val="FF0000"/>
                </a:solidFill>
              </a:rPr>
              <a:t>中心管理员可随时使用仪器</a:t>
            </a:r>
            <a:r>
              <a:rPr lang="en-US" altLang="zh-CN">
                <a:solidFill>
                  <a:srgbClr val="FF0000"/>
                </a:solidFill>
              </a:rPr>
              <a:t>/</a:t>
            </a:r>
            <a:r>
              <a:rPr lang="zh-CN" altLang="en-US">
                <a:solidFill>
                  <a:srgbClr val="FF0000"/>
                </a:solidFill>
              </a:rPr>
              <a:t>送样，不需要进行在线预约。普通用户和课题组负责人都需要进行预约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206500"/>
            <a:ext cx="3790950" cy="38957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4220" y="570230"/>
            <a:ext cx="5084445" cy="6287770"/>
          </a:xfrm>
          <a:prstGeom prst="rect">
            <a:avLst/>
          </a:prstGeom>
        </p:spPr>
      </p:pic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331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51790" y="528320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仪器预约界面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 flipH="1" flipV="1">
            <a:off x="1995170" y="5017135"/>
            <a:ext cx="245745" cy="92900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0" y="5897245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点击使用预约，即可找到对应的时间进行预约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7094220" y="962025"/>
            <a:ext cx="815975" cy="142113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箭头连接符 10"/>
          <p:cNvCxnSpPr/>
          <p:nvPr/>
        </p:nvCxnSpPr>
        <p:spPr>
          <a:xfrm>
            <a:off x="9892030" y="2179320"/>
            <a:ext cx="1376680" cy="134493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7123430" y="27432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红色框里，是仪器可预约时间段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770745" y="3573780"/>
            <a:ext cx="11982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找到对应的时间进行选择，即可预约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331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75920" y="549275"/>
            <a:ext cx="170878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仪器预约界面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4705" y="0"/>
            <a:ext cx="4803775" cy="682498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12090" y="1897380"/>
            <a:ext cx="189293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选择之后，填写相关信息，保存即可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>
            <a:off x="5095875" y="5541010"/>
            <a:ext cx="482600" cy="75819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42580" y="0"/>
            <a:ext cx="4249420" cy="6858000"/>
          </a:xfrm>
          <a:prstGeom prst="rect">
            <a:avLst/>
          </a:prstGeom>
        </p:spPr>
      </p:pic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331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40360" y="549910"/>
            <a:ext cx="180784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仪器送样界面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4590"/>
            <a:ext cx="7942580" cy="3937635"/>
          </a:xfrm>
          <a:prstGeom prst="rect">
            <a:avLst/>
          </a:prstGeom>
        </p:spPr>
      </p:pic>
      <p:cxnSp>
        <p:nvCxnSpPr>
          <p:cNvPr id="7" name="直接箭头连接符 6"/>
          <p:cNvCxnSpPr/>
          <p:nvPr/>
        </p:nvCxnSpPr>
        <p:spPr>
          <a:xfrm>
            <a:off x="6747510" y="2081530"/>
            <a:ext cx="907415" cy="44005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5180965" y="1536065"/>
            <a:ext cx="22263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此按钮是添加要送样的信息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>
            <a:off x="6421755" y="536575"/>
            <a:ext cx="1481455" cy="1397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3884295" y="252730"/>
            <a:ext cx="25088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此页面是要填写的详细内容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稻壳儿春秋广告/盗版必究        原创来源：http://chn.docer.com/works?userid=199329941#!/work_time"/>
          <p:cNvSpPr/>
          <p:nvPr/>
        </p:nvSpPr>
        <p:spPr>
          <a:xfrm>
            <a:off x="0" y="2117725"/>
            <a:ext cx="683972" cy="2622550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63" name="稻壳儿春秋广告/盗版必究        原创来源：http://chn.docer.com/works?userid=199329941#!/work_time"/>
          <p:cNvSpPr/>
          <p:nvPr/>
        </p:nvSpPr>
        <p:spPr>
          <a:xfrm flipH="1">
            <a:off x="11508028" y="2117725"/>
            <a:ext cx="683972" cy="2622550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974340" y="3383280"/>
            <a:ext cx="625983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谢谢大家</a:t>
            </a:r>
            <a:endParaRPr lang="zh-CN" altLang="en-US" sz="3200" b="1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稻壳儿春秋广告/盗版必究        原创来源：http://chn.docer.com/works?userid=199329941#!/work_time"/>
          <p:cNvSpPr txBox="1"/>
          <p:nvPr>
            <p:custDataLst>
              <p:tags r:id="rId2"/>
            </p:custDataLst>
          </p:nvPr>
        </p:nvSpPr>
        <p:spPr>
          <a:xfrm>
            <a:off x="4773295" y="5399405"/>
            <a:ext cx="2646045" cy="248285"/>
          </a:xfrm>
          <a:prstGeom prst="roundRect">
            <a:avLst/>
          </a:prstGeom>
          <a:solidFill>
            <a:srgbClr val="005CA2"/>
          </a:solidFill>
        </p:spPr>
        <p:txBody>
          <a:bodyPr wrap="square" rtlCol="0">
            <a:noAutofit/>
          </a:bodyPr>
          <a:lstStyle/>
          <a:p>
            <a:pPr algn="ctr"/>
            <a:r>
              <a:rPr lang="zh-CN" altLang="en-US" sz="825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天津市基理科技股份有限公司</a:t>
            </a:r>
            <a:endParaRPr lang="zh-CN" altLang="en-US" sz="825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55" name="文本占位符 13"/>
          <p:cNvSpPr txBox="1"/>
          <p:nvPr>
            <p:custDataLst>
              <p:tags r:id="rId3"/>
            </p:custDataLst>
          </p:nvPr>
        </p:nvSpPr>
        <p:spPr>
          <a:xfrm>
            <a:off x="2974181" y="5979954"/>
            <a:ext cx="6242447" cy="22264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 eaLnBrk="1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altLang="zh-CN" sz="135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 2025 </a:t>
            </a:r>
            <a:r>
              <a:rPr lang="zh-CN" altLang="en-US" sz="135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年 </a:t>
            </a:r>
            <a:r>
              <a:rPr lang="en-US" altLang="zh-CN" sz="135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3 </a:t>
            </a:r>
            <a:r>
              <a:rPr lang="zh-CN" altLang="en-US" sz="135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月 </a:t>
            </a:r>
            <a:endParaRPr lang="zh-CN" altLang="en-US" sz="1350" dirty="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78455" y="2707005"/>
            <a:ext cx="681799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solidFill>
                  <a:srgbClr val="004E9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行楷" panose="02010800040101010101" charset="-122"/>
                <a:sym typeface="+mn-ea"/>
              </a:rPr>
              <a:t>中国石油大学（北京）克拉玛依校区</a:t>
            </a:r>
            <a:endParaRPr lang="zh-CN" altLang="en-US" sz="3200" b="1" dirty="0">
              <a:solidFill>
                <a:srgbClr val="004E9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华文行楷" panose="020108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077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稻壳儿春秋广告/盗版必究        原创来源：http://chn.docer.com/works?userid=199329941#!/work_time"/>
          <p:cNvSpPr txBox="1"/>
          <p:nvPr/>
        </p:nvSpPr>
        <p:spPr>
          <a:xfrm>
            <a:off x="329938" y="392586"/>
            <a:ext cx="140906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系统介绍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25" name="Shape 9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289550" y="2942590"/>
            <a:ext cx="1624330" cy="1634490"/>
          </a:xfrm>
          <a:prstGeom prst="ellipse">
            <a:avLst/>
          </a:prstGeom>
          <a:solidFill>
            <a:srgbClr val="5193C9"/>
          </a:solidFill>
          <a:ln w="12700">
            <a:noFill/>
            <a:miter lim="400000"/>
          </a:ln>
        </p:spPr>
        <p:txBody>
          <a:bodyPr lIns="45719" tIns="45719" rIns="45719" bIns="45719" anchor="ctr"/>
          <a:lstStyle/>
          <a:p>
            <a:pPr algn="ctr" hangingPunct="0"/>
            <a:endParaRPr lang="zh-CN" altLang="en-US" sz="8800">
              <a:solidFill>
                <a:srgbClr val="CCE8C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26" name="Shape 9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704330" y="2437765"/>
            <a:ext cx="733425" cy="737870"/>
          </a:xfrm>
          <a:prstGeom prst="ellipse">
            <a:avLst/>
          </a:prstGeom>
          <a:solidFill>
            <a:srgbClr val="5193C9"/>
          </a:solidFill>
          <a:ln w="12700">
            <a:noFill/>
            <a:miter lim="400000"/>
          </a:ln>
        </p:spPr>
        <p:txBody>
          <a:bodyPr lIns="45719" tIns="45719" rIns="45719" bIns="45719" anchor="ctr"/>
          <a:lstStyle/>
          <a:p>
            <a:pPr algn="ctr" hangingPunct="0"/>
            <a:endParaRPr lang="zh-CN" altLang="en-US" sz="8800">
              <a:solidFill>
                <a:srgbClr val="CCE8C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27" name="Shape 9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35320" y="2068830"/>
            <a:ext cx="733425" cy="737870"/>
          </a:xfrm>
          <a:prstGeom prst="ellipse">
            <a:avLst/>
          </a:prstGeom>
          <a:solidFill>
            <a:srgbClr val="5193C9"/>
          </a:solidFill>
          <a:ln w="12700">
            <a:noFill/>
            <a:miter lim="400000"/>
          </a:ln>
        </p:spPr>
        <p:txBody>
          <a:bodyPr lIns="45719" tIns="45719" rIns="45719" bIns="45719" anchor="ctr"/>
          <a:lstStyle/>
          <a:p>
            <a:pPr algn="ctr" hangingPunct="0"/>
            <a:endParaRPr lang="zh-CN" altLang="en-US" sz="8800">
              <a:solidFill>
                <a:srgbClr val="CCE8C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28" name="Shape 100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35320" y="4681220"/>
            <a:ext cx="733425" cy="737870"/>
          </a:xfrm>
          <a:prstGeom prst="ellipse">
            <a:avLst/>
          </a:prstGeom>
          <a:solidFill>
            <a:srgbClr val="5193C9"/>
          </a:solidFill>
          <a:ln w="12700">
            <a:noFill/>
            <a:miter lim="400000"/>
          </a:ln>
        </p:spPr>
        <p:txBody>
          <a:bodyPr lIns="45719" tIns="45719" rIns="45719" bIns="45719" anchor="ctr"/>
          <a:lstStyle/>
          <a:p>
            <a:pPr algn="ctr" hangingPunct="0"/>
            <a:endParaRPr lang="zh-CN" altLang="en-US" sz="8800">
              <a:solidFill>
                <a:srgbClr val="CCE8C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29" name="Shape 10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780280" y="4322445"/>
            <a:ext cx="733425" cy="737870"/>
          </a:xfrm>
          <a:prstGeom prst="ellipse">
            <a:avLst/>
          </a:prstGeom>
          <a:solidFill>
            <a:srgbClr val="5193C9"/>
          </a:solidFill>
          <a:ln w="12700">
            <a:noFill/>
            <a:miter lim="400000"/>
          </a:ln>
        </p:spPr>
        <p:txBody>
          <a:bodyPr lIns="45719" tIns="45719" rIns="45719" bIns="45719" anchor="ctr"/>
          <a:lstStyle/>
          <a:p>
            <a:pPr algn="ctr" hangingPunct="0"/>
            <a:endParaRPr lang="zh-CN" altLang="en-US" sz="8800">
              <a:solidFill>
                <a:srgbClr val="CCE8C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30" name="Shape 10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067550" y="3390900"/>
            <a:ext cx="733425" cy="737870"/>
          </a:xfrm>
          <a:prstGeom prst="ellipse">
            <a:avLst/>
          </a:prstGeom>
          <a:solidFill>
            <a:srgbClr val="5193C9"/>
          </a:solidFill>
          <a:ln w="12700">
            <a:noFill/>
            <a:miter lim="400000"/>
          </a:ln>
        </p:spPr>
        <p:txBody>
          <a:bodyPr lIns="45719" tIns="45719" rIns="45719" bIns="45719" anchor="ctr"/>
          <a:lstStyle/>
          <a:p>
            <a:pPr algn="ctr" hangingPunct="0"/>
            <a:endParaRPr lang="zh-CN" altLang="en-US" sz="8800">
              <a:solidFill>
                <a:srgbClr val="CCE8C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31" name="Shape 10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448810" y="3390900"/>
            <a:ext cx="733425" cy="737870"/>
          </a:xfrm>
          <a:prstGeom prst="ellipse">
            <a:avLst/>
          </a:prstGeom>
          <a:solidFill>
            <a:srgbClr val="5193C9"/>
          </a:solidFill>
          <a:ln w="12700">
            <a:noFill/>
            <a:miter lim="400000"/>
          </a:ln>
        </p:spPr>
        <p:txBody>
          <a:bodyPr lIns="45719" tIns="45719" rIns="45719" bIns="45719" anchor="ctr"/>
          <a:lstStyle/>
          <a:p>
            <a:pPr algn="ctr" hangingPunct="0"/>
            <a:endParaRPr lang="zh-CN" altLang="en-US" sz="8800">
              <a:solidFill>
                <a:srgbClr val="CCE8C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32" name="Shape 104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776470" y="2449830"/>
            <a:ext cx="733425" cy="737870"/>
          </a:xfrm>
          <a:prstGeom prst="ellipse">
            <a:avLst/>
          </a:prstGeom>
          <a:solidFill>
            <a:srgbClr val="5193C9"/>
          </a:solidFill>
          <a:ln w="12700">
            <a:noFill/>
            <a:miter lim="400000"/>
          </a:ln>
        </p:spPr>
        <p:txBody>
          <a:bodyPr lIns="45719" tIns="45719" rIns="45719" bIns="45719" anchor="ctr"/>
          <a:lstStyle/>
          <a:p>
            <a:pPr algn="ctr" hangingPunct="0"/>
            <a:endParaRPr lang="zh-CN" altLang="en-US" sz="8800">
              <a:solidFill>
                <a:srgbClr val="CCE8C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33" name="Shape 105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704330" y="4322445"/>
            <a:ext cx="733425" cy="737870"/>
          </a:xfrm>
          <a:prstGeom prst="ellipse">
            <a:avLst/>
          </a:prstGeom>
          <a:solidFill>
            <a:srgbClr val="5193C9"/>
          </a:solidFill>
          <a:ln w="12700">
            <a:noFill/>
            <a:miter lim="400000"/>
          </a:ln>
        </p:spPr>
        <p:txBody>
          <a:bodyPr lIns="45719" tIns="45719" rIns="45719" bIns="45719" anchor="ctr"/>
          <a:lstStyle/>
          <a:p>
            <a:pPr algn="ctr" hangingPunct="0"/>
            <a:endParaRPr lang="zh-CN" altLang="en-US" sz="8800">
              <a:solidFill>
                <a:srgbClr val="CCE8C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73" name="Shape 114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045960" y="4545330"/>
            <a:ext cx="27940" cy="26035"/>
          </a:xfrm>
          <a:prstGeom prst="rect">
            <a:avLst/>
          </a:prstGeom>
          <a:solidFill>
            <a:srgbClr val="CCE8CF"/>
          </a:solidFill>
          <a:ln w="12700">
            <a:noFill/>
            <a:miter lim="400000"/>
          </a:ln>
        </p:spPr>
        <p:txBody>
          <a:bodyPr lIns="45719" tIns="45719" rIns="45719" bIns="45719"/>
          <a:lstStyle/>
          <a:p>
            <a:pPr hangingPunct="0"/>
            <a:endParaRPr lang="zh-CN" altLang="en-US" sz="1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74" name="Shape 115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089775" y="4545330"/>
            <a:ext cx="29210" cy="26035"/>
          </a:xfrm>
          <a:prstGeom prst="rect">
            <a:avLst/>
          </a:prstGeom>
          <a:solidFill>
            <a:srgbClr val="CCE8CF"/>
          </a:solidFill>
          <a:ln w="12700">
            <a:noFill/>
            <a:miter lim="400000"/>
          </a:ln>
        </p:spPr>
        <p:txBody>
          <a:bodyPr lIns="45719" tIns="45719" rIns="45719" bIns="45719"/>
          <a:lstStyle/>
          <a:p>
            <a:pPr hangingPunct="0"/>
            <a:endParaRPr lang="zh-CN" altLang="en-US" sz="1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75" name="Shape 116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134860" y="4545330"/>
            <a:ext cx="29210" cy="26035"/>
          </a:xfrm>
          <a:prstGeom prst="rect">
            <a:avLst/>
          </a:prstGeom>
          <a:solidFill>
            <a:srgbClr val="CCE8CF"/>
          </a:solidFill>
          <a:ln w="12700">
            <a:noFill/>
            <a:miter lim="400000"/>
          </a:ln>
        </p:spPr>
        <p:txBody>
          <a:bodyPr lIns="45719" tIns="45719" rIns="45719" bIns="45719"/>
          <a:lstStyle/>
          <a:p>
            <a:pPr hangingPunct="0"/>
            <a:endParaRPr lang="zh-CN" altLang="en-US" sz="1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76" name="Shape 117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045960" y="4584700"/>
            <a:ext cx="27940" cy="27940"/>
          </a:xfrm>
          <a:prstGeom prst="rect">
            <a:avLst/>
          </a:prstGeom>
          <a:solidFill>
            <a:srgbClr val="CCE8CF"/>
          </a:solidFill>
          <a:ln w="12700">
            <a:noFill/>
            <a:miter lim="400000"/>
          </a:ln>
        </p:spPr>
        <p:txBody>
          <a:bodyPr lIns="45719" tIns="45719" rIns="45719" bIns="45719"/>
          <a:lstStyle/>
          <a:p>
            <a:pPr hangingPunct="0"/>
            <a:endParaRPr lang="zh-CN" altLang="en-US" sz="1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77" name="Shape 118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089775" y="4584700"/>
            <a:ext cx="29210" cy="27940"/>
          </a:xfrm>
          <a:prstGeom prst="rect">
            <a:avLst/>
          </a:prstGeom>
          <a:solidFill>
            <a:srgbClr val="CCE8CF"/>
          </a:solidFill>
          <a:ln w="12700">
            <a:noFill/>
            <a:miter lim="400000"/>
          </a:ln>
        </p:spPr>
        <p:txBody>
          <a:bodyPr lIns="45719" tIns="45719" rIns="45719" bIns="45719"/>
          <a:lstStyle/>
          <a:p>
            <a:pPr hangingPunct="0"/>
            <a:endParaRPr lang="zh-CN" altLang="en-US" sz="1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78" name="Shape 119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134860" y="4584700"/>
            <a:ext cx="29210" cy="27940"/>
          </a:xfrm>
          <a:prstGeom prst="rect">
            <a:avLst/>
          </a:prstGeom>
          <a:solidFill>
            <a:srgbClr val="CCE8CF"/>
          </a:solidFill>
          <a:ln w="12700">
            <a:noFill/>
            <a:miter lim="400000"/>
          </a:ln>
        </p:spPr>
        <p:txBody>
          <a:bodyPr lIns="45719" tIns="45719" rIns="45719" bIns="45719"/>
          <a:lstStyle/>
          <a:p>
            <a:pPr hangingPunct="0"/>
            <a:endParaRPr lang="zh-CN" altLang="en-US" sz="1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79" name="Shape 120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045960" y="4626610"/>
            <a:ext cx="27940" cy="26035"/>
          </a:xfrm>
          <a:prstGeom prst="rect">
            <a:avLst/>
          </a:prstGeom>
          <a:solidFill>
            <a:srgbClr val="CCE8CF"/>
          </a:solidFill>
          <a:ln w="12700">
            <a:noFill/>
            <a:miter lim="400000"/>
          </a:ln>
        </p:spPr>
        <p:txBody>
          <a:bodyPr lIns="45719" tIns="45719" rIns="45719" bIns="45719"/>
          <a:lstStyle/>
          <a:p>
            <a:pPr hangingPunct="0"/>
            <a:endParaRPr lang="zh-CN" altLang="en-US" sz="1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80" name="Shape 121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000875" y="4584700"/>
            <a:ext cx="29210" cy="27940"/>
          </a:xfrm>
          <a:prstGeom prst="rect">
            <a:avLst/>
          </a:prstGeom>
          <a:solidFill>
            <a:srgbClr val="CCE8CF"/>
          </a:solidFill>
          <a:ln w="12700">
            <a:noFill/>
            <a:miter lim="400000"/>
          </a:ln>
        </p:spPr>
        <p:txBody>
          <a:bodyPr lIns="45719" tIns="45719" rIns="45719" bIns="45719"/>
          <a:lstStyle/>
          <a:p>
            <a:pPr hangingPunct="0"/>
            <a:endParaRPr lang="zh-CN" altLang="en-US" sz="1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81" name="Shape 122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7000875" y="4626610"/>
            <a:ext cx="29210" cy="26035"/>
          </a:xfrm>
          <a:prstGeom prst="rect">
            <a:avLst/>
          </a:prstGeom>
          <a:solidFill>
            <a:srgbClr val="CCE8CF"/>
          </a:solidFill>
          <a:ln w="12700">
            <a:noFill/>
            <a:miter lim="400000"/>
          </a:ln>
        </p:spPr>
        <p:txBody>
          <a:bodyPr lIns="45719" tIns="45719" rIns="45719" bIns="45719"/>
          <a:lstStyle/>
          <a:p>
            <a:pPr hangingPunct="0"/>
            <a:endParaRPr lang="zh-CN" altLang="en-US" sz="1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82" name="Shape 123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089775" y="4626610"/>
            <a:ext cx="29210" cy="26035"/>
          </a:xfrm>
          <a:prstGeom prst="rect">
            <a:avLst/>
          </a:prstGeom>
          <a:solidFill>
            <a:srgbClr val="CCE8CF"/>
          </a:solidFill>
          <a:ln w="12700">
            <a:noFill/>
            <a:miter lim="400000"/>
          </a:ln>
        </p:spPr>
        <p:txBody>
          <a:bodyPr lIns="45719" tIns="45719" rIns="45719" bIns="45719"/>
          <a:lstStyle/>
          <a:p>
            <a:pPr hangingPunct="0"/>
            <a:endParaRPr lang="zh-CN" altLang="en-US" sz="1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83" name="Shape 124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134860" y="4626610"/>
            <a:ext cx="29210" cy="26035"/>
          </a:xfrm>
          <a:prstGeom prst="rect">
            <a:avLst/>
          </a:prstGeom>
          <a:solidFill>
            <a:srgbClr val="CCE8CF"/>
          </a:solidFill>
          <a:ln w="12700">
            <a:noFill/>
            <a:miter lim="400000"/>
          </a:ln>
        </p:spPr>
        <p:txBody>
          <a:bodyPr lIns="45719" tIns="45719" rIns="45719" bIns="45719"/>
          <a:lstStyle/>
          <a:p>
            <a:pPr hangingPunct="0"/>
            <a:endParaRPr lang="zh-CN" altLang="en-US" sz="1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84" name="Shape 125"/>
          <p:cNvSpPr/>
          <p:nvPr>
            <p:custDataLst>
              <p:tags r:id="rId21"/>
            </p:custDataLst>
          </p:nvPr>
        </p:nvSpPr>
        <p:spPr bwMode="auto">
          <a:xfrm>
            <a:off x="6954520" y="4464050"/>
            <a:ext cx="255905" cy="229870"/>
          </a:xfrm>
          <a:custGeom>
            <a:avLst/>
            <a:gdLst>
              <a:gd name="T0" fmla="*/ 1518525 w 21600"/>
              <a:gd name="T1" fmla="*/ 1223792 h 21600"/>
              <a:gd name="T2" fmla="*/ 1518525 w 21600"/>
              <a:gd name="T3" fmla="*/ 1223792 h 21600"/>
              <a:gd name="T4" fmla="*/ 1518525 w 21600"/>
              <a:gd name="T5" fmla="*/ 1223792 h 21600"/>
              <a:gd name="T6" fmla="*/ 1518525 w 21600"/>
              <a:gd name="T7" fmla="*/ 1223792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355" y="0"/>
                </a:moveTo>
                <a:lnTo>
                  <a:pt x="18409" y="0"/>
                </a:lnTo>
                <a:lnTo>
                  <a:pt x="18409" y="2187"/>
                </a:lnTo>
                <a:lnTo>
                  <a:pt x="15464" y="2187"/>
                </a:lnTo>
                <a:lnTo>
                  <a:pt x="15464" y="0"/>
                </a:lnTo>
                <a:lnTo>
                  <a:pt x="6382" y="0"/>
                </a:lnTo>
                <a:lnTo>
                  <a:pt x="6382" y="2187"/>
                </a:lnTo>
                <a:lnTo>
                  <a:pt x="3436" y="2187"/>
                </a:lnTo>
                <a:lnTo>
                  <a:pt x="3436" y="0"/>
                </a:ln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355" y="0"/>
                </a:lnTo>
                <a:close/>
                <a:moveTo>
                  <a:pt x="19882" y="19686"/>
                </a:moveTo>
                <a:lnTo>
                  <a:pt x="1595" y="19686"/>
                </a:lnTo>
                <a:lnTo>
                  <a:pt x="1595" y="6015"/>
                </a:lnTo>
                <a:lnTo>
                  <a:pt x="19882" y="6015"/>
                </a:lnTo>
                <a:lnTo>
                  <a:pt x="19882" y="19686"/>
                </a:lnTo>
                <a:close/>
              </a:path>
            </a:pathLst>
          </a:custGeom>
          <a:solidFill>
            <a:srgbClr val="CCE8CF"/>
          </a:solidFill>
          <a:ln w="12700" cap="flat">
            <a:noFill/>
            <a:miter lim="400000"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85" name="Shape 126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7002780" y="4446270"/>
            <a:ext cx="21590" cy="34925"/>
          </a:xfrm>
          <a:prstGeom prst="rect">
            <a:avLst/>
          </a:prstGeom>
          <a:solidFill>
            <a:srgbClr val="CCE8CF"/>
          </a:solidFill>
          <a:ln w="12700">
            <a:noFill/>
            <a:miter lim="400000"/>
          </a:ln>
        </p:spPr>
        <p:txBody>
          <a:bodyPr lIns="45719" tIns="45719" rIns="45719" bIns="45719"/>
          <a:lstStyle/>
          <a:p>
            <a:pPr hangingPunct="0"/>
            <a:endParaRPr lang="zh-CN" altLang="en-US" sz="1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86" name="Shape 127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7146290" y="4446270"/>
            <a:ext cx="20320" cy="34925"/>
          </a:xfrm>
          <a:prstGeom prst="rect">
            <a:avLst/>
          </a:prstGeom>
          <a:solidFill>
            <a:srgbClr val="CCE8CF"/>
          </a:solidFill>
          <a:ln w="12700">
            <a:noFill/>
            <a:miter lim="400000"/>
          </a:ln>
        </p:spPr>
        <p:txBody>
          <a:bodyPr lIns="45719" tIns="45719" rIns="45719" bIns="45719"/>
          <a:lstStyle/>
          <a:p>
            <a:pPr hangingPunct="0"/>
            <a:endParaRPr lang="zh-CN" altLang="en-US" sz="1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70" name="Shape 129"/>
          <p:cNvSpPr/>
          <p:nvPr>
            <p:custDataLst>
              <p:tags r:id="rId24"/>
            </p:custDataLst>
          </p:nvPr>
        </p:nvSpPr>
        <p:spPr bwMode="auto">
          <a:xfrm>
            <a:off x="7392035" y="3512820"/>
            <a:ext cx="166370" cy="166370"/>
          </a:xfrm>
          <a:custGeom>
            <a:avLst/>
            <a:gdLst>
              <a:gd name="T0" fmla="*/ 703526 w 19665"/>
              <a:gd name="T1" fmla="*/ 704907 h 19703"/>
              <a:gd name="T2" fmla="*/ 703526 w 19665"/>
              <a:gd name="T3" fmla="*/ 704907 h 19703"/>
              <a:gd name="T4" fmla="*/ 703526 w 19665"/>
              <a:gd name="T5" fmla="*/ 704907 h 19703"/>
              <a:gd name="T6" fmla="*/ 703526 w 19665"/>
              <a:gd name="T7" fmla="*/ 704907 h 19703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9665"/>
              <a:gd name="T13" fmla="*/ 0 h 19703"/>
              <a:gd name="T14" fmla="*/ 19665 w 19665"/>
              <a:gd name="T15" fmla="*/ 19703 h 1970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665" h="19703" extrusionOk="0">
                <a:moveTo>
                  <a:pt x="16927" y="2871"/>
                </a:moveTo>
                <a:cubicBezTo>
                  <a:pt x="13099" y="-957"/>
                  <a:pt x="6811" y="-957"/>
                  <a:pt x="2983" y="2871"/>
                </a:cubicBezTo>
                <a:cubicBezTo>
                  <a:pt x="-845" y="6699"/>
                  <a:pt x="-845" y="12440"/>
                  <a:pt x="2163" y="16268"/>
                </a:cubicBezTo>
                <a:cubicBezTo>
                  <a:pt x="2163" y="16268"/>
                  <a:pt x="2163" y="16268"/>
                  <a:pt x="2163" y="16268"/>
                </a:cubicBezTo>
                <a:cubicBezTo>
                  <a:pt x="2983" y="17089"/>
                  <a:pt x="3256" y="17362"/>
                  <a:pt x="3803" y="17635"/>
                </a:cubicBezTo>
                <a:cubicBezTo>
                  <a:pt x="7631" y="20643"/>
                  <a:pt x="13099" y="20370"/>
                  <a:pt x="16654" y="16815"/>
                </a:cubicBezTo>
                <a:cubicBezTo>
                  <a:pt x="20482" y="12987"/>
                  <a:pt x="20755" y="6972"/>
                  <a:pt x="16927" y="2871"/>
                </a:cubicBezTo>
                <a:close/>
                <a:moveTo>
                  <a:pt x="15013" y="15175"/>
                </a:moveTo>
                <a:cubicBezTo>
                  <a:pt x="12006" y="17909"/>
                  <a:pt x="7358" y="17909"/>
                  <a:pt x="4623" y="15175"/>
                </a:cubicBezTo>
                <a:cubicBezTo>
                  <a:pt x="1616" y="12167"/>
                  <a:pt x="1616" y="7519"/>
                  <a:pt x="4623" y="4785"/>
                </a:cubicBezTo>
                <a:cubicBezTo>
                  <a:pt x="7631" y="1777"/>
                  <a:pt x="12279" y="1777"/>
                  <a:pt x="15013" y="4785"/>
                </a:cubicBezTo>
                <a:cubicBezTo>
                  <a:pt x="18021" y="7519"/>
                  <a:pt x="18021" y="12167"/>
                  <a:pt x="15013" y="15175"/>
                </a:cubicBezTo>
                <a:close/>
              </a:path>
            </a:pathLst>
          </a:custGeom>
          <a:solidFill>
            <a:srgbClr val="CCE8CF"/>
          </a:solidFill>
          <a:ln w="12700" cap="flat">
            <a:noFill/>
            <a:miter lim="400000"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71" name="Shape 130"/>
          <p:cNvSpPr/>
          <p:nvPr>
            <p:custDataLst>
              <p:tags r:id="rId25"/>
            </p:custDataLst>
          </p:nvPr>
        </p:nvSpPr>
        <p:spPr bwMode="auto">
          <a:xfrm>
            <a:off x="7303135" y="3659505"/>
            <a:ext cx="111125" cy="114935"/>
          </a:xfrm>
          <a:custGeom>
            <a:avLst/>
            <a:gdLst>
              <a:gd name="T0" fmla="*/ 287100 w 21600"/>
              <a:gd name="T1" fmla="*/ 305323 h 21600"/>
              <a:gd name="T2" fmla="*/ 287100 w 21600"/>
              <a:gd name="T3" fmla="*/ 305323 h 21600"/>
              <a:gd name="T4" fmla="*/ 287100 w 21600"/>
              <a:gd name="T5" fmla="*/ 305323 h 21600"/>
              <a:gd name="T6" fmla="*/ 287100 w 21600"/>
              <a:gd name="T7" fmla="*/ 305323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17018"/>
                </a:moveTo>
                <a:lnTo>
                  <a:pt x="4050" y="21600"/>
                </a:lnTo>
                <a:lnTo>
                  <a:pt x="21600" y="2618"/>
                </a:lnTo>
                <a:lnTo>
                  <a:pt x="18562" y="0"/>
                </a:lnTo>
                <a:lnTo>
                  <a:pt x="0" y="17018"/>
                </a:lnTo>
                <a:close/>
              </a:path>
            </a:pathLst>
          </a:custGeom>
          <a:solidFill>
            <a:srgbClr val="CCE8CF"/>
          </a:solidFill>
          <a:ln w="12700" cap="flat">
            <a:noFill/>
            <a:miter lim="400000"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72" name="Shape 131"/>
          <p:cNvSpPr/>
          <p:nvPr>
            <p:custDataLst>
              <p:tags r:id="rId26"/>
            </p:custDataLst>
          </p:nvPr>
        </p:nvSpPr>
        <p:spPr bwMode="auto">
          <a:xfrm>
            <a:off x="7479030" y="3565525"/>
            <a:ext cx="46355" cy="83820"/>
          </a:xfrm>
          <a:custGeom>
            <a:avLst/>
            <a:gdLst>
              <a:gd name="T0" fmla="*/ 74983 w 14443"/>
              <a:gd name="T1" fmla="*/ 161493 h 21600"/>
              <a:gd name="T2" fmla="*/ 74983 w 14443"/>
              <a:gd name="T3" fmla="*/ 161493 h 21600"/>
              <a:gd name="T4" fmla="*/ 74983 w 14443"/>
              <a:gd name="T5" fmla="*/ 161493 h 21600"/>
              <a:gd name="T6" fmla="*/ 74983 w 14443"/>
              <a:gd name="T7" fmla="*/ 161493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4443"/>
              <a:gd name="T13" fmla="*/ 0 h 21600"/>
              <a:gd name="T14" fmla="*/ 14443 w 14443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443" h="21600" extrusionOk="0">
                <a:moveTo>
                  <a:pt x="11520" y="0"/>
                </a:moveTo>
                <a:cubicBezTo>
                  <a:pt x="14400" y="15600"/>
                  <a:pt x="0" y="20400"/>
                  <a:pt x="0" y="20400"/>
                </a:cubicBezTo>
                <a:cubicBezTo>
                  <a:pt x="4320" y="21600"/>
                  <a:pt x="4320" y="21600"/>
                  <a:pt x="4320" y="21600"/>
                </a:cubicBezTo>
                <a:cubicBezTo>
                  <a:pt x="21600" y="12600"/>
                  <a:pt x="11520" y="0"/>
                  <a:pt x="11520" y="0"/>
                </a:cubicBezTo>
                <a:close/>
              </a:path>
            </a:pathLst>
          </a:custGeom>
          <a:solidFill>
            <a:srgbClr val="CCE8CF"/>
          </a:solidFill>
          <a:ln w="12700" cap="flat">
            <a:noFill/>
            <a:miter lim="400000"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68" name="Shape 133"/>
          <p:cNvSpPr/>
          <p:nvPr>
            <p:custDataLst>
              <p:tags r:id="rId27"/>
            </p:custDataLst>
          </p:nvPr>
        </p:nvSpPr>
        <p:spPr bwMode="auto">
          <a:xfrm>
            <a:off x="6905625" y="2558415"/>
            <a:ext cx="252730" cy="247650"/>
          </a:xfrm>
          <a:custGeom>
            <a:avLst/>
            <a:gdLst>
              <a:gd name="T0" fmla="*/ 1482885 w 21600"/>
              <a:gd name="T1" fmla="*/ 1416731 h 21600"/>
              <a:gd name="T2" fmla="*/ 1482885 w 21600"/>
              <a:gd name="T3" fmla="*/ 1416731 h 21600"/>
              <a:gd name="T4" fmla="*/ 1482885 w 21600"/>
              <a:gd name="T5" fmla="*/ 1416731 h 21600"/>
              <a:gd name="T6" fmla="*/ 1482885 w 21600"/>
              <a:gd name="T7" fmla="*/ 141673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8576" y="13361"/>
                </a:moveTo>
                <a:cubicBezTo>
                  <a:pt x="18576" y="13361"/>
                  <a:pt x="21600" y="12247"/>
                  <a:pt x="21600" y="12025"/>
                </a:cubicBezTo>
                <a:cubicBezTo>
                  <a:pt x="21600" y="9575"/>
                  <a:pt x="21600" y="9575"/>
                  <a:pt x="21600" y="9575"/>
                </a:cubicBezTo>
                <a:cubicBezTo>
                  <a:pt x="21600" y="9575"/>
                  <a:pt x="18576" y="8462"/>
                  <a:pt x="18576" y="8462"/>
                </a:cubicBezTo>
                <a:cubicBezTo>
                  <a:pt x="17928" y="7126"/>
                  <a:pt x="17928" y="7126"/>
                  <a:pt x="17928" y="7126"/>
                </a:cubicBezTo>
                <a:cubicBezTo>
                  <a:pt x="17928" y="7126"/>
                  <a:pt x="19224" y="4231"/>
                  <a:pt x="19224" y="4008"/>
                </a:cubicBezTo>
                <a:cubicBezTo>
                  <a:pt x="17496" y="2449"/>
                  <a:pt x="17496" y="2449"/>
                  <a:pt x="17496" y="2449"/>
                </a:cubicBezTo>
                <a:cubicBezTo>
                  <a:pt x="17280" y="2227"/>
                  <a:pt x="14472" y="3563"/>
                  <a:pt x="14472" y="3563"/>
                </a:cubicBezTo>
                <a:cubicBezTo>
                  <a:pt x="13176" y="3118"/>
                  <a:pt x="13176" y="3118"/>
                  <a:pt x="13176" y="3118"/>
                </a:cubicBezTo>
                <a:cubicBezTo>
                  <a:pt x="13176" y="3118"/>
                  <a:pt x="12096" y="0"/>
                  <a:pt x="11880" y="0"/>
                </a:cubicBezTo>
                <a:cubicBezTo>
                  <a:pt x="9504" y="0"/>
                  <a:pt x="9504" y="0"/>
                  <a:pt x="9504" y="0"/>
                </a:cubicBezTo>
                <a:cubicBezTo>
                  <a:pt x="9504" y="0"/>
                  <a:pt x="8424" y="3118"/>
                  <a:pt x="8424" y="3118"/>
                </a:cubicBezTo>
                <a:cubicBezTo>
                  <a:pt x="7128" y="3563"/>
                  <a:pt x="7128" y="3563"/>
                  <a:pt x="7128" y="3563"/>
                </a:cubicBezTo>
                <a:cubicBezTo>
                  <a:pt x="7128" y="3563"/>
                  <a:pt x="4104" y="2227"/>
                  <a:pt x="4104" y="2449"/>
                </a:cubicBezTo>
                <a:cubicBezTo>
                  <a:pt x="2376" y="4231"/>
                  <a:pt x="2376" y="4231"/>
                  <a:pt x="2376" y="4231"/>
                </a:cubicBezTo>
                <a:cubicBezTo>
                  <a:pt x="2160" y="4231"/>
                  <a:pt x="3672" y="7126"/>
                  <a:pt x="3672" y="7126"/>
                </a:cubicBezTo>
                <a:cubicBezTo>
                  <a:pt x="3024" y="8462"/>
                  <a:pt x="3024" y="8462"/>
                  <a:pt x="3024" y="8462"/>
                </a:cubicBezTo>
                <a:cubicBezTo>
                  <a:pt x="3024" y="8462"/>
                  <a:pt x="0" y="9575"/>
                  <a:pt x="0" y="9798"/>
                </a:cubicBezTo>
                <a:cubicBezTo>
                  <a:pt x="0" y="12025"/>
                  <a:pt x="0" y="12025"/>
                  <a:pt x="0" y="12025"/>
                </a:cubicBezTo>
                <a:cubicBezTo>
                  <a:pt x="0" y="12247"/>
                  <a:pt x="3024" y="13361"/>
                  <a:pt x="3024" y="13361"/>
                </a:cubicBezTo>
                <a:cubicBezTo>
                  <a:pt x="3672" y="14697"/>
                  <a:pt x="3672" y="14697"/>
                  <a:pt x="3672" y="14697"/>
                </a:cubicBezTo>
                <a:cubicBezTo>
                  <a:pt x="3672" y="14697"/>
                  <a:pt x="2376" y="17592"/>
                  <a:pt x="2376" y="17814"/>
                </a:cubicBezTo>
                <a:cubicBezTo>
                  <a:pt x="4104" y="19373"/>
                  <a:pt x="4104" y="19373"/>
                  <a:pt x="4104" y="19373"/>
                </a:cubicBezTo>
                <a:cubicBezTo>
                  <a:pt x="4320" y="19596"/>
                  <a:pt x="7128" y="18260"/>
                  <a:pt x="7128" y="18260"/>
                </a:cubicBezTo>
                <a:cubicBezTo>
                  <a:pt x="8424" y="18705"/>
                  <a:pt x="8424" y="18705"/>
                  <a:pt x="8424" y="18705"/>
                </a:cubicBezTo>
                <a:cubicBezTo>
                  <a:pt x="8424" y="18705"/>
                  <a:pt x="9504" y="21600"/>
                  <a:pt x="9720" y="21600"/>
                </a:cubicBezTo>
                <a:cubicBezTo>
                  <a:pt x="12096" y="21600"/>
                  <a:pt x="12096" y="21600"/>
                  <a:pt x="12096" y="21600"/>
                </a:cubicBezTo>
                <a:cubicBezTo>
                  <a:pt x="12096" y="21600"/>
                  <a:pt x="13176" y="18705"/>
                  <a:pt x="13176" y="18705"/>
                </a:cubicBezTo>
                <a:cubicBezTo>
                  <a:pt x="14472" y="18260"/>
                  <a:pt x="14472" y="18260"/>
                  <a:pt x="14472" y="18260"/>
                </a:cubicBezTo>
                <a:cubicBezTo>
                  <a:pt x="14472" y="18260"/>
                  <a:pt x="17496" y="19373"/>
                  <a:pt x="17496" y="19373"/>
                </a:cubicBezTo>
                <a:cubicBezTo>
                  <a:pt x="19224" y="17592"/>
                  <a:pt x="19224" y="17592"/>
                  <a:pt x="19224" y="17592"/>
                </a:cubicBezTo>
                <a:cubicBezTo>
                  <a:pt x="19440" y="17592"/>
                  <a:pt x="17928" y="14697"/>
                  <a:pt x="17928" y="14697"/>
                </a:cubicBezTo>
                <a:lnTo>
                  <a:pt x="18576" y="13361"/>
                </a:lnTo>
                <a:close/>
                <a:moveTo>
                  <a:pt x="10800" y="14252"/>
                </a:moveTo>
                <a:cubicBezTo>
                  <a:pt x="8856" y="14252"/>
                  <a:pt x="7344" y="12693"/>
                  <a:pt x="7344" y="10911"/>
                </a:cubicBezTo>
                <a:cubicBezTo>
                  <a:pt x="7344" y="8907"/>
                  <a:pt x="8856" y="7348"/>
                  <a:pt x="10800" y="7348"/>
                </a:cubicBezTo>
                <a:cubicBezTo>
                  <a:pt x="12744" y="7348"/>
                  <a:pt x="14256" y="8907"/>
                  <a:pt x="14256" y="10911"/>
                </a:cubicBezTo>
                <a:cubicBezTo>
                  <a:pt x="14256" y="12693"/>
                  <a:pt x="12744" y="14252"/>
                  <a:pt x="10800" y="14252"/>
                </a:cubicBezTo>
                <a:close/>
              </a:path>
            </a:pathLst>
          </a:custGeom>
          <a:solidFill>
            <a:srgbClr val="CCE8CF"/>
          </a:solidFill>
          <a:ln w="12700" cap="flat">
            <a:noFill/>
            <a:miter lim="400000"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69" name="Shape 134"/>
          <p:cNvSpPr/>
          <p:nvPr>
            <p:custDataLst>
              <p:tags r:id="rId28"/>
            </p:custDataLst>
          </p:nvPr>
        </p:nvSpPr>
        <p:spPr bwMode="auto">
          <a:xfrm>
            <a:off x="7143750" y="2684145"/>
            <a:ext cx="115570" cy="118110"/>
          </a:xfrm>
          <a:custGeom>
            <a:avLst/>
            <a:gdLst>
              <a:gd name="T0" fmla="*/ 316166 w 21192"/>
              <a:gd name="T1" fmla="*/ 322247 h 21600"/>
              <a:gd name="T2" fmla="*/ 316166 w 21192"/>
              <a:gd name="T3" fmla="*/ 322247 h 21600"/>
              <a:gd name="T4" fmla="*/ 316166 w 21192"/>
              <a:gd name="T5" fmla="*/ 322247 h 21600"/>
              <a:gd name="T6" fmla="*/ 316166 w 21192"/>
              <a:gd name="T7" fmla="*/ 322247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192"/>
              <a:gd name="T13" fmla="*/ 0 h 21600"/>
              <a:gd name="T14" fmla="*/ 21192 w 21192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192" h="21600" extrusionOk="0">
                <a:moveTo>
                  <a:pt x="18435" y="10111"/>
                </a:moveTo>
                <a:cubicBezTo>
                  <a:pt x="18435" y="8732"/>
                  <a:pt x="18435" y="8732"/>
                  <a:pt x="18435" y="8732"/>
                </a:cubicBezTo>
                <a:cubicBezTo>
                  <a:pt x="18435" y="8732"/>
                  <a:pt x="20273" y="6434"/>
                  <a:pt x="20273" y="5974"/>
                </a:cubicBezTo>
                <a:cubicBezTo>
                  <a:pt x="18894" y="4136"/>
                  <a:pt x="18894" y="4136"/>
                  <a:pt x="18894" y="4136"/>
                </a:cubicBezTo>
                <a:cubicBezTo>
                  <a:pt x="18894" y="4136"/>
                  <a:pt x="15677" y="4596"/>
                  <a:pt x="15677" y="4596"/>
                </a:cubicBezTo>
                <a:cubicBezTo>
                  <a:pt x="14758" y="3677"/>
                  <a:pt x="14758" y="3677"/>
                  <a:pt x="14758" y="3677"/>
                </a:cubicBezTo>
                <a:cubicBezTo>
                  <a:pt x="14758" y="3677"/>
                  <a:pt x="14298" y="460"/>
                  <a:pt x="14298" y="460"/>
                </a:cubicBezTo>
                <a:cubicBezTo>
                  <a:pt x="12001" y="0"/>
                  <a:pt x="12001" y="0"/>
                  <a:pt x="12001" y="0"/>
                </a:cubicBezTo>
                <a:cubicBezTo>
                  <a:pt x="11541" y="0"/>
                  <a:pt x="10162" y="2757"/>
                  <a:pt x="10162" y="2757"/>
                </a:cubicBezTo>
                <a:cubicBezTo>
                  <a:pt x="8783" y="2757"/>
                  <a:pt x="8783" y="2757"/>
                  <a:pt x="8783" y="2757"/>
                </a:cubicBezTo>
                <a:cubicBezTo>
                  <a:pt x="8783" y="2757"/>
                  <a:pt x="6026" y="919"/>
                  <a:pt x="6026" y="919"/>
                </a:cubicBezTo>
                <a:cubicBezTo>
                  <a:pt x="3728" y="2298"/>
                  <a:pt x="3728" y="2298"/>
                  <a:pt x="3728" y="2298"/>
                </a:cubicBezTo>
                <a:cubicBezTo>
                  <a:pt x="3728" y="2298"/>
                  <a:pt x="4188" y="5515"/>
                  <a:pt x="4188" y="5515"/>
                </a:cubicBezTo>
                <a:cubicBezTo>
                  <a:pt x="3728" y="6434"/>
                  <a:pt x="3728" y="6434"/>
                  <a:pt x="3728" y="6434"/>
                </a:cubicBezTo>
                <a:cubicBezTo>
                  <a:pt x="3728" y="6434"/>
                  <a:pt x="511" y="6894"/>
                  <a:pt x="511" y="7353"/>
                </a:cubicBezTo>
                <a:cubicBezTo>
                  <a:pt x="52" y="9651"/>
                  <a:pt x="52" y="9651"/>
                  <a:pt x="52" y="9651"/>
                </a:cubicBezTo>
                <a:cubicBezTo>
                  <a:pt x="-408" y="9651"/>
                  <a:pt x="2349" y="11489"/>
                  <a:pt x="2349" y="11489"/>
                </a:cubicBezTo>
                <a:cubicBezTo>
                  <a:pt x="2809" y="12868"/>
                  <a:pt x="2809" y="12868"/>
                  <a:pt x="2809" y="12868"/>
                </a:cubicBezTo>
                <a:cubicBezTo>
                  <a:pt x="2809" y="12868"/>
                  <a:pt x="511" y="15166"/>
                  <a:pt x="971" y="15626"/>
                </a:cubicBezTo>
                <a:cubicBezTo>
                  <a:pt x="1890" y="17464"/>
                  <a:pt x="1890" y="17464"/>
                  <a:pt x="1890" y="17464"/>
                </a:cubicBezTo>
                <a:cubicBezTo>
                  <a:pt x="1890" y="17464"/>
                  <a:pt x="5107" y="17004"/>
                  <a:pt x="5107" y="17004"/>
                </a:cubicBezTo>
                <a:cubicBezTo>
                  <a:pt x="6026" y="17923"/>
                  <a:pt x="6026" y="17923"/>
                  <a:pt x="6026" y="17923"/>
                </a:cubicBezTo>
                <a:cubicBezTo>
                  <a:pt x="6026" y="17923"/>
                  <a:pt x="6486" y="21140"/>
                  <a:pt x="6945" y="21140"/>
                </a:cubicBezTo>
                <a:cubicBezTo>
                  <a:pt x="9243" y="21600"/>
                  <a:pt x="9243" y="21600"/>
                  <a:pt x="9243" y="21600"/>
                </a:cubicBezTo>
                <a:cubicBezTo>
                  <a:pt x="9243" y="21600"/>
                  <a:pt x="11081" y="18843"/>
                  <a:pt x="11081" y="18843"/>
                </a:cubicBezTo>
                <a:cubicBezTo>
                  <a:pt x="12460" y="18843"/>
                  <a:pt x="12460" y="18843"/>
                  <a:pt x="12460" y="18843"/>
                </a:cubicBezTo>
                <a:cubicBezTo>
                  <a:pt x="12460" y="18843"/>
                  <a:pt x="14758" y="20681"/>
                  <a:pt x="14758" y="20681"/>
                </a:cubicBezTo>
                <a:cubicBezTo>
                  <a:pt x="17056" y="19302"/>
                  <a:pt x="17056" y="19302"/>
                  <a:pt x="17056" y="19302"/>
                </a:cubicBezTo>
                <a:cubicBezTo>
                  <a:pt x="17056" y="19302"/>
                  <a:pt x="16596" y="16085"/>
                  <a:pt x="16596" y="16085"/>
                </a:cubicBezTo>
                <a:cubicBezTo>
                  <a:pt x="17515" y="15166"/>
                  <a:pt x="17515" y="15166"/>
                  <a:pt x="17515" y="15166"/>
                </a:cubicBezTo>
                <a:cubicBezTo>
                  <a:pt x="17515" y="15166"/>
                  <a:pt x="20273" y="14706"/>
                  <a:pt x="20732" y="14247"/>
                </a:cubicBezTo>
                <a:cubicBezTo>
                  <a:pt x="21192" y="11949"/>
                  <a:pt x="21192" y="11949"/>
                  <a:pt x="21192" y="11949"/>
                </a:cubicBezTo>
                <a:cubicBezTo>
                  <a:pt x="21192" y="11949"/>
                  <a:pt x="18435" y="10111"/>
                  <a:pt x="18435" y="10111"/>
                </a:cubicBezTo>
                <a:close/>
                <a:moveTo>
                  <a:pt x="13839" y="11489"/>
                </a:moveTo>
                <a:cubicBezTo>
                  <a:pt x="13379" y="13328"/>
                  <a:pt x="11541" y="14706"/>
                  <a:pt x="9703" y="14247"/>
                </a:cubicBezTo>
                <a:cubicBezTo>
                  <a:pt x="7864" y="13787"/>
                  <a:pt x="6486" y="11949"/>
                  <a:pt x="6945" y="10111"/>
                </a:cubicBezTo>
                <a:cubicBezTo>
                  <a:pt x="7405" y="8272"/>
                  <a:pt x="9703" y="6894"/>
                  <a:pt x="11081" y="7353"/>
                </a:cubicBezTo>
                <a:cubicBezTo>
                  <a:pt x="12920" y="7813"/>
                  <a:pt x="14298" y="9651"/>
                  <a:pt x="13839" y="11489"/>
                </a:cubicBezTo>
                <a:close/>
              </a:path>
            </a:pathLst>
          </a:custGeom>
          <a:solidFill>
            <a:srgbClr val="CCE8CF"/>
          </a:solidFill>
          <a:ln w="12700" cap="flat">
            <a:noFill/>
            <a:miter lim="400000"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45" name="Shape 136"/>
          <p:cNvSpPr/>
          <p:nvPr>
            <p:custDataLst>
              <p:tags r:id="rId29"/>
            </p:custDataLst>
          </p:nvPr>
        </p:nvSpPr>
        <p:spPr bwMode="auto">
          <a:xfrm>
            <a:off x="5831205" y="3360420"/>
            <a:ext cx="587375" cy="561340"/>
          </a:xfrm>
          <a:custGeom>
            <a:avLst/>
            <a:gdLst>
              <a:gd name="T0" fmla="*/ 7994231 w 21600"/>
              <a:gd name="T1" fmla="*/ 7287910 h 21600"/>
              <a:gd name="T2" fmla="*/ 7994231 w 21600"/>
              <a:gd name="T3" fmla="*/ 7287910 h 21600"/>
              <a:gd name="T4" fmla="*/ 7994231 w 21600"/>
              <a:gd name="T5" fmla="*/ 7287910 h 21600"/>
              <a:gd name="T6" fmla="*/ 7994231 w 21600"/>
              <a:gd name="T7" fmla="*/ 7287910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0301" y="0"/>
                </a:moveTo>
                <a:cubicBezTo>
                  <a:pt x="1462" y="0"/>
                  <a:pt x="1462" y="0"/>
                  <a:pt x="1462" y="0"/>
                </a:cubicBezTo>
                <a:cubicBezTo>
                  <a:pt x="650" y="0"/>
                  <a:pt x="0" y="680"/>
                  <a:pt x="0" y="1531"/>
                </a:cubicBezTo>
                <a:cubicBezTo>
                  <a:pt x="0" y="15477"/>
                  <a:pt x="0" y="15477"/>
                  <a:pt x="0" y="15477"/>
                </a:cubicBezTo>
                <a:cubicBezTo>
                  <a:pt x="0" y="16328"/>
                  <a:pt x="650" y="17008"/>
                  <a:pt x="1462" y="17008"/>
                </a:cubicBezTo>
                <a:cubicBezTo>
                  <a:pt x="8608" y="17008"/>
                  <a:pt x="8608" y="17008"/>
                  <a:pt x="8608" y="17008"/>
                </a:cubicBezTo>
                <a:cubicBezTo>
                  <a:pt x="8608" y="17008"/>
                  <a:pt x="8932" y="20069"/>
                  <a:pt x="6496" y="20069"/>
                </a:cubicBezTo>
                <a:cubicBezTo>
                  <a:pt x="6496" y="21600"/>
                  <a:pt x="6496" y="21600"/>
                  <a:pt x="6496" y="21600"/>
                </a:cubicBezTo>
                <a:cubicBezTo>
                  <a:pt x="8608" y="21600"/>
                  <a:pt x="8608" y="21600"/>
                  <a:pt x="8608" y="21600"/>
                </a:cubicBezTo>
                <a:cubicBezTo>
                  <a:pt x="12992" y="21600"/>
                  <a:pt x="12992" y="21600"/>
                  <a:pt x="12992" y="21600"/>
                </a:cubicBezTo>
                <a:cubicBezTo>
                  <a:pt x="15266" y="21600"/>
                  <a:pt x="15266" y="21600"/>
                  <a:pt x="15266" y="21600"/>
                </a:cubicBezTo>
                <a:cubicBezTo>
                  <a:pt x="15266" y="20069"/>
                  <a:pt x="15266" y="20069"/>
                  <a:pt x="15266" y="20069"/>
                </a:cubicBezTo>
                <a:cubicBezTo>
                  <a:pt x="12668" y="20069"/>
                  <a:pt x="12992" y="17008"/>
                  <a:pt x="12992" y="17008"/>
                </a:cubicBezTo>
                <a:cubicBezTo>
                  <a:pt x="20301" y="17008"/>
                  <a:pt x="20301" y="17008"/>
                  <a:pt x="20301" y="17008"/>
                </a:cubicBezTo>
                <a:cubicBezTo>
                  <a:pt x="20950" y="17008"/>
                  <a:pt x="21600" y="16328"/>
                  <a:pt x="21600" y="15477"/>
                </a:cubicBezTo>
                <a:cubicBezTo>
                  <a:pt x="21600" y="1531"/>
                  <a:pt x="21600" y="1531"/>
                  <a:pt x="21600" y="1531"/>
                </a:cubicBezTo>
                <a:cubicBezTo>
                  <a:pt x="21600" y="680"/>
                  <a:pt x="20950" y="0"/>
                  <a:pt x="20301" y="0"/>
                </a:cubicBezTo>
                <a:close/>
                <a:moveTo>
                  <a:pt x="9744" y="15137"/>
                </a:moveTo>
                <a:cubicBezTo>
                  <a:pt x="9744" y="14457"/>
                  <a:pt x="10232" y="13946"/>
                  <a:pt x="10881" y="13946"/>
                </a:cubicBezTo>
                <a:cubicBezTo>
                  <a:pt x="11693" y="13946"/>
                  <a:pt x="12180" y="14457"/>
                  <a:pt x="12180" y="15137"/>
                </a:cubicBezTo>
                <a:cubicBezTo>
                  <a:pt x="12180" y="15987"/>
                  <a:pt x="11693" y="16498"/>
                  <a:pt x="10881" y="16498"/>
                </a:cubicBezTo>
                <a:cubicBezTo>
                  <a:pt x="10232" y="16498"/>
                  <a:pt x="9744" y="15987"/>
                  <a:pt x="9744" y="15137"/>
                </a:cubicBezTo>
                <a:close/>
                <a:moveTo>
                  <a:pt x="20138" y="13436"/>
                </a:moveTo>
                <a:cubicBezTo>
                  <a:pt x="1624" y="13436"/>
                  <a:pt x="1624" y="13436"/>
                  <a:pt x="1624" y="13436"/>
                </a:cubicBezTo>
                <a:cubicBezTo>
                  <a:pt x="1624" y="1701"/>
                  <a:pt x="1624" y="1701"/>
                  <a:pt x="1624" y="1701"/>
                </a:cubicBezTo>
                <a:cubicBezTo>
                  <a:pt x="20138" y="1701"/>
                  <a:pt x="20138" y="1701"/>
                  <a:pt x="20138" y="1701"/>
                </a:cubicBezTo>
                <a:lnTo>
                  <a:pt x="20138" y="13436"/>
                </a:lnTo>
                <a:close/>
              </a:path>
            </a:pathLst>
          </a:custGeom>
          <a:solidFill>
            <a:srgbClr val="CCE8CF"/>
          </a:solidFill>
          <a:ln w="12700" cap="flat">
            <a:noFill/>
            <a:miter lim="400000"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46" name="Shape 137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5367020" y="4043045"/>
            <a:ext cx="1515745" cy="382905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22859" tIns="22859" rIns="22859" bIns="22859">
            <a:spAutoFit/>
          </a:bodyPr>
          <a:lstStyle/>
          <a:p>
            <a:pPr algn="ctr" defTabSz="1087755" hangingPunct="0"/>
            <a:r>
              <a:rPr lang="zh-CN" alt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大型仪器设备共享</a:t>
            </a:r>
            <a:endParaRPr lang="zh-CN" altLang="en-US" sz="11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 defTabSz="1087755" hangingPunct="0"/>
            <a:r>
              <a:rPr lang="zh-CN" alt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管理系统</a:t>
            </a:r>
            <a:endParaRPr lang="zh-CN" altLang="en-US" sz="11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347" name="Shape 138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6832600" y="4697730"/>
            <a:ext cx="501015" cy="35179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22859" tIns="22859" rIns="22859" bIns="22859">
            <a:spAutoFit/>
          </a:bodyPr>
          <a:lstStyle/>
          <a:p>
            <a:pPr algn="ctr" defTabSz="1087755" hangingPunct="0">
              <a:lnSpc>
                <a:spcPct val="200000"/>
              </a:lnSpc>
            </a:pPr>
            <a:r>
              <a:rPr lang="zh-CN" altLang="en-US" sz="1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预约</a:t>
            </a:r>
            <a:endParaRPr lang="zh-CN" altLang="en-US" sz="10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348" name="Shape 139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6788785" y="2785110"/>
            <a:ext cx="587375" cy="35179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22859" tIns="22859" rIns="22859" bIns="22859">
            <a:spAutoFit/>
          </a:bodyPr>
          <a:lstStyle/>
          <a:p>
            <a:pPr algn="ctr" defTabSz="1087755" hangingPunct="0">
              <a:lnSpc>
                <a:spcPct val="200000"/>
              </a:lnSpc>
            </a:pPr>
            <a:r>
              <a:rPr lang="zh-CN" altLang="en-US" sz="1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系统设置</a:t>
            </a:r>
            <a:endParaRPr lang="zh-CN" altLang="en-US" sz="10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349" name="Shape 140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7183120" y="3755390"/>
            <a:ext cx="501015" cy="35179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22859" tIns="22859" rIns="22859" bIns="22859">
            <a:spAutoFit/>
          </a:bodyPr>
          <a:lstStyle/>
          <a:p>
            <a:pPr algn="ctr" defTabSz="1087755" hangingPunct="0">
              <a:lnSpc>
                <a:spcPct val="200000"/>
              </a:lnSpc>
            </a:pPr>
            <a:r>
              <a:rPr lang="zh-CN" altLang="en-US" sz="1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查询</a:t>
            </a:r>
            <a:endParaRPr lang="zh-CN" altLang="en-US" sz="10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350" name="Shape 141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5813425" y="2406015"/>
            <a:ext cx="587375" cy="35179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22859" tIns="22859" rIns="22859" bIns="22859">
            <a:spAutoFit/>
          </a:bodyPr>
          <a:lstStyle/>
          <a:p>
            <a:pPr algn="ctr" defTabSz="1087755" hangingPunct="0">
              <a:lnSpc>
                <a:spcPct val="200000"/>
              </a:lnSpc>
            </a:pPr>
            <a:r>
              <a:rPr lang="zh-CN" altLang="en-US" sz="1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信息录入</a:t>
            </a:r>
            <a:endParaRPr lang="zh-CN" altLang="en-US" sz="10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364" name="Shape 142"/>
          <p:cNvSpPr/>
          <p:nvPr>
            <p:custDataLst>
              <p:tags r:id="rId35"/>
            </p:custDataLst>
          </p:nvPr>
        </p:nvSpPr>
        <p:spPr bwMode="auto">
          <a:xfrm>
            <a:off x="5970905" y="2327910"/>
            <a:ext cx="71755" cy="71755"/>
          </a:xfrm>
          <a:custGeom>
            <a:avLst/>
            <a:gdLst>
              <a:gd name="T0" fmla="*/ 119647 w 21600"/>
              <a:gd name="T1" fmla="*/ 119647 h 21600"/>
              <a:gd name="T2" fmla="*/ 119647 w 21600"/>
              <a:gd name="T3" fmla="*/ 119647 h 21600"/>
              <a:gd name="T4" fmla="*/ 119647 w 21600"/>
              <a:gd name="T5" fmla="*/ 119647 h 21600"/>
              <a:gd name="T6" fmla="*/ 119647 w 21600"/>
              <a:gd name="T7" fmla="*/ 119647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9861" y="0"/>
                </a:moveTo>
                <a:lnTo>
                  <a:pt x="0" y="21600"/>
                </a:lnTo>
                <a:lnTo>
                  <a:pt x="21600" y="11739"/>
                </a:lnTo>
                <a:lnTo>
                  <a:pt x="21600" y="12209"/>
                </a:lnTo>
                <a:lnTo>
                  <a:pt x="9861" y="0"/>
                </a:lnTo>
                <a:close/>
              </a:path>
            </a:pathLst>
          </a:custGeom>
          <a:solidFill>
            <a:srgbClr val="CCE8CF"/>
          </a:solidFill>
          <a:ln w="12700" cap="flat">
            <a:noFill/>
            <a:miter lim="400000"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65" name="Shape 143"/>
          <p:cNvSpPr/>
          <p:nvPr>
            <p:custDataLst>
              <p:tags r:id="rId36"/>
            </p:custDataLst>
          </p:nvPr>
        </p:nvSpPr>
        <p:spPr bwMode="auto">
          <a:xfrm>
            <a:off x="6011545" y="2152650"/>
            <a:ext cx="181610" cy="182880"/>
          </a:xfrm>
          <a:custGeom>
            <a:avLst/>
            <a:gdLst>
              <a:gd name="T0" fmla="*/ 760856 w 21600"/>
              <a:gd name="T1" fmla="*/ 774035 h 21600"/>
              <a:gd name="T2" fmla="*/ 760856 w 21600"/>
              <a:gd name="T3" fmla="*/ 774035 h 21600"/>
              <a:gd name="T4" fmla="*/ 760856 w 21600"/>
              <a:gd name="T5" fmla="*/ 774035 h 21600"/>
              <a:gd name="T6" fmla="*/ 760856 w 21600"/>
              <a:gd name="T7" fmla="*/ 774035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552" y="0"/>
                </a:moveTo>
                <a:lnTo>
                  <a:pt x="0" y="19569"/>
                </a:lnTo>
                <a:lnTo>
                  <a:pt x="2048" y="21600"/>
                </a:lnTo>
                <a:lnTo>
                  <a:pt x="21600" y="1846"/>
                </a:lnTo>
                <a:lnTo>
                  <a:pt x="19552" y="0"/>
                </a:lnTo>
                <a:close/>
              </a:path>
            </a:pathLst>
          </a:custGeom>
          <a:solidFill>
            <a:srgbClr val="CCE8CF"/>
          </a:solidFill>
          <a:ln w="12700" cap="flat">
            <a:noFill/>
            <a:miter lim="400000"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66" name="Shape 144"/>
          <p:cNvSpPr/>
          <p:nvPr>
            <p:custDataLst>
              <p:tags r:id="rId37"/>
            </p:custDataLst>
          </p:nvPr>
        </p:nvSpPr>
        <p:spPr bwMode="auto">
          <a:xfrm>
            <a:off x="6036310" y="2177415"/>
            <a:ext cx="181610" cy="182880"/>
          </a:xfrm>
          <a:custGeom>
            <a:avLst/>
            <a:gdLst>
              <a:gd name="T0" fmla="*/ 760856 w 21600"/>
              <a:gd name="T1" fmla="*/ 774035 h 21600"/>
              <a:gd name="T2" fmla="*/ 760856 w 21600"/>
              <a:gd name="T3" fmla="*/ 774035 h 21600"/>
              <a:gd name="T4" fmla="*/ 760856 w 21600"/>
              <a:gd name="T5" fmla="*/ 774035 h 21600"/>
              <a:gd name="T6" fmla="*/ 760856 w 21600"/>
              <a:gd name="T7" fmla="*/ 774035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924" y="0"/>
                </a:moveTo>
                <a:lnTo>
                  <a:pt x="0" y="19569"/>
                </a:lnTo>
                <a:lnTo>
                  <a:pt x="2048" y="21600"/>
                </a:lnTo>
                <a:lnTo>
                  <a:pt x="21600" y="1846"/>
                </a:lnTo>
                <a:lnTo>
                  <a:pt x="19924" y="0"/>
                </a:lnTo>
                <a:close/>
              </a:path>
            </a:pathLst>
          </a:custGeom>
          <a:solidFill>
            <a:srgbClr val="CCE8CF"/>
          </a:solidFill>
          <a:ln w="12700" cap="flat">
            <a:noFill/>
            <a:miter lim="400000"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67" name="Shape 145"/>
          <p:cNvSpPr/>
          <p:nvPr>
            <p:custDataLst>
              <p:tags r:id="rId38"/>
            </p:custDataLst>
          </p:nvPr>
        </p:nvSpPr>
        <p:spPr bwMode="auto">
          <a:xfrm>
            <a:off x="6188075" y="2138045"/>
            <a:ext cx="45720" cy="45720"/>
          </a:xfrm>
          <a:custGeom>
            <a:avLst/>
            <a:gdLst>
              <a:gd name="T0" fmla="*/ 57530 w 17939"/>
              <a:gd name="T1" fmla="*/ 58172 h 18140"/>
              <a:gd name="T2" fmla="*/ 57530 w 17939"/>
              <a:gd name="T3" fmla="*/ 58172 h 18140"/>
              <a:gd name="T4" fmla="*/ 57530 w 17939"/>
              <a:gd name="T5" fmla="*/ 58172 h 18140"/>
              <a:gd name="T6" fmla="*/ 57530 w 17939"/>
              <a:gd name="T7" fmla="*/ 58172 h 1814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7939"/>
              <a:gd name="T13" fmla="*/ 0 h 18140"/>
              <a:gd name="T14" fmla="*/ 17939 w 17939"/>
              <a:gd name="T15" fmla="*/ 18140 h 181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939" h="18140" extrusionOk="0">
                <a:moveTo>
                  <a:pt x="14123" y="3186"/>
                </a:moveTo>
                <a:cubicBezTo>
                  <a:pt x="7477" y="-3460"/>
                  <a:pt x="0" y="2355"/>
                  <a:pt x="0" y="2355"/>
                </a:cubicBezTo>
                <a:cubicBezTo>
                  <a:pt x="15785" y="18140"/>
                  <a:pt x="15785" y="18140"/>
                  <a:pt x="15785" y="18140"/>
                </a:cubicBezTo>
                <a:cubicBezTo>
                  <a:pt x="15785" y="18140"/>
                  <a:pt x="21600" y="10663"/>
                  <a:pt x="14123" y="3186"/>
                </a:cubicBezTo>
                <a:close/>
              </a:path>
            </a:pathLst>
          </a:custGeom>
          <a:solidFill>
            <a:srgbClr val="CCE8CF"/>
          </a:solidFill>
          <a:ln w="12700" cap="flat">
            <a:noFill/>
            <a:miter lim="400000"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52" name="Shape 147"/>
          <p:cNvSpPr/>
          <p:nvPr>
            <p:custDataLst>
              <p:tags r:id="rId39"/>
            </p:custDataLst>
          </p:nvPr>
        </p:nvSpPr>
        <p:spPr bwMode="auto">
          <a:xfrm flipH="1">
            <a:off x="5035550" y="2524760"/>
            <a:ext cx="262890" cy="263525"/>
          </a:xfrm>
          <a:custGeom>
            <a:avLst/>
            <a:gdLst>
              <a:gd name="T0" fmla="*/ 1636455 w 21082"/>
              <a:gd name="T1" fmla="*/ 1626893 h 21368"/>
              <a:gd name="T2" fmla="*/ 1636455 w 21082"/>
              <a:gd name="T3" fmla="*/ 1626893 h 21368"/>
              <a:gd name="T4" fmla="*/ 1636455 w 21082"/>
              <a:gd name="T5" fmla="*/ 1626893 h 21368"/>
              <a:gd name="T6" fmla="*/ 1636455 w 21082"/>
              <a:gd name="T7" fmla="*/ 1626893 h 2136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082"/>
              <a:gd name="T13" fmla="*/ 0 h 21368"/>
              <a:gd name="T14" fmla="*/ 21082 w 21082"/>
              <a:gd name="T15" fmla="*/ 21368 h 213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082" h="21368" extrusionOk="0">
                <a:moveTo>
                  <a:pt x="9345" y="6175"/>
                </a:moveTo>
                <a:cubicBezTo>
                  <a:pt x="9702" y="4527"/>
                  <a:pt x="9345" y="2697"/>
                  <a:pt x="8095" y="1415"/>
                </a:cubicBezTo>
                <a:cubicBezTo>
                  <a:pt x="6845" y="134"/>
                  <a:pt x="5060" y="-232"/>
                  <a:pt x="3454" y="134"/>
                </a:cubicBezTo>
                <a:cubicBezTo>
                  <a:pt x="6131" y="2880"/>
                  <a:pt x="6131" y="2880"/>
                  <a:pt x="6131" y="2880"/>
                </a:cubicBezTo>
                <a:cubicBezTo>
                  <a:pt x="5417" y="5626"/>
                  <a:pt x="5417" y="5626"/>
                  <a:pt x="5417" y="5626"/>
                </a:cubicBezTo>
                <a:cubicBezTo>
                  <a:pt x="2918" y="6358"/>
                  <a:pt x="2918" y="6358"/>
                  <a:pt x="2918" y="6358"/>
                </a:cubicBezTo>
                <a:cubicBezTo>
                  <a:pt x="241" y="3612"/>
                  <a:pt x="241" y="3612"/>
                  <a:pt x="241" y="3612"/>
                </a:cubicBezTo>
                <a:cubicBezTo>
                  <a:pt x="-295" y="5260"/>
                  <a:pt x="62" y="7090"/>
                  <a:pt x="1312" y="8371"/>
                </a:cubicBezTo>
                <a:cubicBezTo>
                  <a:pt x="2740" y="9653"/>
                  <a:pt x="4525" y="10019"/>
                  <a:pt x="6131" y="9470"/>
                </a:cubicBezTo>
                <a:cubicBezTo>
                  <a:pt x="6131" y="9470"/>
                  <a:pt x="6131" y="9470"/>
                  <a:pt x="6131" y="9470"/>
                </a:cubicBezTo>
                <a:cubicBezTo>
                  <a:pt x="17199" y="20819"/>
                  <a:pt x="17199" y="20819"/>
                  <a:pt x="17199" y="20819"/>
                </a:cubicBezTo>
                <a:cubicBezTo>
                  <a:pt x="17556" y="21185"/>
                  <a:pt x="18270" y="21368"/>
                  <a:pt x="18806" y="21368"/>
                </a:cubicBezTo>
                <a:cubicBezTo>
                  <a:pt x="19341" y="21368"/>
                  <a:pt x="19877" y="21185"/>
                  <a:pt x="20412" y="20819"/>
                </a:cubicBezTo>
                <a:cubicBezTo>
                  <a:pt x="21305" y="19904"/>
                  <a:pt x="21305" y="18439"/>
                  <a:pt x="20412" y="17524"/>
                </a:cubicBezTo>
                <a:lnTo>
                  <a:pt x="9345" y="6175"/>
                </a:lnTo>
                <a:close/>
                <a:moveTo>
                  <a:pt x="18984" y="20453"/>
                </a:moveTo>
                <a:cubicBezTo>
                  <a:pt x="18449" y="20453"/>
                  <a:pt x="18092" y="19904"/>
                  <a:pt x="18092" y="19537"/>
                </a:cubicBezTo>
                <a:cubicBezTo>
                  <a:pt x="18092" y="18988"/>
                  <a:pt x="18449" y="18622"/>
                  <a:pt x="18984" y="18622"/>
                </a:cubicBezTo>
                <a:cubicBezTo>
                  <a:pt x="19520" y="18622"/>
                  <a:pt x="19877" y="18988"/>
                  <a:pt x="19877" y="19537"/>
                </a:cubicBezTo>
                <a:cubicBezTo>
                  <a:pt x="19877" y="19904"/>
                  <a:pt x="19520" y="20453"/>
                  <a:pt x="18984" y="20453"/>
                </a:cubicBezTo>
                <a:close/>
              </a:path>
            </a:pathLst>
          </a:custGeom>
          <a:solidFill>
            <a:srgbClr val="CCE8CF"/>
          </a:solidFill>
          <a:ln w="12700" cap="flat">
            <a:noFill/>
            <a:miter lim="400000"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53" name="Shape 148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4853305" y="2783840"/>
            <a:ext cx="587375" cy="35179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22859" tIns="22859" rIns="22859" bIns="22859">
            <a:spAutoFit/>
          </a:bodyPr>
          <a:lstStyle/>
          <a:p>
            <a:pPr algn="ctr" defTabSz="1087755" hangingPunct="0">
              <a:lnSpc>
                <a:spcPct val="200000"/>
              </a:lnSpc>
            </a:pPr>
            <a:r>
              <a:rPr lang="zh-CN" altLang="en-US" sz="1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运行监控</a:t>
            </a:r>
            <a:endParaRPr lang="zh-CN" altLang="en-US" sz="10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360" name="Shape 149"/>
          <p:cNvSpPr/>
          <p:nvPr>
            <p:custDataLst>
              <p:tags r:id="rId41"/>
            </p:custDataLst>
          </p:nvPr>
        </p:nvSpPr>
        <p:spPr bwMode="auto">
          <a:xfrm>
            <a:off x="5048885" y="4528820"/>
            <a:ext cx="197485" cy="81915"/>
          </a:xfrm>
          <a:custGeom>
            <a:avLst/>
            <a:gdLst>
              <a:gd name="T0" fmla="*/ 901163 w 21600"/>
              <a:gd name="T1" fmla="*/ 155494 h 21600"/>
              <a:gd name="T2" fmla="*/ 901163 w 21600"/>
              <a:gd name="T3" fmla="*/ 155494 h 21600"/>
              <a:gd name="T4" fmla="*/ 901163 w 21600"/>
              <a:gd name="T5" fmla="*/ 155494 h 21600"/>
              <a:gd name="T6" fmla="*/ 901163 w 21600"/>
              <a:gd name="T7" fmla="*/ 155494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0800" y="8640"/>
                </a:moveTo>
                <a:cubicBezTo>
                  <a:pt x="5731" y="8640"/>
                  <a:pt x="1543" y="4860"/>
                  <a:pt x="441" y="0"/>
                </a:cubicBezTo>
                <a:cubicBezTo>
                  <a:pt x="220" y="1080"/>
                  <a:pt x="0" y="1620"/>
                  <a:pt x="0" y="2700"/>
                </a:cubicBezTo>
                <a:cubicBezTo>
                  <a:pt x="0" y="10800"/>
                  <a:pt x="0" y="10800"/>
                  <a:pt x="0" y="10800"/>
                </a:cubicBezTo>
                <a:cubicBezTo>
                  <a:pt x="0" y="16740"/>
                  <a:pt x="4849" y="21600"/>
                  <a:pt x="10800" y="21600"/>
                </a:cubicBezTo>
                <a:cubicBezTo>
                  <a:pt x="16751" y="21600"/>
                  <a:pt x="21600" y="16740"/>
                  <a:pt x="21600" y="10800"/>
                </a:cubicBezTo>
                <a:cubicBezTo>
                  <a:pt x="21600" y="2700"/>
                  <a:pt x="21600" y="2700"/>
                  <a:pt x="21600" y="2700"/>
                </a:cubicBezTo>
                <a:cubicBezTo>
                  <a:pt x="21600" y="1620"/>
                  <a:pt x="21380" y="1080"/>
                  <a:pt x="21159" y="0"/>
                </a:cubicBezTo>
                <a:cubicBezTo>
                  <a:pt x="20057" y="4860"/>
                  <a:pt x="15869" y="8640"/>
                  <a:pt x="10800" y="8640"/>
                </a:cubicBezTo>
                <a:close/>
              </a:path>
            </a:pathLst>
          </a:custGeom>
          <a:solidFill>
            <a:srgbClr val="CCE8CF"/>
          </a:solidFill>
          <a:ln w="12700" cap="flat">
            <a:noFill/>
            <a:miter lim="400000"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61" name="Shape 150"/>
          <p:cNvSpPr/>
          <p:nvPr>
            <p:custDataLst>
              <p:tags r:id="rId42"/>
            </p:custDataLst>
          </p:nvPr>
        </p:nvSpPr>
        <p:spPr bwMode="auto">
          <a:xfrm>
            <a:off x="5048885" y="4592320"/>
            <a:ext cx="197485" cy="80645"/>
          </a:xfrm>
          <a:custGeom>
            <a:avLst/>
            <a:gdLst>
              <a:gd name="T0" fmla="*/ 901163 w 21600"/>
              <a:gd name="T1" fmla="*/ 149790 h 21600"/>
              <a:gd name="T2" fmla="*/ 901163 w 21600"/>
              <a:gd name="T3" fmla="*/ 149790 h 21600"/>
              <a:gd name="T4" fmla="*/ 901163 w 21600"/>
              <a:gd name="T5" fmla="*/ 149790 h 21600"/>
              <a:gd name="T6" fmla="*/ 901163 w 21600"/>
              <a:gd name="T7" fmla="*/ 149790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0800" y="8100"/>
                </a:moveTo>
                <a:cubicBezTo>
                  <a:pt x="5731" y="8100"/>
                  <a:pt x="1543" y="4860"/>
                  <a:pt x="441" y="0"/>
                </a:cubicBezTo>
                <a:cubicBezTo>
                  <a:pt x="220" y="540"/>
                  <a:pt x="0" y="1620"/>
                  <a:pt x="0" y="2160"/>
                </a:cubicBezTo>
                <a:cubicBezTo>
                  <a:pt x="0" y="10260"/>
                  <a:pt x="0" y="10260"/>
                  <a:pt x="0" y="10260"/>
                </a:cubicBezTo>
                <a:cubicBezTo>
                  <a:pt x="0" y="16740"/>
                  <a:pt x="4849" y="21600"/>
                  <a:pt x="10800" y="21600"/>
                </a:cubicBezTo>
                <a:cubicBezTo>
                  <a:pt x="16751" y="21600"/>
                  <a:pt x="21600" y="16740"/>
                  <a:pt x="21600" y="10260"/>
                </a:cubicBezTo>
                <a:cubicBezTo>
                  <a:pt x="21600" y="2160"/>
                  <a:pt x="21600" y="2160"/>
                  <a:pt x="21600" y="2160"/>
                </a:cubicBezTo>
                <a:cubicBezTo>
                  <a:pt x="21600" y="1620"/>
                  <a:pt x="21380" y="540"/>
                  <a:pt x="21159" y="0"/>
                </a:cubicBezTo>
                <a:cubicBezTo>
                  <a:pt x="20057" y="4860"/>
                  <a:pt x="15869" y="8100"/>
                  <a:pt x="10800" y="8100"/>
                </a:cubicBezTo>
                <a:close/>
              </a:path>
            </a:pathLst>
          </a:custGeom>
          <a:solidFill>
            <a:srgbClr val="CCE8CF"/>
          </a:solidFill>
          <a:ln w="12700" cap="flat">
            <a:noFill/>
            <a:miter lim="400000"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62" name="Shape 151"/>
          <p:cNvSpPr/>
          <p:nvPr>
            <p:custDataLst>
              <p:tags r:id="rId43"/>
            </p:custDataLst>
          </p:nvPr>
        </p:nvSpPr>
        <p:spPr bwMode="auto">
          <a:xfrm>
            <a:off x="5048885" y="4467860"/>
            <a:ext cx="197485" cy="83820"/>
          </a:xfrm>
          <a:custGeom>
            <a:avLst/>
            <a:gdLst>
              <a:gd name="T0" fmla="*/ 901163 w 21600"/>
              <a:gd name="T1" fmla="*/ 161310 h 21600"/>
              <a:gd name="T2" fmla="*/ 901163 w 21600"/>
              <a:gd name="T3" fmla="*/ 161310 h 21600"/>
              <a:gd name="T4" fmla="*/ 901163 w 21600"/>
              <a:gd name="T5" fmla="*/ 161310 h 21600"/>
              <a:gd name="T6" fmla="*/ 901163 w 21600"/>
              <a:gd name="T7" fmla="*/ 161310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159" y="0"/>
                </a:moveTo>
                <a:cubicBezTo>
                  <a:pt x="20939" y="4741"/>
                  <a:pt x="16531" y="7902"/>
                  <a:pt x="10800" y="7902"/>
                </a:cubicBezTo>
                <a:cubicBezTo>
                  <a:pt x="5290" y="7902"/>
                  <a:pt x="661" y="4741"/>
                  <a:pt x="441" y="0"/>
                </a:cubicBezTo>
                <a:cubicBezTo>
                  <a:pt x="220" y="1054"/>
                  <a:pt x="0" y="1580"/>
                  <a:pt x="0" y="2634"/>
                </a:cubicBezTo>
                <a:cubicBezTo>
                  <a:pt x="0" y="10537"/>
                  <a:pt x="0" y="10537"/>
                  <a:pt x="0" y="10537"/>
                </a:cubicBezTo>
                <a:cubicBezTo>
                  <a:pt x="0" y="16332"/>
                  <a:pt x="4849" y="21600"/>
                  <a:pt x="10800" y="21600"/>
                </a:cubicBezTo>
                <a:cubicBezTo>
                  <a:pt x="16751" y="21600"/>
                  <a:pt x="21600" y="16332"/>
                  <a:pt x="21600" y="10537"/>
                </a:cubicBezTo>
                <a:cubicBezTo>
                  <a:pt x="21600" y="2634"/>
                  <a:pt x="21600" y="2634"/>
                  <a:pt x="21600" y="2634"/>
                </a:cubicBezTo>
                <a:cubicBezTo>
                  <a:pt x="21600" y="1580"/>
                  <a:pt x="21380" y="1054"/>
                  <a:pt x="21159" y="0"/>
                </a:cubicBezTo>
                <a:close/>
              </a:path>
            </a:pathLst>
          </a:custGeom>
          <a:solidFill>
            <a:srgbClr val="CCE8CF"/>
          </a:solidFill>
          <a:ln w="12700" cap="flat">
            <a:noFill/>
            <a:miter lim="400000"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63" name="Shape 152"/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5052060" y="4425315"/>
            <a:ext cx="193040" cy="65405"/>
          </a:xfrm>
          <a:prstGeom prst="ellipse">
            <a:avLst/>
          </a:prstGeom>
          <a:solidFill>
            <a:srgbClr val="CCE8CF"/>
          </a:solidFill>
          <a:ln w="12700">
            <a:noFill/>
            <a:miter lim="400000"/>
          </a:ln>
        </p:spPr>
        <p:txBody>
          <a:bodyPr lIns="45719" tIns="45719" rIns="45719" bIns="45719"/>
          <a:lstStyle/>
          <a:p>
            <a:pPr hangingPunct="0"/>
            <a:endParaRPr lang="zh-CN" altLang="en-US" sz="1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55" name="Shape 154"/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4873625" y="4665345"/>
            <a:ext cx="501015" cy="35179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22859" tIns="22859" rIns="22859" bIns="22859">
            <a:spAutoFit/>
          </a:bodyPr>
          <a:lstStyle/>
          <a:p>
            <a:pPr algn="ctr" defTabSz="1087755" hangingPunct="0">
              <a:lnSpc>
                <a:spcPct val="200000"/>
              </a:lnSpc>
            </a:pPr>
            <a:r>
              <a:rPr lang="zh-CN" altLang="en-US" sz="1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计费</a:t>
            </a:r>
            <a:endParaRPr lang="zh-CN" altLang="en-US" sz="10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358" name="Shape 155"/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 flipH="1">
            <a:off x="6071870" y="4766310"/>
            <a:ext cx="59690" cy="59690"/>
          </a:xfrm>
          <a:prstGeom prst="ellipse">
            <a:avLst/>
          </a:prstGeom>
          <a:solidFill>
            <a:srgbClr val="CCE8CF"/>
          </a:solidFill>
          <a:ln w="12700">
            <a:noFill/>
            <a:miter lim="400000"/>
          </a:ln>
        </p:spPr>
        <p:txBody>
          <a:bodyPr lIns="45719" tIns="45719" rIns="45719" bIns="45719"/>
          <a:lstStyle/>
          <a:p>
            <a:pPr hangingPunct="0"/>
            <a:endParaRPr lang="zh-CN" altLang="en-US" sz="1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359" name="Shape 156"/>
          <p:cNvSpPr/>
          <p:nvPr>
            <p:custDataLst>
              <p:tags r:id="rId47"/>
            </p:custDataLst>
          </p:nvPr>
        </p:nvSpPr>
        <p:spPr bwMode="auto">
          <a:xfrm flipH="1">
            <a:off x="6033770" y="4832350"/>
            <a:ext cx="137160" cy="290830"/>
          </a:xfrm>
          <a:custGeom>
            <a:avLst/>
            <a:gdLst>
              <a:gd name="T0" fmla="*/ 435581 w 21600"/>
              <a:gd name="T1" fmla="*/ 1958188 h 21600"/>
              <a:gd name="T2" fmla="*/ 435581 w 21600"/>
              <a:gd name="T3" fmla="*/ 1958188 h 21600"/>
              <a:gd name="T4" fmla="*/ 435581 w 21600"/>
              <a:gd name="T5" fmla="*/ 1958188 h 21600"/>
              <a:gd name="T6" fmla="*/ 435581 w 21600"/>
              <a:gd name="T7" fmla="*/ 1958188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6913" y="0"/>
                </a:moveTo>
                <a:cubicBezTo>
                  <a:pt x="4891" y="0"/>
                  <a:pt x="4891" y="0"/>
                  <a:pt x="4891" y="0"/>
                </a:cubicBezTo>
                <a:cubicBezTo>
                  <a:pt x="2242" y="0"/>
                  <a:pt x="0" y="964"/>
                  <a:pt x="0" y="2218"/>
                </a:cubicBezTo>
                <a:cubicBezTo>
                  <a:pt x="0" y="9546"/>
                  <a:pt x="0" y="9546"/>
                  <a:pt x="0" y="9546"/>
                </a:cubicBezTo>
                <a:cubicBezTo>
                  <a:pt x="0" y="10029"/>
                  <a:pt x="1019" y="10511"/>
                  <a:pt x="2038" y="10511"/>
                </a:cubicBezTo>
                <a:cubicBezTo>
                  <a:pt x="3260" y="10511"/>
                  <a:pt x="4279" y="10029"/>
                  <a:pt x="4279" y="9546"/>
                </a:cubicBezTo>
                <a:cubicBezTo>
                  <a:pt x="4279" y="3375"/>
                  <a:pt x="4279" y="3375"/>
                  <a:pt x="4279" y="3375"/>
                </a:cubicBezTo>
                <a:cubicBezTo>
                  <a:pt x="4891" y="3375"/>
                  <a:pt x="4891" y="3375"/>
                  <a:pt x="4891" y="3375"/>
                </a:cubicBezTo>
                <a:cubicBezTo>
                  <a:pt x="4891" y="20346"/>
                  <a:pt x="4891" y="20346"/>
                  <a:pt x="4891" y="20346"/>
                </a:cubicBezTo>
                <a:cubicBezTo>
                  <a:pt x="4891" y="21021"/>
                  <a:pt x="6113" y="21600"/>
                  <a:pt x="7743" y="21600"/>
                </a:cubicBezTo>
                <a:cubicBezTo>
                  <a:pt x="9170" y="21600"/>
                  <a:pt x="10392" y="21021"/>
                  <a:pt x="10392" y="20346"/>
                </a:cubicBezTo>
                <a:cubicBezTo>
                  <a:pt x="10392" y="10414"/>
                  <a:pt x="10392" y="10414"/>
                  <a:pt x="10392" y="10414"/>
                </a:cubicBezTo>
                <a:cubicBezTo>
                  <a:pt x="11208" y="10414"/>
                  <a:pt x="11208" y="10414"/>
                  <a:pt x="11208" y="10414"/>
                </a:cubicBezTo>
                <a:cubicBezTo>
                  <a:pt x="11208" y="20346"/>
                  <a:pt x="11208" y="20346"/>
                  <a:pt x="11208" y="20346"/>
                </a:cubicBezTo>
                <a:cubicBezTo>
                  <a:pt x="11208" y="21021"/>
                  <a:pt x="12430" y="21600"/>
                  <a:pt x="14060" y="21600"/>
                </a:cubicBezTo>
                <a:cubicBezTo>
                  <a:pt x="15487" y="21600"/>
                  <a:pt x="16709" y="21021"/>
                  <a:pt x="16709" y="20346"/>
                </a:cubicBezTo>
                <a:cubicBezTo>
                  <a:pt x="16709" y="3375"/>
                  <a:pt x="16709" y="3375"/>
                  <a:pt x="16709" y="3375"/>
                </a:cubicBezTo>
                <a:cubicBezTo>
                  <a:pt x="17525" y="3375"/>
                  <a:pt x="17525" y="3375"/>
                  <a:pt x="17525" y="3375"/>
                </a:cubicBezTo>
                <a:cubicBezTo>
                  <a:pt x="17525" y="9546"/>
                  <a:pt x="17525" y="9546"/>
                  <a:pt x="17525" y="9546"/>
                </a:cubicBezTo>
                <a:cubicBezTo>
                  <a:pt x="17525" y="10029"/>
                  <a:pt x="18543" y="10511"/>
                  <a:pt x="19562" y="10511"/>
                </a:cubicBezTo>
                <a:cubicBezTo>
                  <a:pt x="20785" y="10511"/>
                  <a:pt x="21600" y="10029"/>
                  <a:pt x="21600" y="9546"/>
                </a:cubicBezTo>
                <a:cubicBezTo>
                  <a:pt x="21600" y="2218"/>
                  <a:pt x="21600" y="2218"/>
                  <a:pt x="21600" y="2218"/>
                </a:cubicBezTo>
                <a:cubicBezTo>
                  <a:pt x="21600" y="964"/>
                  <a:pt x="19562" y="0"/>
                  <a:pt x="16913" y="0"/>
                </a:cubicBezTo>
                <a:close/>
              </a:path>
            </a:pathLst>
          </a:custGeom>
          <a:solidFill>
            <a:srgbClr val="CCE8CF"/>
          </a:solidFill>
          <a:ln w="12700" cap="flat">
            <a:noFill/>
            <a:miter lim="400000"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57" name="Shape 158"/>
          <p:cNvSpPr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4539615" y="3752850"/>
            <a:ext cx="587375" cy="35179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22859" tIns="22859" rIns="22859" bIns="22859">
            <a:spAutoFit/>
          </a:bodyPr>
          <a:lstStyle/>
          <a:p>
            <a:pPr algn="ctr" defTabSz="1087755" hangingPunct="0">
              <a:lnSpc>
                <a:spcPct val="200000"/>
              </a:lnSpc>
            </a:pPr>
            <a:r>
              <a:rPr lang="zh-CN" altLang="en-US" sz="1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仪器统计</a:t>
            </a:r>
            <a:endParaRPr lang="zh-CN" altLang="en-US" sz="10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320" name="Shape 160"/>
          <p:cNvSpPr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5871845" y="5058410"/>
            <a:ext cx="501015" cy="35179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22859" tIns="22859" rIns="22859" bIns="22859">
            <a:spAutoFit/>
          </a:bodyPr>
          <a:lstStyle/>
          <a:p>
            <a:pPr algn="ctr" defTabSz="1087755" hangingPunct="0">
              <a:lnSpc>
                <a:spcPct val="200000"/>
              </a:lnSpc>
            </a:pPr>
            <a:r>
              <a:rPr lang="zh-CN" altLang="en-US" sz="1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使用</a:t>
            </a:r>
            <a:endParaRPr lang="zh-CN" altLang="en-US" sz="10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322" name="Shape 161"/>
          <p:cNvSpPr/>
          <p:nvPr>
            <p:custDataLst>
              <p:tags r:id="rId50"/>
            </p:custDataLst>
          </p:nvPr>
        </p:nvSpPr>
        <p:spPr bwMode="auto">
          <a:xfrm>
            <a:off x="4679950" y="3463925"/>
            <a:ext cx="283210" cy="57785"/>
          </a:xfrm>
          <a:custGeom>
            <a:avLst/>
            <a:gdLst>
              <a:gd name="T0" fmla="*/ 1854089 w 21600"/>
              <a:gd name="T1" fmla="*/ 76777 h 21600"/>
              <a:gd name="T2" fmla="*/ 1854089 w 21600"/>
              <a:gd name="T3" fmla="*/ 76777 h 21600"/>
              <a:gd name="T4" fmla="*/ 1854089 w 21600"/>
              <a:gd name="T5" fmla="*/ 76777 h 21600"/>
              <a:gd name="T6" fmla="*/ 1854089 w 21600"/>
              <a:gd name="T7" fmla="*/ 76777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1386" y="6646"/>
                </a:moveTo>
                <a:cubicBezTo>
                  <a:pt x="11386" y="3323"/>
                  <a:pt x="11386" y="3323"/>
                  <a:pt x="11386" y="3323"/>
                </a:cubicBezTo>
                <a:cubicBezTo>
                  <a:pt x="11386" y="1662"/>
                  <a:pt x="11051" y="0"/>
                  <a:pt x="10716" y="0"/>
                </a:cubicBezTo>
                <a:cubicBezTo>
                  <a:pt x="10549" y="0"/>
                  <a:pt x="10214" y="1662"/>
                  <a:pt x="10214" y="3323"/>
                </a:cubicBezTo>
                <a:cubicBezTo>
                  <a:pt x="10214" y="6646"/>
                  <a:pt x="10214" y="6646"/>
                  <a:pt x="10214" y="6646"/>
                </a:cubicBezTo>
                <a:cubicBezTo>
                  <a:pt x="0" y="6646"/>
                  <a:pt x="0" y="6646"/>
                  <a:pt x="0" y="6646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21600" y="6646"/>
                  <a:pt x="21600" y="6646"/>
                  <a:pt x="21600" y="6646"/>
                </a:cubicBezTo>
                <a:lnTo>
                  <a:pt x="11386" y="6646"/>
                </a:lnTo>
                <a:close/>
              </a:path>
            </a:pathLst>
          </a:custGeom>
          <a:solidFill>
            <a:srgbClr val="CCE8CF"/>
          </a:solidFill>
          <a:ln w="12700" cap="flat">
            <a:noFill/>
            <a:miter lim="400000"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23" name="Shape 162"/>
          <p:cNvSpPr/>
          <p:nvPr>
            <p:custDataLst>
              <p:tags r:id="rId51"/>
            </p:custDataLst>
          </p:nvPr>
        </p:nvSpPr>
        <p:spPr bwMode="auto">
          <a:xfrm>
            <a:off x="4704715" y="3534410"/>
            <a:ext cx="235585" cy="248920"/>
          </a:xfrm>
          <a:custGeom>
            <a:avLst/>
            <a:gdLst>
              <a:gd name="T0" fmla="*/ 1281579 w 21600"/>
              <a:gd name="T1" fmla="*/ 1428984 h 21600"/>
              <a:gd name="T2" fmla="*/ 1281579 w 21600"/>
              <a:gd name="T3" fmla="*/ 1428984 h 21600"/>
              <a:gd name="T4" fmla="*/ 1281579 w 21600"/>
              <a:gd name="T5" fmla="*/ 1428984 h 21600"/>
              <a:gd name="T6" fmla="*/ 1281579 w 21600"/>
              <a:gd name="T7" fmla="*/ 1428984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600" y="13589"/>
                </a:moveTo>
                <a:lnTo>
                  <a:pt x="21600" y="0"/>
                </a:lnTo>
                <a:lnTo>
                  <a:pt x="0" y="0"/>
                </a:lnTo>
                <a:lnTo>
                  <a:pt x="0" y="13589"/>
                </a:lnTo>
                <a:lnTo>
                  <a:pt x="9516" y="13589"/>
                </a:lnTo>
                <a:lnTo>
                  <a:pt x="9516" y="17881"/>
                </a:lnTo>
                <a:lnTo>
                  <a:pt x="6797" y="17881"/>
                </a:lnTo>
                <a:lnTo>
                  <a:pt x="6797" y="17309"/>
                </a:lnTo>
                <a:lnTo>
                  <a:pt x="5589" y="17309"/>
                </a:lnTo>
                <a:lnTo>
                  <a:pt x="3776" y="21600"/>
                </a:lnTo>
                <a:lnTo>
                  <a:pt x="4985" y="21600"/>
                </a:lnTo>
                <a:lnTo>
                  <a:pt x="6042" y="19597"/>
                </a:lnTo>
                <a:lnTo>
                  <a:pt x="15709" y="19597"/>
                </a:lnTo>
                <a:lnTo>
                  <a:pt x="16464" y="21600"/>
                </a:lnTo>
                <a:lnTo>
                  <a:pt x="17975" y="21600"/>
                </a:lnTo>
                <a:lnTo>
                  <a:pt x="16162" y="17309"/>
                </a:lnTo>
                <a:lnTo>
                  <a:pt x="14652" y="17309"/>
                </a:lnTo>
                <a:lnTo>
                  <a:pt x="14652" y="17881"/>
                </a:lnTo>
                <a:lnTo>
                  <a:pt x="12084" y="17881"/>
                </a:lnTo>
                <a:lnTo>
                  <a:pt x="12084" y="13589"/>
                </a:lnTo>
                <a:lnTo>
                  <a:pt x="21600" y="13589"/>
                </a:lnTo>
                <a:close/>
                <a:moveTo>
                  <a:pt x="13897" y="4005"/>
                </a:moveTo>
                <a:lnTo>
                  <a:pt x="20090" y="4005"/>
                </a:lnTo>
                <a:lnTo>
                  <a:pt x="20090" y="5293"/>
                </a:lnTo>
                <a:lnTo>
                  <a:pt x="13897" y="5293"/>
                </a:lnTo>
                <a:lnTo>
                  <a:pt x="13897" y="4005"/>
                </a:lnTo>
                <a:close/>
                <a:moveTo>
                  <a:pt x="13897" y="6580"/>
                </a:moveTo>
                <a:lnTo>
                  <a:pt x="20090" y="6580"/>
                </a:lnTo>
                <a:lnTo>
                  <a:pt x="20090" y="8011"/>
                </a:lnTo>
                <a:lnTo>
                  <a:pt x="13897" y="8011"/>
                </a:lnTo>
                <a:lnTo>
                  <a:pt x="13897" y="6580"/>
                </a:lnTo>
                <a:close/>
                <a:moveTo>
                  <a:pt x="13897" y="9012"/>
                </a:moveTo>
                <a:lnTo>
                  <a:pt x="20090" y="9012"/>
                </a:lnTo>
                <a:lnTo>
                  <a:pt x="20090" y="10585"/>
                </a:lnTo>
                <a:lnTo>
                  <a:pt x="13897" y="10585"/>
                </a:lnTo>
                <a:lnTo>
                  <a:pt x="13897" y="9012"/>
                </a:lnTo>
                <a:close/>
                <a:moveTo>
                  <a:pt x="1208" y="10728"/>
                </a:moveTo>
                <a:lnTo>
                  <a:pt x="1208" y="3433"/>
                </a:lnTo>
                <a:lnTo>
                  <a:pt x="12537" y="3433"/>
                </a:lnTo>
                <a:lnTo>
                  <a:pt x="12537" y="10728"/>
                </a:lnTo>
                <a:lnTo>
                  <a:pt x="1208" y="10728"/>
                </a:lnTo>
                <a:close/>
              </a:path>
            </a:pathLst>
          </a:custGeom>
          <a:solidFill>
            <a:srgbClr val="CCE8CF"/>
          </a:solidFill>
          <a:ln w="12700" cap="flat">
            <a:noFill/>
            <a:miter lim="400000"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24" name="Shape 163"/>
          <p:cNvSpPr/>
          <p:nvPr>
            <p:custDataLst>
              <p:tags r:id="rId52"/>
            </p:custDataLst>
          </p:nvPr>
        </p:nvSpPr>
        <p:spPr bwMode="auto">
          <a:xfrm>
            <a:off x="4722495" y="3582670"/>
            <a:ext cx="115570" cy="67310"/>
          </a:xfrm>
          <a:custGeom>
            <a:avLst/>
            <a:gdLst>
              <a:gd name="T0" fmla="*/ 307093 w 21600"/>
              <a:gd name="T1" fmla="*/ 105356 h 21600"/>
              <a:gd name="T2" fmla="*/ 307093 w 21600"/>
              <a:gd name="T3" fmla="*/ 105356 h 21600"/>
              <a:gd name="T4" fmla="*/ 307093 w 21600"/>
              <a:gd name="T5" fmla="*/ 105356 h 21600"/>
              <a:gd name="T6" fmla="*/ 307093 w 21600"/>
              <a:gd name="T7" fmla="*/ 105356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7897" y="6322"/>
                </a:moveTo>
                <a:lnTo>
                  <a:pt x="16663" y="10537"/>
                </a:lnTo>
                <a:lnTo>
                  <a:pt x="14811" y="8429"/>
                </a:lnTo>
                <a:lnTo>
                  <a:pt x="10491" y="4215"/>
                </a:lnTo>
                <a:lnTo>
                  <a:pt x="8640" y="10537"/>
                </a:lnTo>
                <a:lnTo>
                  <a:pt x="4937" y="6322"/>
                </a:lnTo>
                <a:lnTo>
                  <a:pt x="3703" y="8956"/>
                </a:lnTo>
                <a:lnTo>
                  <a:pt x="0" y="19493"/>
                </a:lnTo>
                <a:lnTo>
                  <a:pt x="1543" y="21600"/>
                </a:lnTo>
                <a:lnTo>
                  <a:pt x="5246" y="11063"/>
                </a:lnTo>
                <a:lnTo>
                  <a:pt x="7406" y="13171"/>
                </a:lnTo>
                <a:lnTo>
                  <a:pt x="9257" y="15278"/>
                </a:lnTo>
                <a:lnTo>
                  <a:pt x="11417" y="8956"/>
                </a:lnTo>
                <a:lnTo>
                  <a:pt x="12960" y="11063"/>
                </a:lnTo>
                <a:lnTo>
                  <a:pt x="17280" y="14751"/>
                </a:lnTo>
                <a:lnTo>
                  <a:pt x="17589" y="14751"/>
                </a:lnTo>
                <a:lnTo>
                  <a:pt x="19749" y="8956"/>
                </a:lnTo>
                <a:lnTo>
                  <a:pt x="21600" y="2107"/>
                </a:lnTo>
                <a:lnTo>
                  <a:pt x="20057" y="0"/>
                </a:lnTo>
                <a:lnTo>
                  <a:pt x="17897" y="6322"/>
                </a:lnTo>
                <a:close/>
              </a:path>
            </a:pathLst>
          </a:custGeom>
          <a:solidFill>
            <a:srgbClr val="CCE8CF"/>
          </a:solidFill>
          <a:ln w="12700" cap="flat">
            <a:noFill/>
            <a:miter lim="400000"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16" name="Shape 166"/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8168640" y="4911090"/>
            <a:ext cx="1860550" cy="54229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22859" tIns="22859" rIns="22859" bIns="22859">
            <a:spAutoFit/>
          </a:bodyPr>
          <a:lstStyle/>
          <a:p>
            <a:pPr defTabSz="1087755" hangingPunct="0">
              <a:lnSpc>
                <a:spcPct val="120000"/>
              </a:lnSpc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仪器使用</a:t>
            </a:r>
            <a:endParaRPr lang="zh-CN" altLang="en-US" sz="10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1087755" hangingPunct="0"/>
            <a:r>
              <a:rPr lang="zh-CN" altLang="en-US" sz="9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使用人预约后，可以通过使用自己用户名密码登录仪器终端使用仪器</a:t>
            </a:r>
            <a:endParaRPr lang="zh-CN" altLang="en-US" sz="9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317" name="Shape 167"/>
          <p:cNvSpPr>
            <a:spLocks noChangeShapeType="1"/>
          </p:cNvSpPr>
          <p:nvPr>
            <p:custDataLst>
              <p:tags r:id="rId54"/>
            </p:custDataLst>
          </p:nvPr>
        </p:nvSpPr>
        <p:spPr bwMode="auto">
          <a:xfrm>
            <a:off x="8094345" y="5025390"/>
            <a:ext cx="0" cy="513715"/>
          </a:xfrm>
          <a:prstGeom prst="line">
            <a:avLst/>
          </a:prstGeom>
          <a:noFill/>
          <a:ln w="57150">
            <a:solidFill>
              <a:srgbClr val="45C1A4"/>
            </a:solidFill>
            <a:round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18" name="Shape 168"/>
          <p:cNvSpPr/>
          <p:nvPr>
            <p:custDataLst>
              <p:tags r:id="rId55"/>
            </p:custDataLst>
          </p:nvPr>
        </p:nvSpPr>
        <p:spPr bwMode="auto">
          <a:xfrm rot="16200000">
            <a:off x="6969760" y="4458970"/>
            <a:ext cx="194310" cy="1990725"/>
          </a:xfrm>
          <a:custGeom>
            <a:avLst/>
            <a:gdLst>
              <a:gd name="T0" fmla="*/ 2559257 w 21600"/>
              <a:gd name="T1" fmla="*/ 89366872 h 21600"/>
              <a:gd name="T2" fmla="*/ 2559257 w 21600"/>
              <a:gd name="T3" fmla="*/ 89366872 h 21600"/>
              <a:gd name="T4" fmla="*/ 2559257 w 21600"/>
              <a:gd name="T5" fmla="*/ 89366872 h 21600"/>
              <a:gd name="T6" fmla="*/ 2559257 w 21600"/>
              <a:gd name="T7" fmla="*/ 89366872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4850" y="0"/>
                </a:moveTo>
                <a:lnTo>
                  <a:pt x="0" y="0"/>
                </a:lnTo>
                <a:lnTo>
                  <a:pt x="0" y="12816"/>
                </a:lnTo>
                <a:lnTo>
                  <a:pt x="21600" y="12816"/>
                </a:lnTo>
                <a:lnTo>
                  <a:pt x="21600" y="21600"/>
                </a:lnTo>
              </a:path>
            </a:pathLst>
          </a:custGeom>
          <a:noFill/>
          <a:ln w="6350" cap="flat">
            <a:solidFill>
              <a:srgbClr val="45C1A4"/>
            </a:solidFill>
            <a:prstDash val="solid"/>
            <a:round/>
          </a:ln>
        </p:spPr>
        <p:txBody>
          <a:bodyPr lIns="45719" tIns="45719" rIns="45719" bIns="45719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13" name="Shape 170"/>
          <p:cNvSpPr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8634730" y="4067175"/>
            <a:ext cx="1697355" cy="54229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22859" tIns="22859" rIns="22859" bIns="22859">
            <a:spAutoFit/>
          </a:bodyPr>
          <a:lstStyle/>
          <a:p>
            <a:pPr defTabSz="1087755" hangingPunct="0">
              <a:lnSpc>
                <a:spcPct val="120000"/>
              </a:lnSpc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仪器在线预约</a:t>
            </a:r>
            <a:endParaRPr lang="zh-CN" altLang="en-US" sz="10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1087755" hangingPunct="0"/>
            <a:r>
              <a:rPr lang="zh-CN" altLang="en-US" sz="9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使用人可以通过登录系统网站网上预约仪器</a:t>
            </a:r>
            <a:endParaRPr lang="zh-CN" altLang="en-US" sz="9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314" name="Shape 171"/>
          <p:cNvSpPr/>
          <p:nvPr>
            <p:custDataLst>
              <p:tags r:id="rId57"/>
            </p:custDataLst>
          </p:nvPr>
        </p:nvSpPr>
        <p:spPr bwMode="auto">
          <a:xfrm rot="10800000" flipH="1">
            <a:off x="7433945" y="4355465"/>
            <a:ext cx="1075055" cy="301625"/>
          </a:xfrm>
          <a:custGeom>
            <a:avLst/>
            <a:gdLst>
              <a:gd name="T0" fmla="*/ 26761731 w 21600"/>
              <a:gd name="T1" fmla="*/ 2101812 h 21600"/>
              <a:gd name="T2" fmla="*/ 26761731 w 21600"/>
              <a:gd name="T3" fmla="*/ 2101812 h 21600"/>
              <a:gd name="T4" fmla="*/ 26761731 w 21600"/>
              <a:gd name="T5" fmla="*/ 2101812 h 21600"/>
              <a:gd name="T6" fmla="*/ 26761731 w 21600"/>
              <a:gd name="T7" fmla="*/ 2101812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noFill/>
          <a:ln w="6350" cap="flat">
            <a:solidFill>
              <a:srgbClr val="45C1A4"/>
            </a:solidFill>
            <a:prstDash val="solid"/>
            <a:round/>
          </a:ln>
        </p:spPr>
        <p:txBody>
          <a:bodyPr lIns="45719" tIns="45719" rIns="45719" bIns="45719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15" name="Shape 172"/>
          <p:cNvSpPr>
            <a:spLocks noChangeShapeType="1"/>
          </p:cNvSpPr>
          <p:nvPr>
            <p:custDataLst>
              <p:tags r:id="rId58"/>
            </p:custDataLst>
          </p:nvPr>
        </p:nvSpPr>
        <p:spPr bwMode="auto">
          <a:xfrm flipH="1">
            <a:off x="8514715" y="4128135"/>
            <a:ext cx="0" cy="513715"/>
          </a:xfrm>
          <a:prstGeom prst="line">
            <a:avLst/>
          </a:prstGeom>
          <a:noFill/>
          <a:ln w="57150">
            <a:solidFill>
              <a:srgbClr val="45C1A4"/>
            </a:solidFill>
            <a:round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10" name="Shape 174"/>
          <p:cNvSpPr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2309495" y="4312920"/>
            <a:ext cx="1693545" cy="54229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22859" tIns="22859" rIns="22859" bIns="22859">
            <a:spAutoFit/>
          </a:bodyPr>
          <a:lstStyle/>
          <a:p>
            <a:pPr algn="r" defTabSz="1087755" hangingPunct="0">
              <a:lnSpc>
                <a:spcPct val="120000"/>
              </a:lnSpc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自动化财务计算与结算</a:t>
            </a:r>
            <a:endParaRPr lang="zh-CN" altLang="en-US" sz="10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r" defTabSz="1087755" hangingPunct="0"/>
            <a:r>
              <a:rPr lang="zh-CN" altLang="en-US" sz="9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仪器收费自动计算并计入系统财务中心计算</a:t>
            </a:r>
            <a:endParaRPr lang="zh-CN" altLang="en-US" sz="9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311" name="Shape 175"/>
          <p:cNvSpPr>
            <a:spLocks noChangeShapeType="1"/>
          </p:cNvSpPr>
          <p:nvPr>
            <p:custDataLst>
              <p:tags r:id="rId60"/>
            </p:custDataLst>
          </p:nvPr>
        </p:nvSpPr>
        <p:spPr bwMode="auto">
          <a:xfrm>
            <a:off x="4196080" y="4373880"/>
            <a:ext cx="0" cy="513715"/>
          </a:xfrm>
          <a:prstGeom prst="line">
            <a:avLst/>
          </a:prstGeom>
          <a:noFill/>
          <a:ln w="57150">
            <a:solidFill>
              <a:srgbClr val="45C1A4"/>
            </a:solidFill>
            <a:round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12" name="Shape 176"/>
          <p:cNvSpPr>
            <a:spLocks noChangeShapeType="1"/>
          </p:cNvSpPr>
          <p:nvPr>
            <p:custDataLst>
              <p:tags r:id="rId61"/>
            </p:custDataLst>
          </p:nvPr>
        </p:nvSpPr>
        <p:spPr bwMode="auto">
          <a:xfrm>
            <a:off x="4189095" y="4656455"/>
            <a:ext cx="587375" cy="0"/>
          </a:xfrm>
          <a:prstGeom prst="line">
            <a:avLst/>
          </a:prstGeom>
          <a:noFill/>
          <a:ln w="6350">
            <a:solidFill>
              <a:srgbClr val="45C1A4"/>
            </a:solidFill>
            <a:round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07" name="Shape 178"/>
          <p:cNvSpPr>
            <a:spLocks noChangeShapeType="1"/>
          </p:cNvSpPr>
          <p:nvPr>
            <p:custDataLst>
              <p:tags r:id="rId62"/>
            </p:custDataLst>
          </p:nvPr>
        </p:nvSpPr>
        <p:spPr bwMode="auto">
          <a:xfrm>
            <a:off x="3681095" y="3319145"/>
            <a:ext cx="0" cy="513715"/>
          </a:xfrm>
          <a:prstGeom prst="line">
            <a:avLst/>
          </a:prstGeom>
          <a:noFill/>
          <a:ln w="57150">
            <a:solidFill>
              <a:srgbClr val="45C1A4"/>
            </a:solidFill>
            <a:round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08" name="Shape 179"/>
          <p:cNvSpPr/>
          <p:nvPr>
            <p:custDataLst>
              <p:tags r:id="rId63"/>
            </p:custDataLst>
          </p:nvPr>
        </p:nvSpPr>
        <p:spPr bwMode="auto">
          <a:xfrm rot="10800000" flipH="1">
            <a:off x="3710940" y="3595370"/>
            <a:ext cx="733425" cy="129540"/>
          </a:xfrm>
          <a:custGeom>
            <a:avLst/>
            <a:gdLst>
              <a:gd name="T0" fmla="*/ 12456715 w 21600"/>
              <a:gd name="T1" fmla="*/ 387757 h 21600"/>
              <a:gd name="T2" fmla="*/ 12456715 w 21600"/>
              <a:gd name="T3" fmla="*/ 387757 h 21600"/>
              <a:gd name="T4" fmla="*/ 12456715 w 21600"/>
              <a:gd name="T5" fmla="*/ 387757 h 21600"/>
              <a:gd name="T6" fmla="*/ 12456715 w 21600"/>
              <a:gd name="T7" fmla="*/ 387757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21600"/>
                </a:moveTo>
                <a:lnTo>
                  <a:pt x="10800" y="21600"/>
                </a:lnTo>
                <a:lnTo>
                  <a:pt x="10800" y="0"/>
                </a:lnTo>
                <a:lnTo>
                  <a:pt x="21600" y="0"/>
                </a:lnTo>
              </a:path>
            </a:pathLst>
          </a:custGeom>
          <a:noFill/>
          <a:ln w="6350" cap="flat">
            <a:solidFill>
              <a:srgbClr val="45C1A4"/>
            </a:solidFill>
            <a:prstDash val="solid"/>
            <a:round/>
          </a:ln>
        </p:spPr>
        <p:txBody>
          <a:bodyPr lIns="45719" tIns="45719" rIns="45719" bIns="45719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09" name="Shape 180"/>
          <p:cNvSpPr>
            <a:spLocks noChangeArrowheads="1"/>
          </p:cNvSpPr>
          <p:nvPr>
            <p:custDataLst>
              <p:tags r:id="rId64"/>
            </p:custDataLst>
          </p:nvPr>
        </p:nvSpPr>
        <p:spPr bwMode="auto">
          <a:xfrm>
            <a:off x="1867535" y="3258185"/>
            <a:ext cx="1693545" cy="54229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22859" tIns="22859" rIns="22859" bIns="22859">
            <a:spAutoFit/>
          </a:bodyPr>
          <a:lstStyle/>
          <a:p>
            <a:pPr algn="r" defTabSz="1087755" hangingPunct="0">
              <a:lnSpc>
                <a:spcPct val="120000"/>
              </a:lnSpc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便捷报表统计</a:t>
            </a:r>
            <a:endParaRPr lang="zh-CN" altLang="en-US" sz="10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r" defTabSz="1087755" hangingPunct="0"/>
            <a:r>
              <a:rPr lang="zh-CN" altLang="en-US" sz="9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系统可以自动生成教育部需要的统计报表</a:t>
            </a:r>
            <a:endParaRPr lang="zh-CN" altLang="en-US" sz="9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304" name="Shape 182"/>
          <p:cNvSpPr>
            <a:spLocks noChangeShapeType="1"/>
          </p:cNvSpPr>
          <p:nvPr>
            <p:custDataLst>
              <p:tags r:id="rId65"/>
            </p:custDataLst>
          </p:nvPr>
        </p:nvSpPr>
        <p:spPr bwMode="auto">
          <a:xfrm>
            <a:off x="3993515" y="2197100"/>
            <a:ext cx="0" cy="513715"/>
          </a:xfrm>
          <a:prstGeom prst="line">
            <a:avLst/>
          </a:prstGeom>
          <a:noFill/>
          <a:ln w="57150">
            <a:solidFill>
              <a:srgbClr val="45C1A4"/>
            </a:solidFill>
            <a:round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05" name="Shape 183"/>
          <p:cNvSpPr/>
          <p:nvPr>
            <p:custDataLst>
              <p:tags r:id="rId66"/>
            </p:custDataLst>
          </p:nvPr>
        </p:nvSpPr>
        <p:spPr bwMode="auto">
          <a:xfrm rot="10800000" flipH="1">
            <a:off x="3961765" y="2465070"/>
            <a:ext cx="811530" cy="336550"/>
          </a:xfrm>
          <a:custGeom>
            <a:avLst/>
            <a:gdLst>
              <a:gd name="T0" fmla="*/ 17400588 w 21600"/>
              <a:gd name="T1" fmla="*/ 2265823 h 21600"/>
              <a:gd name="T2" fmla="*/ 17400588 w 21600"/>
              <a:gd name="T3" fmla="*/ 2265823 h 21600"/>
              <a:gd name="T4" fmla="*/ 17400588 w 21600"/>
              <a:gd name="T5" fmla="*/ 2265823 h 21600"/>
              <a:gd name="T6" fmla="*/ 17400588 w 21600"/>
              <a:gd name="T7" fmla="*/ 2265823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21600"/>
                </a:moveTo>
                <a:lnTo>
                  <a:pt x="10800" y="21600"/>
                </a:lnTo>
                <a:lnTo>
                  <a:pt x="10800" y="0"/>
                </a:lnTo>
                <a:lnTo>
                  <a:pt x="21600" y="0"/>
                </a:lnTo>
              </a:path>
            </a:pathLst>
          </a:custGeom>
          <a:noFill/>
          <a:ln w="6350" cap="flat">
            <a:solidFill>
              <a:srgbClr val="45C1A4"/>
            </a:solidFill>
            <a:prstDash val="solid"/>
            <a:round/>
          </a:ln>
        </p:spPr>
        <p:txBody>
          <a:bodyPr lIns="45719" tIns="45719" rIns="45719" bIns="45719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06" name="Shape 184"/>
          <p:cNvSpPr>
            <a:spLocks noChangeArrowheads="1"/>
          </p:cNvSpPr>
          <p:nvPr>
            <p:custDataLst>
              <p:tags r:id="rId67"/>
            </p:custDataLst>
          </p:nvPr>
        </p:nvSpPr>
        <p:spPr bwMode="auto">
          <a:xfrm>
            <a:off x="2252980" y="2085340"/>
            <a:ext cx="1693545" cy="68072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22859" tIns="22859" rIns="22859" bIns="22859">
            <a:spAutoFit/>
          </a:bodyPr>
          <a:lstStyle/>
          <a:p>
            <a:pPr algn="r" defTabSz="1087755" hangingPunct="0">
              <a:lnSpc>
                <a:spcPct val="120000"/>
              </a:lnSpc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仪器远程运行监控</a:t>
            </a:r>
            <a:endParaRPr lang="zh-CN" altLang="en-US" sz="10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r" defTabSz="1087755" hangingPunct="0"/>
            <a:r>
              <a:rPr lang="zh-CN" altLang="en-US" sz="9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可以通过客户端、蓝牙插座两方面进行监控仪器的计时和使用人员</a:t>
            </a:r>
            <a:endParaRPr lang="zh-CN" altLang="en-US" sz="9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299" name="Shape 186"/>
          <p:cNvSpPr/>
          <p:nvPr>
            <p:custDataLst>
              <p:tags r:id="rId68"/>
            </p:custDataLst>
          </p:nvPr>
        </p:nvSpPr>
        <p:spPr bwMode="auto">
          <a:xfrm rot="10800000" flipH="1">
            <a:off x="7809230" y="2698115"/>
            <a:ext cx="542290" cy="999490"/>
          </a:xfrm>
          <a:custGeom>
            <a:avLst/>
            <a:gdLst>
              <a:gd name="T0" fmla="*/ 6814341 w 21600"/>
              <a:gd name="T1" fmla="*/ 23123962 h 21600"/>
              <a:gd name="T2" fmla="*/ 6814341 w 21600"/>
              <a:gd name="T3" fmla="*/ 23123962 h 21600"/>
              <a:gd name="T4" fmla="*/ 6814341 w 21600"/>
              <a:gd name="T5" fmla="*/ 23123962 h 21600"/>
              <a:gd name="T6" fmla="*/ 6814341 w 21600"/>
              <a:gd name="T7" fmla="*/ 23123962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noFill/>
          <a:ln w="6350" cap="flat">
            <a:solidFill>
              <a:srgbClr val="45C1A4"/>
            </a:solidFill>
            <a:prstDash val="solid"/>
            <a:round/>
          </a:ln>
        </p:spPr>
        <p:txBody>
          <a:bodyPr lIns="45719" tIns="45719" rIns="45719" bIns="45719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00" name="Shape 187"/>
          <p:cNvSpPr/>
          <p:nvPr>
            <p:custDataLst>
              <p:tags r:id="rId69"/>
            </p:custDataLst>
          </p:nvPr>
        </p:nvSpPr>
        <p:spPr bwMode="auto">
          <a:xfrm rot="16200000">
            <a:off x="7009130" y="957580"/>
            <a:ext cx="450850" cy="2284730"/>
          </a:xfrm>
          <a:custGeom>
            <a:avLst/>
            <a:gdLst>
              <a:gd name="T0" fmla="*/ 4697338 w 21600"/>
              <a:gd name="T1" fmla="*/ 120838586 h 21600"/>
              <a:gd name="T2" fmla="*/ 4697338 w 21600"/>
              <a:gd name="T3" fmla="*/ 120838586 h 21600"/>
              <a:gd name="T4" fmla="*/ 4697338 w 21600"/>
              <a:gd name="T5" fmla="*/ 120838586 h 21600"/>
              <a:gd name="T6" fmla="*/ 4697338 w 21600"/>
              <a:gd name="T7" fmla="*/ 120838586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6750" y="0"/>
                </a:moveTo>
                <a:lnTo>
                  <a:pt x="21600" y="0"/>
                </a:lnTo>
                <a:lnTo>
                  <a:pt x="21600" y="12816"/>
                </a:lnTo>
                <a:lnTo>
                  <a:pt x="0" y="12816"/>
                </a:lnTo>
                <a:lnTo>
                  <a:pt x="0" y="21600"/>
                </a:lnTo>
              </a:path>
            </a:pathLst>
          </a:custGeom>
          <a:noFill/>
          <a:ln w="6350" cap="flat">
            <a:solidFill>
              <a:srgbClr val="45C1A4"/>
            </a:solidFill>
            <a:prstDash val="solid"/>
            <a:round/>
          </a:ln>
        </p:spPr>
        <p:txBody>
          <a:bodyPr lIns="45719" tIns="45719" rIns="45719" bIns="45719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01" name="Shape 188"/>
          <p:cNvSpPr/>
          <p:nvPr>
            <p:custDataLst>
              <p:tags r:id="rId70"/>
            </p:custDataLst>
          </p:nvPr>
        </p:nvSpPr>
        <p:spPr bwMode="auto">
          <a:xfrm rot="10800000" flipH="1">
            <a:off x="7453630" y="2516505"/>
            <a:ext cx="901700" cy="178435"/>
          </a:xfrm>
          <a:custGeom>
            <a:avLst/>
            <a:gdLst>
              <a:gd name="T0" fmla="*/ 18819709 w 21600"/>
              <a:gd name="T1" fmla="*/ 739020 h 21600"/>
              <a:gd name="T2" fmla="*/ 18819709 w 21600"/>
              <a:gd name="T3" fmla="*/ 739020 h 21600"/>
              <a:gd name="T4" fmla="*/ 18819709 w 21600"/>
              <a:gd name="T5" fmla="*/ 739020 h 21600"/>
              <a:gd name="T6" fmla="*/ 18819709 w 21600"/>
              <a:gd name="T7" fmla="*/ 739020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noFill/>
          <a:ln w="6350" cap="flat">
            <a:solidFill>
              <a:srgbClr val="45C1A4"/>
            </a:solidFill>
            <a:prstDash val="solid"/>
            <a:round/>
          </a:ln>
        </p:spPr>
        <p:txBody>
          <a:bodyPr lIns="45719" tIns="45719" rIns="45719" bIns="45719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02" name="Shape 189"/>
          <p:cNvSpPr>
            <a:spLocks noChangeShapeType="1"/>
          </p:cNvSpPr>
          <p:nvPr>
            <p:custDataLst>
              <p:tags r:id="rId71"/>
            </p:custDataLst>
          </p:nvPr>
        </p:nvSpPr>
        <p:spPr bwMode="auto">
          <a:xfrm>
            <a:off x="8386445" y="2257425"/>
            <a:ext cx="0" cy="530860"/>
          </a:xfrm>
          <a:prstGeom prst="line">
            <a:avLst/>
          </a:prstGeom>
          <a:noFill/>
          <a:ln w="57150">
            <a:solidFill>
              <a:srgbClr val="45C1A4"/>
            </a:solidFill>
            <a:round/>
          </a:ln>
        </p:spPr>
        <p:txBody>
          <a:bodyPr lIns="45719" tIns="45719" rIns="45719" bIns="45719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03" name="Shape 190"/>
          <p:cNvSpPr>
            <a:spLocks noChangeArrowheads="1"/>
          </p:cNvSpPr>
          <p:nvPr>
            <p:custDataLst>
              <p:tags r:id="rId72"/>
            </p:custDataLst>
          </p:nvPr>
        </p:nvSpPr>
        <p:spPr bwMode="auto">
          <a:xfrm>
            <a:off x="8557895" y="2205355"/>
            <a:ext cx="1697990" cy="54229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22859" tIns="22859" rIns="22859" bIns="22859">
            <a:spAutoFit/>
          </a:bodyPr>
          <a:lstStyle/>
          <a:p>
            <a:pPr defTabSz="1087755" hangingPunct="0">
              <a:lnSpc>
                <a:spcPct val="120000"/>
              </a:lnSpc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仪器信息查询与共享</a:t>
            </a:r>
            <a:endParaRPr lang="zh-CN" altLang="en-US" sz="10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1087755" hangingPunct="0"/>
            <a:r>
              <a:rPr lang="zh-CN" altLang="en-US" sz="9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使用人可以在系统中查看仪器分布情况</a:t>
            </a:r>
            <a:endParaRPr lang="zh-CN" altLang="en-US" sz="9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077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稻壳儿春秋广告/盗版必究        原创来源：http://chn.docer.com/works?userid=199329941#!/work_time"/>
          <p:cNvSpPr txBox="1"/>
          <p:nvPr/>
        </p:nvSpPr>
        <p:spPr>
          <a:xfrm>
            <a:off x="329938" y="392586"/>
            <a:ext cx="140906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流程介绍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500" y="1592580"/>
            <a:ext cx="1654175" cy="36055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sym typeface="+mn-ea"/>
              </a:rPr>
              <a:t>注：此课题组仅是为了方便在大仪系统中统计所设立的名称，即是以每个老师的名义设立的一个课题组（不包含项目</a:t>
            </a:r>
            <a:endParaRPr lang="zh-CN" altLang="en-US" b="1" dirty="0">
              <a:solidFill>
                <a:srgbClr val="FF0000"/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4225" y="0"/>
            <a:ext cx="802259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331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40360" y="549910"/>
            <a:ext cx="1807845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角色关系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1214160" y="1056786"/>
            <a:ext cx="951578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en-US" dirty="0">
                <a:solidFill>
                  <a:schemeClr val="bg1"/>
                </a:solidFill>
              </a:rPr>
              <a:t>大仪</a:t>
            </a:r>
            <a:r>
              <a:rPr kumimoji="1" lang="zh-CN" altLang="en-US" dirty="0">
                <a:solidFill>
                  <a:schemeClr val="bg1"/>
                </a:solidFill>
              </a:rPr>
              <a:t>平台角色</a:t>
            </a:r>
            <a:r>
              <a:rPr kumimoji="1" lang="zh-CN" altLang="en-US" dirty="0">
                <a:solidFill>
                  <a:schemeClr val="bg1"/>
                </a:solidFill>
              </a:rPr>
              <a:t>关系</a:t>
            </a:r>
            <a:endParaRPr kumimoji="1"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椭圆 2"/>
          <p:cNvSpPr/>
          <p:nvPr/>
        </p:nvSpPr>
        <p:spPr>
          <a:xfrm>
            <a:off x="2627630" y="2357755"/>
            <a:ext cx="2734310" cy="234823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b="1" dirty="0"/>
          </a:p>
        </p:txBody>
      </p:sp>
      <p:sp>
        <p:nvSpPr>
          <p:cNvPr id="12" name="椭圆 11"/>
          <p:cNvSpPr/>
          <p:nvPr/>
        </p:nvSpPr>
        <p:spPr>
          <a:xfrm>
            <a:off x="3183890" y="2489835"/>
            <a:ext cx="1530350" cy="51879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b="1"/>
          </a:p>
        </p:txBody>
      </p:sp>
      <p:sp>
        <p:nvSpPr>
          <p:cNvPr id="11" name="文本框 10"/>
          <p:cNvSpPr txBox="1"/>
          <p:nvPr/>
        </p:nvSpPr>
        <p:spPr>
          <a:xfrm>
            <a:off x="3637280" y="3743325"/>
            <a:ext cx="1502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b="1" dirty="0"/>
              <a:t>学生</a:t>
            </a:r>
            <a:r>
              <a:rPr kumimoji="1" lang="zh-CN" altLang="en-US" b="1" dirty="0"/>
              <a:t>（</a:t>
            </a:r>
            <a:r>
              <a:rPr kumimoji="1" lang="zh-CN" altLang="en-US" b="1" dirty="0"/>
              <a:t>用户）</a:t>
            </a:r>
            <a:endParaRPr kumimoji="1" lang="zh-CN" altLang="en-US" b="1" dirty="0"/>
          </a:p>
        </p:txBody>
      </p:sp>
      <p:sp>
        <p:nvSpPr>
          <p:cNvPr id="14" name="文本框 13"/>
          <p:cNvSpPr txBox="1"/>
          <p:nvPr/>
        </p:nvSpPr>
        <p:spPr>
          <a:xfrm>
            <a:off x="3242945" y="2590165"/>
            <a:ext cx="1644650" cy="3009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600" b="1" dirty="0"/>
              <a:t>教师（</a:t>
            </a:r>
            <a:r>
              <a:rPr kumimoji="1" lang="zh-CN" altLang="en-US" sz="1600" b="1" dirty="0"/>
              <a:t>用户）</a:t>
            </a:r>
            <a:endParaRPr kumimoji="1" lang="zh-CN" altLang="en-US" sz="1600" b="1" dirty="0"/>
          </a:p>
        </p:txBody>
      </p:sp>
      <p:sp>
        <p:nvSpPr>
          <p:cNvPr id="15" name="文本框 14"/>
          <p:cNvSpPr txBox="1"/>
          <p:nvPr/>
        </p:nvSpPr>
        <p:spPr>
          <a:xfrm>
            <a:off x="3452495" y="2019300"/>
            <a:ext cx="10229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b="1" dirty="0"/>
              <a:t>课题组</a:t>
            </a:r>
            <a:endParaRPr kumimoji="1" lang="zh-CN" altLang="en-US" sz="2000" b="1" dirty="0"/>
          </a:p>
        </p:txBody>
      </p:sp>
      <p:cxnSp>
        <p:nvCxnSpPr>
          <p:cNvPr id="16" name="直线连接符 15"/>
          <p:cNvCxnSpPr/>
          <p:nvPr/>
        </p:nvCxnSpPr>
        <p:spPr>
          <a:xfrm>
            <a:off x="3966845" y="3010535"/>
            <a:ext cx="0" cy="581025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3060065" y="3062605"/>
            <a:ext cx="902970" cy="576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sz="1050" b="1" dirty="0"/>
              <a:t>1.</a:t>
            </a:r>
            <a:r>
              <a:rPr kumimoji="1" lang="en-US" altLang="en-US" sz="1050" b="1" dirty="0"/>
              <a:t>激活审批</a:t>
            </a:r>
            <a:endParaRPr kumimoji="1" lang="en-US" altLang="en-US" sz="1050" b="1" dirty="0"/>
          </a:p>
          <a:p>
            <a:r>
              <a:rPr kumimoji="1" lang="en-US" altLang="en-US" sz="1050" b="1" dirty="0"/>
              <a:t>2. 经费授权使用</a:t>
            </a:r>
            <a:endParaRPr kumimoji="1" lang="zh-CN" altLang="en-US" sz="1050" b="1" dirty="0"/>
          </a:p>
        </p:txBody>
      </p:sp>
      <p:sp>
        <p:nvSpPr>
          <p:cNvPr id="22" name="文本框 21"/>
          <p:cNvSpPr txBox="1"/>
          <p:nvPr/>
        </p:nvSpPr>
        <p:spPr>
          <a:xfrm>
            <a:off x="4087495" y="3009900"/>
            <a:ext cx="90297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sz="1050" b="1" dirty="0"/>
              <a:t>3.</a:t>
            </a:r>
            <a:r>
              <a:rPr kumimoji="1" lang="en-US" altLang="en-US" sz="1050" b="1" dirty="0"/>
              <a:t> 学生信息管理</a:t>
            </a:r>
            <a:endParaRPr kumimoji="1" lang="en-US" altLang="en-US" sz="1050" b="1" dirty="0"/>
          </a:p>
          <a:p>
            <a:r>
              <a:rPr kumimoji="1" lang="en-US" altLang="en-US" sz="1050" b="1" dirty="0"/>
              <a:t>4. 预约主体</a:t>
            </a:r>
            <a:endParaRPr kumimoji="1" lang="zh-CN" altLang="en-US" sz="1050" b="1" dirty="0"/>
          </a:p>
        </p:txBody>
      </p:sp>
      <p:sp>
        <p:nvSpPr>
          <p:cNvPr id="23" name="文本框 22"/>
          <p:cNvSpPr txBox="1"/>
          <p:nvPr/>
        </p:nvSpPr>
        <p:spPr>
          <a:xfrm>
            <a:off x="7382510" y="1952625"/>
            <a:ext cx="22205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sz="2000" b="1" dirty="0"/>
              <a:t>仪器管理员</a:t>
            </a:r>
            <a:r>
              <a:rPr kumimoji="1" lang="zh-CN" altLang="en-US" sz="2000" b="1" dirty="0"/>
              <a:t>（教师）</a:t>
            </a:r>
            <a:endParaRPr kumimoji="1" lang="zh-CN" altLang="en-US" sz="2000" b="1" dirty="0"/>
          </a:p>
        </p:txBody>
      </p:sp>
      <p:sp>
        <p:nvSpPr>
          <p:cNvPr id="24" name="椭圆 23"/>
          <p:cNvSpPr/>
          <p:nvPr/>
        </p:nvSpPr>
        <p:spPr>
          <a:xfrm>
            <a:off x="6851015" y="2479040"/>
            <a:ext cx="2689860" cy="222631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25" name="文本框 24"/>
          <p:cNvSpPr txBox="1"/>
          <p:nvPr/>
        </p:nvSpPr>
        <p:spPr>
          <a:xfrm>
            <a:off x="7338060" y="3058160"/>
            <a:ext cx="183705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sz="1400" b="1" dirty="0"/>
              <a:t>1.</a:t>
            </a:r>
            <a:r>
              <a:rPr kumimoji="1" lang="en-US" altLang="en-US" sz="1400" b="1" dirty="0"/>
              <a:t> 管理仪器；</a:t>
            </a:r>
            <a:endParaRPr kumimoji="1" lang="en-US" altLang="en-US" sz="1400" b="1" dirty="0"/>
          </a:p>
          <a:p>
            <a:r>
              <a:rPr kumimoji="1" lang="en-US" altLang="en-US" sz="1400" b="1" dirty="0"/>
              <a:t>2. 确认</a:t>
            </a:r>
            <a:r>
              <a:rPr kumimoji="1" lang="zh-CN" altLang="en-US" sz="1400" b="1" dirty="0"/>
              <a:t>测试</a:t>
            </a:r>
            <a:r>
              <a:rPr kumimoji="1" lang="en-US" altLang="en-US" sz="1400" b="1" dirty="0"/>
              <a:t>费用；                          </a:t>
            </a:r>
            <a:r>
              <a:rPr kumimoji="1" lang="en-US" altLang="en-US" sz="1400" b="1" dirty="0"/>
              <a:t>3. 为课题组提供预约</a:t>
            </a:r>
            <a:r>
              <a:rPr kumimoji="1" lang="en-US" altLang="en-US" sz="1400" b="1" dirty="0"/>
              <a:t>/送样服务</a:t>
            </a:r>
            <a:endParaRPr kumimoji="1" lang="zh-CN" altLang="en-US" sz="1400" b="1" dirty="0"/>
          </a:p>
        </p:txBody>
      </p:sp>
      <p:cxnSp>
        <p:nvCxnSpPr>
          <p:cNvPr id="26" name="直线连接符 25"/>
          <p:cNvCxnSpPr/>
          <p:nvPr/>
        </p:nvCxnSpPr>
        <p:spPr>
          <a:xfrm flipH="1">
            <a:off x="5586095" y="3688080"/>
            <a:ext cx="1062990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直线连接符 27"/>
          <p:cNvCxnSpPr/>
          <p:nvPr/>
        </p:nvCxnSpPr>
        <p:spPr>
          <a:xfrm>
            <a:off x="5586095" y="3225800"/>
            <a:ext cx="1012825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/>
        </p:nvSpPr>
        <p:spPr>
          <a:xfrm>
            <a:off x="5561330" y="3738245"/>
            <a:ext cx="1045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sz="1200" b="1" dirty="0"/>
              <a:t>为课题组提供预约</a:t>
            </a:r>
            <a:r>
              <a:rPr kumimoji="1" lang="en-US" altLang="en-US" sz="1200" b="1" dirty="0"/>
              <a:t>/送样服务</a:t>
            </a:r>
            <a:endParaRPr kumimoji="1" lang="zh-CN" altLang="en-US" sz="1200" b="1" dirty="0"/>
          </a:p>
        </p:txBody>
      </p:sp>
      <p:sp>
        <p:nvSpPr>
          <p:cNvPr id="33" name="文本框 32"/>
          <p:cNvSpPr txBox="1"/>
          <p:nvPr/>
        </p:nvSpPr>
        <p:spPr>
          <a:xfrm>
            <a:off x="5625465" y="2479040"/>
            <a:ext cx="13779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sz="1200" b="1" dirty="0"/>
              <a:t>1.  使用预约</a:t>
            </a:r>
            <a:r>
              <a:rPr kumimoji="1" lang="en-US" altLang="en-US" sz="1200" b="1" dirty="0"/>
              <a:t>/送样预约                     </a:t>
            </a:r>
            <a:r>
              <a:rPr kumimoji="1" lang="en-US" altLang="en-US" sz="1200" b="1" dirty="0"/>
              <a:t>2. 付费</a:t>
            </a:r>
            <a:endParaRPr kumimoji="1" lang="zh-CN" altLang="en-US" sz="1200" b="1" dirty="0"/>
          </a:p>
        </p:txBody>
      </p:sp>
      <p:cxnSp>
        <p:nvCxnSpPr>
          <p:cNvPr id="36" name="直线连接符 35"/>
          <p:cNvCxnSpPr>
            <a:stCxn id="24" idx="4"/>
          </p:cNvCxnSpPr>
          <p:nvPr/>
        </p:nvCxnSpPr>
        <p:spPr>
          <a:xfrm>
            <a:off x="8195945" y="4704715"/>
            <a:ext cx="21590" cy="563245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6" name="直线连接符 45"/>
          <p:cNvCxnSpPr/>
          <p:nvPr/>
        </p:nvCxnSpPr>
        <p:spPr>
          <a:xfrm flipH="1">
            <a:off x="4481195" y="5351780"/>
            <a:ext cx="3330575" cy="14605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0" name="矩形 49"/>
          <p:cNvSpPr/>
          <p:nvPr/>
        </p:nvSpPr>
        <p:spPr>
          <a:xfrm>
            <a:off x="7816215" y="5252085"/>
            <a:ext cx="839470" cy="2616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0" name="文本框 39"/>
          <p:cNvSpPr txBox="1"/>
          <p:nvPr/>
        </p:nvSpPr>
        <p:spPr>
          <a:xfrm>
            <a:off x="7812405" y="5233670"/>
            <a:ext cx="1045210" cy="27559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en-US" sz="1200" b="1" dirty="0">
                <a:solidFill>
                  <a:schemeClr val="bg1"/>
                </a:solidFill>
              </a:rPr>
              <a:t>确认收费</a:t>
            </a:r>
            <a:endParaRPr kumimoji="1" lang="en-US" altLang="en-US" sz="1200" b="1" dirty="0">
              <a:solidFill>
                <a:schemeClr val="bg1"/>
              </a:solidFill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3527425" y="5155565"/>
            <a:ext cx="948055" cy="454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3" name="文本框 42"/>
          <p:cNvSpPr txBox="1"/>
          <p:nvPr/>
        </p:nvSpPr>
        <p:spPr>
          <a:xfrm>
            <a:off x="3411855" y="5130800"/>
            <a:ext cx="11804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en-US" sz="1200" b="1" dirty="0">
                <a:solidFill>
                  <a:schemeClr val="bg1"/>
                </a:solidFill>
              </a:rPr>
              <a:t>结算项目选择经费卡</a:t>
            </a:r>
            <a:endParaRPr kumimoji="1" lang="en-US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 rot="0">
            <a:off x="3442970" y="6059805"/>
            <a:ext cx="1073785" cy="454025"/>
            <a:chOff x="15932" y="6402"/>
            <a:chExt cx="1552" cy="655"/>
          </a:xfrm>
        </p:grpSpPr>
        <p:sp>
          <p:nvSpPr>
            <p:cNvPr id="53" name="矩形 52"/>
            <p:cNvSpPr/>
            <p:nvPr/>
          </p:nvSpPr>
          <p:spPr>
            <a:xfrm>
              <a:off x="15945" y="6402"/>
              <a:ext cx="1539" cy="6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1" dirty="0"/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15932" y="6513"/>
              <a:ext cx="1511" cy="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en-US" sz="1200" b="1" dirty="0">
                  <a:solidFill>
                    <a:schemeClr val="bg1"/>
                  </a:solidFill>
                </a:rPr>
                <a:t>生成结算单</a:t>
              </a:r>
              <a:endParaRPr kumimoji="1" lang="en-US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54" name="直线连接符 53"/>
          <p:cNvCxnSpPr/>
          <p:nvPr/>
        </p:nvCxnSpPr>
        <p:spPr>
          <a:xfrm>
            <a:off x="4002405" y="4718050"/>
            <a:ext cx="7620" cy="424815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1" name="矩形 70"/>
          <p:cNvSpPr/>
          <p:nvPr/>
        </p:nvSpPr>
        <p:spPr>
          <a:xfrm>
            <a:off x="7497445" y="1176655"/>
            <a:ext cx="1199515" cy="454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/>
              <a:t>专用平台</a:t>
            </a:r>
            <a:endParaRPr kumimoji="1" lang="zh-CN" altLang="en-US" b="1" dirty="0"/>
          </a:p>
        </p:txBody>
      </p:sp>
      <p:cxnSp>
        <p:nvCxnSpPr>
          <p:cNvPr id="4" name="直线连接符 53"/>
          <p:cNvCxnSpPr/>
          <p:nvPr/>
        </p:nvCxnSpPr>
        <p:spPr>
          <a:xfrm flipV="1">
            <a:off x="4542790" y="6281420"/>
            <a:ext cx="960120" cy="127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" name="直线连接符 53"/>
          <p:cNvCxnSpPr/>
          <p:nvPr/>
        </p:nvCxnSpPr>
        <p:spPr>
          <a:xfrm>
            <a:off x="3994785" y="5641340"/>
            <a:ext cx="7620" cy="424815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7" name="组合 6"/>
          <p:cNvGrpSpPr/>
          <p:nvPr/>
        </p:nvGrpSpPr>
        <p:grpSpPr>
          <a:xfrm rot="0">
            <a:off x="5476240" y="6047105"/>
            <a:ext cx="1145540" cy="454025"/>
            <a:chOff x="15945" y="6402"/>
            <a:chExt cx="1656" cy="655"/>
          </a:xfrm>
        </p:grpSpPr>
        <p:sp>
          <p:nvSpPr>
            <p:cNvPr id="8" name="矩形 7"/>
            <p:cNvSpPr/>
            <p:nvPr/>
          </p:nvSpPr>
          <p:spPr>
            <a:xfrm>
              <a:off x="15945" y="6402"/>
              <a:ext cx="1539" cy="6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b="1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6090" y="6513"/>
              <a:ext cx="1511" cy="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kumimoji="1" lang="zh-CN" altLang="en-US" sz="1200" b="1" dirty="0">
                  <a:solidFill>
                    <a:schemeClr val="bg1"/>
                  </a:solidFill>
                </a:rPr>
                <a:t>线下提交</a:t>
              </a:r>
              <a:endParaRPr kumimoji="1" lang="zh-CN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9603105" y="1165860"/>
            <a:ext cx="1814830" cy="454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kumimoji="1" lang="zh-CN" altLang="en-US" b="1" dirty="0"/>
              <a:t>分析</a:t>
            </a:r>
            <a:r>
              <a:rPr kumimoji="1" lang="zh-CN" altLang="en-US" b="1" dirty="0"/>
              <a:t>测试经费卡</a:t>
            </a:r>
            <a:endParaRPr kumimoji="1" lang="zh-CN" altLang="en-US" b="1" dirty="0"/>
          </a:p>
        </p:txBody>
      </p:sp>
      <p:cxnSp>
        <p:nvCxnSpPr>
          <p:cNvPr id="17" name="直线连接符 53"/>
          <p:cNvCxnSpPr/>
          <p:nvPr/>
        </p:nvCxnSpPr>
        <p:spPr>
          <a:xfrm flipV="1">
            <a:off x="8655444" y="1424767"/>
            <a:ext cx="960227" cy="1387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588645" y="1859280"/>
            <a:ext cx="1838325" cy="596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kumimoji="1" lang="zh-CN" altLang="en-US" b="1" dirty="0"/>
              <a:t>教师经费卡</a:t>
            </a:r>
            <a:endParaRPr kumimoji="1" lang="zh-CN" altLang="en-US" b="1" dirty="0"/>
          </a:p>
          <a:p>
            <a:pPr algn="ctr"/>
            <a:r>
              <a:rPr kumimoji="1" lang="zh-CN" altLang="en-US" b="1" dirty="0"/>
              <a:t>（财务系统同步）</a:t>
            </a:r>
            <a:endParaRPr kumimoji="1" lang="zh-CN" altLang="en-US" b="1" dirty="0"/>
          </a:p>
        </p:txBody>
      </p:sp>
      <p:cxnSp>
        <p:nvCxnSpPr>
          <p:cNvPr id="19" name="直线连接符 45"/>
          <p:cNvCxnSpPr/>
          <p:nvPr/>
        </p:nvCxnSpPr>
        <p:spPr>
          <a:xfrm flipH="1" flipV="1">
            <a:off x="2427804" y="2229688"/>
            <a:ext cx="1136015" cy="1905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" name="直线连接符 35"/>
          <p:cNvCxnSpPr/>
          <p:nvPr/>
        </p:nvCxnSpPr>
        <p:spPr>
          <a:xfrm flipH="1">
            <a:off x="8057515" y="1664335"/>
            <a:ext cx="635" cy="280035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直线连接符 35"/>
          <p:cNvCxnSpPr/>
          <p:nvPr/>
        </p:nvCxnSpPr>
        <p:spPr>
          <a:xfrm flipH="1">
            <a:off x="1494155" y="2479040"/>
            <a:ext cx="2540" cy="287909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0" name="直线连接符 53"/>
          <p:cNvCxnSpPr/>
          <p:nvPr/>
        </p:nvCxnSpPr>
        <p:spPr>
          <a:xfrm flipV="1">
            <a:off x="1494155" y="5331460"/>
            <a:ext cx="2024380" cy="2032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直线连接符 53"/>
          <p:cNvCxnSpPr/>
          <p:nvPr/>
        </p:nvCxnSpPr>
        <p:spPr>
          <a:xfrm flipV="1">
            <a:off x="6576060" y="6273800"/>
            <a:ext cx="4035425" cy="889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4" name="直线连接符 35"/>
          <p:cNvCxnSpPr>
            <a:endCxn id="13" idx="2"/>
          </p:cNvCxnSpPr>
          <p:nvPr/>
        </p:nvCxnSpPr>
        <p:spPr>
          <a:xfrm flipH="1" flipV="1">
            <a:off x="10510520" y="1619885"/>
            <a:ext cx="127635" cy="465836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5" name="文本框 34"/>
          <p:cNvSpPr txBox="1"/>
          <p:nvPr/>
        </p:nvSpPr>
        <p:spPr>
          <a:xfrm>
            <a:off x="975995" y="3320415"/>
            <a:ext cx="375285" cy="735330"/>
          </a:xfrm>
          <a:prstGeom prst="rect">
            <a:avLst/>
          </a:prstGeom>
          <a:noFill/>
        </p:spPr>
        <p:txBody>
          <a:bodyPr vert="eaVert" wrap="square" rtlCol="0">
            <a:noAutofit/>
            <a:scene3d>
              <a:camera prst="orthographicFront"/>
              <a:lightRig rig="threePt" dir="t"/>
            </a:scene3d>
          </a:bodyPr>
          <a:p>
            <a:r>
              <a:rPr lang="zh-CN" altLang="en-US" sz="2400" b="1">
                <a:solidFill>
                  <a:srgbClr val="005CA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出账</a:t>
            </a:r>
            <a:endParaRPr lang="zh-CN" altLang="en-US" sz="2400" b="1">
              <a:solidFill>
                <a:srgbClr val="005CA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0691495" y="3320415"/>
            <a:ext cx="375285" cy="735330"/>
          </a:xfrm>
          <a:prstGeom prst="rect">
            <a:avLst/>
          </a:prstGeom>
          <a:noFill/>
        </p:spPr>
        <p:txBody>
          <a:bodyPr vert="eaVert" wrap="square" rtlCol="0">
            <a:noAutofit/>
            <a:scene3d>
              <a:camera prst="orthographicFront"/>
              <a:lightRig rig="threePt" dir="t"/>
            </a:scene3d>
          </a:bodyPr>
          <a:p>
            <a:r>
              <a:rPr lang="zh-CN" altLang="en-US" sz="2400" b="1">
                <a:solidFill>
                  <a:srgbClr val="005CA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入账</a:t>
            </a:r>
            <a:endParaRPr lang="zh-CN" altLang="en-US" sz="2400" b="1">
              <a:solidFill>
                <a:srgbClr val="005CA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077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83540" y="523875"/>
            <a:ext cx="150749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课题组概念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222375"/>
            <a:ext cx="2419350" cy="387667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1915" y="5194300"/>
            <a:ext cx="229489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使用人必须拥有课题组才可激活账号，才能进入平台界面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9215" y="4084955"/>
            <a:ext cx="2383790" cy="61849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460" y="1139190"/>
            <a:ext cx="4051935" cy="448754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461260" y="5755005"/>
            <a:ext cx="39516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使用人必须经过课题组授权经费卡，才可进行仪器预约</a:t>
            </a:r>
            <a:r>
              <a:rPr lang="en-US" altLang="zh-CN">
                <a:solidFill>
                  <a:srgbClr val="FF0000"/>
                </a:solidFill>
              </a:rPr>
              <a:t>/</a:t>
            </a:r>
            <a:r>
              <a:rPr lang="zh-CN" altLang="en-US">
                <a:solidFill>
                  <a:srgbClr val="FF0000"/>
                </a:solidFill>
              </a:rPr>
              <a:t>使用功能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080250" y="2439035"/>
            <a:ext cx="4824730" cy="14509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注：此课题组仅是为了方便在大仪系统中统计所设立的名称，即是以每个老师的名义设立的一个课题组（不包含项目）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稻壳儿春秋广告/盗版必究        原创来源：http://chn.docer.com/works?userid=199329941#!/work_time"/>
          <p:cNvSpPr/>
          <p:nvPr/>
        </p:nvSpPr>
        <p:spPr>
          <a:xfrm>
            <a:off x="5211745" y="0"/>
            <a:ext cx="6980255" cy="6858000"/>
          </a:xfrm>
          <a:prstGeom prst="rect">
            <a:avLst/>
          </a:pr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稻壳儿春秋广告/盗版必究        原创来源：http://chn.docer.com/works?userid=199329941#!/work_time"/>
          <p:cNvSpPr/>
          <p:nvPr/>
        </p:nvSpPr>
        <p:spPr>
          <a:xfrm>
            <a:off x="4908277" y="4917543"/>
            <a:ext cx="606935" cy="1940457"/>
          </a:xfrm>
          <a:custGeom>
            <a:avLst/>
            <a:gdLst>
              <a:gd name="connsiteX0" fmla="*/ 683972 w 1367944"/>
              <a:gd name="connsiteY0" fmla="*/ 0 h 4373510"/>
              <a:gd name="connsiteX1" fmla="*/ 1367944 w 1367944"/>
              <a:gd name="connsiteY1" fmla="*/ 278627 h 4373510"/>
              <a:gd name="connsiteX2" fmla="*/ 1367944 w 1367944"/>
              <a:gd name="connsiteY2" fmla="*/ 1469537 h 4373510"/>
              <a:gd name="connsiteX3" fmla="*/ 1367944 w 1367944"/>
              <a:gd name="connsiteY3" fmla="*/ 1469538 h 4373510"/>
              <a:gd name="connsiteX4" fmla="*/ 1367944 w 1367944"/>
              <a:gd name="connsiteY4" fmla="*/ 4373510 h 4373510"/>
              <a:gd name="connsiteX5" fmla="*/ 0 w 1367944"/>
              <a:gd name="connsiteY5" fmla="*/ 4373510 h 4373510"/>
              <a:gd name="connsiteX6" fmla="*/ 0 w 1367944"/>
              <a:gd name="connsiteY6" fmla="*/ 1469538 h 4373510"/>
              <a:gd name="connsiteX7" fmla="*/ 0 w 1367944"/>
              <a:gd name="connsiteY7" fmla="*/ 1469537 h 4373510"/>
              <a:gd name="connsiteX8" fmla="*/ 0 w 1367944"/>
              <a:gd name="connsiteY8" fmla="*/ 278627 h 4373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7944" h="4373510">
                <a:moveTo>
                  <a:pt x="683972" y="0"/>
                </a:moveTo>
                <a:lnTo>
                  <a:pt x="1367944" y="278627"/>
                </a:lnTo>
                <a:lnTo>
                  <a:pt x="1367944" y="1469537"/>
                </a:lnTo>
                <a:lnTo>
                  <a:pt x="1367944" y="1469538"/>
                </a:lnTo>
                <a:lnTo>
                  <a:pt x="1367944" y="4373510"/>
                </a:lnTo>
                <a:lnTo>
                  <a:pt x="0" y="4373510"/>
                </a:lnTo>
                <a:lnTo>
                  <a:pt x="0" y="1469538"/>
                </a:lnTo>
                <a:lnTo>
                  <a:pt x="0" y="1469537"/>
                </a:lnTo>
                <a:lnTo>
                  <a:pt x="0" y="2786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稻壳儿春秋广告/盗版必究        原创来源：http://chn.docer.com/works?userid=199329941#!/work_time"/>
          <p:cNvSpPr/>
          <p:nvPr/>
        </p:nvSpPr>
        <p:spPr>
          <a:xfrm flipV="1">
            <a:off x="4908277" y="0"/>
            <a:ext cx="606935" cy="1940457"/>
          </a:xfrm>
          <a:custGeom>
            <a:avLst/>
            <a:gdLst>
              <a:gd name="connsiteX0" fmla="*/ 683972 w 1367944"/>
              <a:gd name="connsiteY0" fmla="*/ 0 h 4373510"/>
              <a:gd name="connsiteX1" fmla="*/ 1367944 w 1367944"/>
              <a:gd name="connsiteY1" fmla="*/ 278627 h 4373510"/>
              <a:gd name="connsiteX2" fmla="*/ 1367944 w 1367944"/>
              <a:gd name="connsiteY2" fmla="*/ 1469537 h 4373510"/>
              <a:gd name="connsiteX3" fmla="*/ 1367944 w 1367944"/>
              <a:gd name="connsiteY3" fmla="*/ 1469538 h 4373510"/>
              <a:gd name="connsiteX4" fmla="*/ 1367944 w 1367944"/>
              <a:gd name="connsiteY4" fmla="*/ 4373510 h 4373510"/>
              <a:gd name="connsiteX5" fmla="*/ 0 w 1367944"/>
              <a:gd name="connsiteY5" fmla="*/ 4373510 h 4373510"/>
              <a:gd name="connsiteX6" fmla="*/ 0 w 1367944"/>
              <a:gd name="connsiteY6" fmla="*/ 1469538 h 4373510"/>
              <a:gd name="connsiteX7" fmla="*/ 0 w 1367944"/>
              <a:gd name="connsiteY7" fmla="*/ 1469537 h 4373510"/>
              <a:gd name="connsiteX8" fmla="*/ 0 w 1367944"/>
              <a:gd name="connsiteY8" fmla="*/ 278627 h 4373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7944" h="4373510">
                <a:moveTo>
                  <a:pt x="683972" y="0"/>
                </a:moveTo>
                <a:lnTo>
                  <a:pt x="1367944" y="278627"/>
                </a:lnTo>
                <a:lnTo>
                  <a:pt x="1367944" y="1469537"/>
                </a:lnTo>
                <a:lnTo>
                  <a:pt x="1367944" y="1469538"/>
                </a:lnTo>
                <a:lnTo>
                  <a:pt x="1367944" y="4373510"/>
                </a:lnTo>
                <a:lnTo>
                  <a:pt x="0" y="4373510"/>
                </a:lnTo>
                <a:lnTo>
                  <a:pt x="0" y="1469538"/>
                </a:lnTo>
                <a:lnTo>
                  <a:pt x="0" y="1469537"/>
                </a:lnTo>
                <a:lnTo>
                  <a:pt x="0" y="2786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稻壳儿春秋广告/盗版必究        原创来源：http://chn.docer.com/works?userid=199329941#!/work_time"/>
          <p:cNvSpPr txBox="1"/>
          <p:nvPr/>
        </p:nvSpPr>
        <p:spPr>
          <a:xfrm>
            <a:off x="1286956" y="3734089"/>
            <a:ext cx="354590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课题组负责人</a:t>
            </a:r>
            <a:endParaRPr lang="zh-CN" alt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稻壳儿春秋广告/盗版必究        原创来源：http://chn.docer.com/works?userid=199329941#!/work_time"/>
          <p:cNvSpPr txBox="1"/>
          <p:nvPr/>
        </p:nvSpPr>
        <p:spPr>
          <a:xfrm>
            <a:off x="1286956" y="2934480"/>
            <a:ext cx="3545903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02</a:t>
            </a:r>
            <a:endParaRPr lang="zh-CN" altLang="en-US" sz="4800" b="1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稻壳儿春秋广告/盗版必究        原创来源：http://chn.docer.com/works?userid=199329941#!/work_time"/>
          <p:cNvSpPr>
            <a:spLocks noEditPoints="1"/>
          </p:cNvSpPr>
          <p:nvPr/>
        </p:nvSpPr>
        <p:spPr bwMode="auto">
          <a:xfrm>
            <a:off x="1446408" y="2355081"/>
            <a:ext cx="522288" cy="523875"/>
          </a:xfrm>
          <a:custGeom>
            <a:avLst/>
            <a:gdLst>
              <a:gd name="T0" fmla="*/ 85 w 252"/>
              <a:gd name="T1" fmla="*/ 167 h 252"/>
              <a:gd name="T2" fmla="*/ 118 w 252"/>
              <a:gd name="T3" fmla="*/ 167 h 252"/>
              <a:gd name="T4" fmla="*/ 196 w 252"/>
              <a:gd name="T5" fmla="*/ 89 h 252"/>
              <a:gd name="T6" fmla="*/ 163 w 252"/>
              <a:gd name="T7" fmla="*/ 56 h 252"/>
              <a:gd name="T8" fmla="*/ 85 w 252"/>
              <a:gd name="T9" fmla="*/ 134 h 252"/>
              <a:gd name="T10" fmla="*/ 85 w 252"/>
              <a:gd name="T11" fmla="*/ 167 h 252"/>
              <a:gd name="T12" fmla="*/ 141 w 252"/>
              <a:gd name="T13" fmla="*/ 33 h 252"/>
              <a:gd name="T14" fmla="*/ 107 w 252"/>
              <a:gd name="T15" fmla="*/ 0 h 252"/>
              <a:gd name="T16" fmla="*/ 29 w 252"/>
              <a:gd name="T17" fmla="*/ 78 h 252"/>
              <a:gd name="T18" fmla="*/ 29 w 252"/>
              <a:gd name="T19" fmla="*/ 111 h 252"/>
              <a:gd name="T20" fmla="*/ 63 w 252"/>
              <a:gd name="T21" fmla="*/ 111 h 252"/>
              <a:gd name="T22" fmla="*/ 141 w 252"/>
              <a:gd name="T23" fmla="*/ 33 h 252"/>
              <a:gd name="T24" fmla="*/ 121 w 252"/>
              <a:gd name="T25" fmla="*/ 217 h 252"/>
              <a:gd name="T26" fmla="*/ 77 w 252"/>
              <a:gd name="T27" fmla="*/ 224 h 252"/>
              <a:gd name="T28" fmla="*/ 67 w 252"/>
              <a:gd name="T29" fmla="*/ 185 h 252"/>
              <a:gd name="T30" fmla="*/ 28 w 252"/>
              <a:gd name="T31" fmla="*/ 175 h 252"/>
              <a:gd name="T32" fmla="*/ 35 w 252"/>
              <a:gd name="T33" fmla="*/ 131 h 252"/>
              <a:gd name="T34" fmla="*/ 21 w 252"/>
              <a:gd name="T35" fmla="*/ 118 h 252"/>
              <a:gd name="T36" fmla="*/ 0 w 252"/>
              <a:gd name="T37" fmla="*/ 252 h 252"/>
              <a:gd name="T38" fmla="*/ 134 w 252"/>
              <a:gd name="T39" fmla="*/ 231 h 252"/>
              <a:gd name="T40" fmla="*/ 134 w 252"/>
              <a:gd name="T41" fmla="*/ 231 h 252"/>
              <a:gd name="T42" fmla="*/ 121 w 252"/>
              <a:gd name="T43" fmla="*/ 217 h 252"/>
              <a:gd name="T44" fmla="*/ 252 w 252"/>
              <a:gd name="T45" fmla="*/ 145 h 252"/>
              <a:gd name="T46" fmla="*/ 219 w 252"/>
              <a:gd name="T47" fmla="*/ 111 h 252"/>
              <a:gd name="T48" fmla="*/ 141 w 252"/>
              <a:gd name="T49" fmla="*/ 189 h 252"/>
              <a:gd name="T50" fmla="*/ 141 w 252"/>
              <a:gd name="T51" fmla="*/ 190 h 252"/>
              <a:gd name="T52" fmla="*/ 141 w 252"/>
              <a:gd name="T53" fmla="*/ 224 h 252"/>
              <a:gd name="T54" fmla="*/ 175 w 252"/>
              <a:gd name="T55" fmla="*/ 224 h 252"/>
              <a:gd name="T56" fmla="*/ 174 w 252"/>
              <a:gd name="T57" fmla="*/ 223 h 252"/>
              <a:gd name="T58" fmla="*/ 252 w 252"/>
              <a:gd name="T59" fmla="*/ 145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52" h="252">
                <a:moveTo>
                  <a:pt x="85" y="167"/>
                </a:moveTo>
                <a:cubicBezTo>
                  <a:pt x="118" y="167"/>
                  <a:pt x="118" y="167"/>
                  <a:pt x="118" y="167"/>
                </a:cubicBezTo>
                <a:cubicBezTo>
                  <a:pt x="196" y="89"/>
                  <a:pt x="196" y="89"/>
                  <a:pt x="196" y="89"/>
                </a:cubicBezTo>
                <a:cubicBezTo>
                  <a:pt x="163" y="56"/>
                  <a:pt x="163" y="56"/>
                  <a:pt x="163" y="56"/>
                </a:cubicBezTo>
                <a:cubicBezTo>
                  <a:pt x="85" y="134"/>
                  <a:pt x="85" y="134"/>
                  <a:pt x="85" y="134"/>
                </a:cubicBezTo>
                <a:lnTo>
                  <a:pt x="85" y="167"/>
                </a:lnTo>
                <a:close/>
                <a:moveTo>
                  <a:pt x="141" y="33"/>
                </a:moveTo>
                <a:cubicBezTo>
                  <a:pt x="107" y="0"/>
                  <a:pt x="107" y="0"/>
                  <a:pt x="107" y="0"/>
                </a:cubicBezTo>
                <a:cubicBezTo>
                  <a:pt x="29" y="78"/>
                  <a:pt x="29" y="78"/>
                  <a:pt x="29" y="78"/>
                </a:cubicBezTo>
                <a:cubicBezTo>
                  <a:pt x="29" y="111"/>
                  <a:pt x="29" y="111"/>
                  <a:pt x="29" y="111"/>
                </a:cubicBezTo>
                <a:cubicBezTo>
                  <a:pt x="63" y="111"/>
                  <a:pt x="63" y="111"/>
                  <a:pt x="63" y="111"/>
                </a:cubicBezTo>
                <a:lnTo>
                  <a:pt x="141" y="33"/>
                </a:lnTo>
                <a:close/>
                <a:moveTo>
                  <a:pt x="121" y="217"/>
                </a:moveTo>
                <a:cubicBezTo>
                  <a:pt x="77" y="224"/>
                  <a:pt x="77" y="224"/>
                  <a:pt x="77" y="224"/>
                </a:cubicBezTo>
                <a:cubicBezTo>
                  <a:pt x="81" y="210"/>
                  <a:pt x="77" y="196"/>
                  <a:pt x="67" y="185"/>
                </a:cubicBezTo>
                <a:cubicBezTo>
                  <a:pt x="56" y="175"/>
                  <a:pt x="42" y="171"/>
                  <a:pt x="28" y="175"/>
                </a:cubicBezTo>
                <a:cubicBezTo>
                  <a:pt x="35" y="131"/>
                  <a:pt x="35" y="131"/>
                  <a:pt x="35" y="131"/>
                </a:cubicBezTo>
                <a:cubicBezTo>
                  <a:pt x="21" y="118"/>
                  <a:pt x="21" y="118"/>
                  <a:pt x="21" y="118"/>
                </a:cubicBezTo>
                <a:cubicBezTo>
                  <a:pt x="0" y="252"/>
                  <a:pt x="0" y="252"/>
                  <a:pt x="0" y="252"/>
                </a:cubicBezTo>
                <a:cubicBezTo>
                  <a:pt x="134" y="231"/>
                  <a:pt x="134" y="231"/>
                  <a:pt x="134" y="231"/>
                </a:cubicBezTo>
                <a:cubicBezTo>
                  <a:pt x="134" y="231"/>
                  <a:pt x="134" y="231"/>
                  <a:pt x="134" y="231"/>
                </a:cubicBezTo>
                <a:lnTo>
                  <a:pt x="121" y="217"/>
                </a:lnTo>
                <a:close/>
                <a:moveTo>
                  <a:pt x="252" y="145"/>
                </a:moveTo>
                <a:cubicBezTo>
                  <a:pt x="219" y="111"/>
                  <a:pt x="219" y="111"/>
                  <a:pt x="219" y="111"/>
                </a:cubicBezTo>
                <a:cubicBezTo>
                  <a:pt x="141" y="189"/>
                  <a:pt x="141" y="189"/>
                  <a:pt x="141" y="189"/>
                </a:cubicBezTo>
                <a:cubicBezTo>
                  <a:pt x="141" y="190"/>
                  <a:pt x="141" y="190"/>
                  <a:pt x="141" y="190"/>
                </a:cubicBezTo>
                <a:cubicBezTo>
                  <a:pt x="141" y="224"/>
                  <a:pt x="141" y="224"/>
                  <a:pt x="141" y="224"/>
                </a:cubicBezTo>
                <a:cubicBezTo>
                  <a:pt x="175" y="224"/>
                  <a:pt x="175" y="224"/>
                  <a:pt x="175" y="224"/>
                </a:cubicBezTo>
                <a:cubicBezTo>
                  <a:pt x="174" y="223"/>
                  <a:pt x="174" y="223"/>
                  <a:pt x="174" y="223"/>
                </a:cubicBezTo>
                <a:lnTo>
                  <a:pt x="252" y="145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8" name="稻壳儿春秋广告/盗版必究        原创来源：http://chn.docer.com/works?userid=199329941#!/work_time"/>
          <p:cNvSpPr txBox="1"/>
          <p:nvPr/>
        </p:nvSpPr>
        <p:spPr>
          <a:xfrm>
            <a:off x="6297136" y="2492051"/>
            <a:ext cx="193992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激活用户</a:t>
            </a:r>
            <a:endParaRPr lang="zh-CN" altLang="en-US" sz="24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稻壳儿春秋广告/盗版必究        原创来源：http://chn.docer.com/works?userid=199329941#!/work_time"/>
          <p:cNvSpPr txBox="1"/>
          <p:nvPr/>
        </p:nvSpPr>
        <p:spPr>
          <a:xfrm>
            <a:off x="6297136" y="3198168"/>
            <a:ext cx="224472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课题组内容</a:t>
            </a:r>
            <a:endParaRPr lang="zh-CN" altLang="en-US" sz="24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稻壳儿春秋广告/盗版必究        原创来源：http://chn.docer.com/works?userid=199329941#!/work_time"/>
          <p:cNvSpPr txBox="1"/>
          <p:nvPr/>
        </p:nvSpPr>
        <p:spPr>
          <a:xfrm>
            <a:off x="6297136" y="3904285"/>
            <a:ext cx="193992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授权用户</a:t>
            </a:r>
            <a:endParaRPr lang="zh-CN" altLang="en-US" sz="24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180" y="1398905"/>
            <a:ext cx="12192000" cy="4479290"/>
          </a:xfrm>
          <a:prstGeom prst="rect">
            <a:avLst/>
          </a:prstGeom>
        </p:spPr>
      </p:pic>
      <p:sp>
        <p:nvSpPr>
          <p:cNvPr id="39" name="稻壳儿春秋广告/盗版必究        原创来源：http://chn.docer.com/works?userid=199329941#!/work_time"/>
          <p:cNvSpPr/>
          <p:nvPr/>
        </p:nvSpPr>
        <p:spPr>
          <a:xfrm>
            <a:off x="0" y="307778"/>
            <a:ext cx="216816" cy="831336"/>
          </a:xfrm>
          <a:custGeom>
            <a:avLst/>
            <a:gdLst>
              <a:gd name="connsiteX0" fmla="*/ 0 w 850823"/>
              <a:gd name="connsiteY0" fmla="*/ 0 h 3262312"/>
              <a:gd name="connsiteX1" fmla="*/ 850823 w 850823"/>
              <a:gd name="connsiteY1" fmla="*/ 346597 h 3262312"/>
              <a:gd name="connsiteX2" fmla="*/ 850823 w 850823"/>
              <a:gd name="connsiteY2" fmla="*/ 2915716 h 3262312"/>
              <a:gd name="connsiteX3" fmla="*/ 0 w 850823"/>
              <a:gd name="connsiteY3" fmla="*/ 3262312 h 3262312"/>
              <a:gd name="connsiteX4" fmla="*/ 0 w 850823"/>
              <a:gd name="connsiteY4" fmla="*/ 0 h 3262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823" h="3262312">
                <a:moveTo>
                  <a:pt x="0" y="0"/>
                </a:moveTo>
                <a:lnTo>
                  <a:pt x="850823" y="346597"/>
                </a:lnTo>
                <a:lnTo>
                  <a:pt x="850823" y="2915716"/>
                </a:lnTo>
                <a:lnTo>
                  <a:pt x="0" y="3262312"/>
                </a:lnTo>
                <a:lnTo>
                  <a:pt x="0" y="0"/>
                </a:lnTo>
                <a:close/>
              </a:path>
            </a:pathLst>
          </a:custGeom>
          <a:solidFill>
            <a:srgbClr val="005C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稻壳儿春秋广告/盗版必究        原创来源：http://chn.docer.com/works?userid=199329941#!/work_time"/>
          <p:cNvSpPr txBox="1"/>
          <p:nvPr/>
        </p:nvSpPr>
        <p:spPr>
          <a:xfrm>
            <a:off x="329938" y="392586"/>
            <a:ext cx="191706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000" dirty="0">
                <a:solidFill>
                  <a:srgbClr val="005C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组内成员激活</a:t>
            </a:r>
            <a:endParaRPr lang="zh-CN" altLang="en-US" sz="2000" dirty="0">
              <a:solidFill>
                <a:srgbClr val="005C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216535" y="3223260"/>
            <a:ext cx="585470" cy="32004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箭头连接符 5"/>
          <p:cNvCxnSpPr>
            <a:endCxn id="13" idx="7"/>
          </p:cNvCxnSpPr>
          <p:nvPr/>
        </p:nvCxnSpPr>
        <p:spPr>
          <a:xfrm flipH="1">
            <a:off x="716280" y="2026285"/>
            <a:ext cx="1358265" cy="1243965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圆角矩形 6"/>
          <p:cNvSpPr/>
          <p:nvPr/>
        </p:nvSpPr>
        <p:spPr>
          <a:xfrm>
            <a:off x="1309370" y="3600450"/>
            <a:ext cx="3556635" cy="23774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3846195" y="2542540"/>
            <a:ext cx="37731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选择对应课题组名称即可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 flipH="1">
            <a:off x="4247515" y="2867660"/>
            <a:ext cx="446405" cy="701040"/>
          </a:xfrm>
          <a:prstGeom prst="straightConnector1">
            <a:avLst/>
          </a:prstGeom>
          <a:ln w="31750" cap="rnd">
            <a:solidFill>
              <a:srgbClr val="FF000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DIAGRAM_VIRTUALLY_FRAME" val="{&quot;height&quot;:240.5224409448819,&quot;left&quot;:143.08653543307088,&quot;top&quot;:179.88133858267716,&quot;width&quot;:952.5134645669292}"/>
</p:tagLst>
</file>

<file path=ppt/tags/tag11.xml><?xml version="1.0" encoding="utf-8"?>
<p:tagLst xmlns:p="http://schemas.openxmlformats.org/presentationml/2006/main">
  <p:tag name="KSO_WM_DIAGRAM_VIRTUALLY_FRAME" val="{&quot;height&quot;:240.5224409448819,&quot;left&quot;:143.08653543307088,&quot;top&quot;:179.88133858267716,&quot;width&quot;:952.5134645669292}"/>
</p:tagLst>
</file>

<file path=ppt/tags/tag12.xml><?xml version="1.0" encoding="utf-8"?>
<p:tagLst xmlns:p="http://schemas.openxmlformats.org/presentationml/2006/main">
  <p:tag name="KSO_WM_DIAGRAM_VIRTUALLY_FRAME" val="{&quot;height&quot;:240.5224409448819,&quot;left&quot;:143.08653543307088,&quot;top&quot;:179.88133858267716,&quot;width&quot;:952.5134645669292}"/>
</p:tagLst>
</file>

<file path=ppt/tags/tag13.xml><?xml version="1.0" encoding="utf-8"?>
<p:tagLst xmlns:p="http://schemas.openxmlformats.org/presentationml/2006/main">
  <p:tag name="KSO_WM_DIAGRAM_VIRTUALLY_FRAME" val="{&quot;height&quot;:240.5224409448819,&quot;left&quot;:143.08653543307088,&quot;top&quot;:179.88133858267716,&quot;width&quot;:952.5134645669292}"/>
</p:tagLst>
</file>

<file path=ppt/tags/tag14.xml><?xml version="1.0" encoding="utf-8"?>
<p:tagLst xmlns:p="http://schemas.openxmlformats.org/presentationml/2006/main">
  <p:tag name="KSO_WM_DIAGRAM_VIRTUALLY_FRAME" val="{&quot;height&quot;:240.5224409448819,&quot;left&quot;:143.08653543307088,&quot;top&quot;:179.88133858267716,&quot;width&quot;:952.5134645669292}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2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2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2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2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2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3.xml><?xml version="1.0" encoding="utf-8"?>
<p:tagLst xmlns:p="http://schemas.openxmlformats.org/presentationml/2006/main">
  <p:tag name="KSO_WM_DIAGRAM_VIRTUALLY_FRAME" val="{&quot;height&quot;:240.5224409448819,&quot;left&quot;:143.08653543307088,&quot;top&quot;:179.88133858267716,&quot;width&quot;:952.5134645669292}"/>
</p:tagLst>
</file>

<file path=ppt/tags/tag3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3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3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3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3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3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3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3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3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3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4.xml><?xml version="1.0" encoding="utf-8"?>
<p:tagLst xmlns:p="http://schemas.openxmlformats.org/presentationml/2006/main">
  <p:tag name="KSO_WM_DIAGRAM_VIRTUALLY_FRAME" val="{&quot;height&quot;:240.5224409448819,&quot;left&quot;:143.08653543307088,&quot;top&quot;:179.88133858267716,&quot;width&quot;:952.5134645669292}"/>
</p:tagLst>
</file>

<file path=ppt/tags/tag4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4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4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4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5.xml><?xml version="1.0" encoding="utf-8"?>
<p:tagLst xmlns:p="http://schemas.openxmlformats.org/presentationml/2006/main">
  <p:tag name="KSO_WM_DIAGRAM_VIRTUALLY_FRAME" val="{&quot;height&quot;:240.5224409448819,&quot;left&quot;:143.08653543307088,&quot;top&quot;:179.88133858267716,&quot;width&quot;:952.5134645669292}"/>
</p:tagLst>
</file>

<file path=ppt/tags/tag5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5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5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5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5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5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5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DIAGRAM_VIRTUALLY_FRAME" val="{&quot;height&quot;:240.5224409448819,&quot;left&quot;:143.08653543307088,&quot;top&quot;:179.88133858267716,&quot;width&quot;:952.5134645669292}"/>
</p:tagLst>
</file>

<file path=ppt/tags/tag6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6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6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6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6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7.xml><?xml version="1.0" encoding="utf-8"?>
<p:tagLst xmlns:p="http://schemas.openxmlformats.org/presentationml/2006/main">
  <p:tag name="KSO_WM_DIAGRAM_VIRTUALLY_FRAME" val="{&quot;height&quot;:240.5224409448819,&quot;left&quot;:143.08653543307088,&quot;top&quot;:179.88133858267716,&quot;width&quot;:952.5134645669292}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7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7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7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7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8.xml><?xml version="1.0" encoding="utf-8"?>
<p:tagLst xmlns:p="http://schemas.openxmlformats.org/presentationml/2006/main">
  <p:tag name="KSO_WM_DIAGRAM_VIRTUALLY_FRAME" val="{&quot;height&quot;:240.5224409448819,&quot;left&quot;:143.08653543307088,&quot;top&quot;:179.88133858267716,&quot;width&quot;:952.5134645669292}"/>
</p:tagLst>
</file>

<file path=ppt/tags/tag8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8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8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8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DIAGRAM_VIRTUALLY_FRAME" val="{&quot;height&quot;:240.5224409448819,&quot;left&quot;:143.08653543307088,&quot;top&quot;:179.88133858267716,&quot;width&quot;:952.5134645669292}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TABLE_ENDDRAG_ORIGIN_RECT" val="582*503"/>
  <p:tag name="TABLE_ENDDRAG_RECT" val="150*41*582*503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commondata" val="eyJjb3VudCI6MSwiaGRpZCI6ImE0NmU5ZWY2YWQ4YTY5YjdlMjExYTVjMmY4N2YyMzQxIiwidXNlckNvdW50Ijox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2691</Words>
  <Application>WPS 演示</Application>
  <PresentationFormat>宽屏</PresentationFormat>
  <Paragraphs>402</Paragraphs>
  <Slides>38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38</vt:i4>
      </vt:variant>
    </vt:vector>
  </HeadingPairs>
  <TitlesOfParts>
    <vt:vector size="51" baseType="lpstr">
      <vt:lpstr>Arial</vt:lpstr>
      <vt:lpstr>宋体</vt:lpstr>
      <vt:lpstr>Wingdings</vt:lpstr>
      <vt:lpstr>微软雅黑</vt:lpstr>
      <vt:lpstr>Times New Roman</vt:lpstr>
      <vt:lpstr>华文行楷</vt:lpstr>
      <vt:lpstr>Calibri</vt:lpstr>
      <vt:lpstr>等线</vt:lpstr>
      <vt:lpstr>Arial Unicode MS</vt:lpstr>
      <vt:lpstr>等线 Light</vt:lpstr>
      <vt:lpstr>Wingdings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赵春波</dc:creator>
  <cp:lastModifiedBy>满梦琪</cp:lastModifiedBy>
  <cp:revision>50</cp:revision>
  <dcterms:created xsi:type="dcterms:W3CDTF">2024-11-14T02:00:00Z</dcterms:created>
  <dcterms:modified xsi:type="dcterms:W3CDTF">2026-09-09T02:09:29Z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KSOTemplateUUID">
    <vt:lpwstr>v1.0_mb_AH857JOwuaQxjSSze+0YwA==</vt:lpwstr>
  </property>
  <property fmtid="{D5CDD505-2E9C-101B-9397-08002B2CF9AE}" pid="4" name="ICV">
    <vt:lpwstr>3B8D663C87854AA9BC611110FE6D8841_13</vt:lpwstr>
  </property>
</Properties>
</file>