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84" r:id="rId21"/>
    <p:sldId id="273" r:id="rId22"/>
    <p:sldId id="274" r:id="rId23"/>
    <p:sldId id="275" r:id="rId24"/>
    <p:sldId id="276" r:id="rId25"/>
    <p:sldId id="277" r:id="rId26"/>
    <p:sldId id="285" r:id="rId27"/>
    <p:sldId id="278" r:id="rId28"/>
    <p:sldId id="279" r:id="rId29"/>
    <p:sldId id="280" r:id="rId30"/>
    <p:sldId id="286" r:id="rId31"/>
    <p:sldId id="288" r:id="rId32"/>
    <p:sldId id="287" r:id="rId33"/>
    <p:sldId id="281" r:id="rId34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9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130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7685" y="2972816"/>
            <a:ext cx="6056629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82524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9B2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33549" y="305682"/>
            <a:ext cx="3138410" cy="3831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05" y="2024761"/>
            <a:ext cx="12070588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pk.edu.cn/yjsb/pdfcl/2025/20250407/001.xls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pk.edu.cn/yjsb/c/2025-04-07/527383.s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130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3261" y="2737231"/>
            <a:ext cx="7821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研究生管理信息系统使</a:t>
            </a:r>
            <a:r>
              <a:rPr spc="-15" dirty="0"/>
              <a:t>用</a:t>
            </a:r>
            <a:r>
              <a:rPr dirty="0"/>
              <a:t>说</a:t>
            </a:r>
            <a:r>
              <a:rPr spc="5" dirty="0"/>
              <a:t>明</a:t>
            </a:r>
            <a:r>
              <a:rPr spc="-5" dirty="0"/>
              <a:t>——</a:t>
            </a:r>
            <a:r>
              <a:rPr dirty="0"/>
              <a:t>论文送审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02938" y="4114800"/>
            <a:ext cx="400812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/>
              </a:rPr>
              <a:t>首版：</a:t>
            </a:r>
            <a:r>
              <a:rPr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/>
              </a:rPr>
              <a:t>2023</a:t>
            </a:r>
            <a:r>
              <a:rPr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楷体"/>
              </a:rPr>
              <a:t>年</a:t>
            </a:r>
            <a:r>
              <a:rPr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/>
              </a:rPr>
              <a:t>3</a:t>
            </a:r>
            <a:r>
              <a:rPr sz="2400" b="1" spc="-10" dirty="0">
                <a:latin typeface="Times New Roman" panose="02020603050405020304" pitchFamily="18" charset="0"/>
                <a:ea typeface="楷体_GB2312" panose="02010609030101010101" pitchFamily="49" charset="-122"/>
                <a:cs typeface="楷体"/>
              </a:rPr>
              <a:t>月</a:t>
            </a:r>
            <a:endParaRPr lang="en-US" sz="2400" b="1" spc="-10" dirty="0">
              <a:latin typeface="Times New Roman" panose="02020603050405020304" pitchFamily="18" charset="0"/>
              <a:ea typeface="楷体_GB2312" panose="02010609030101010101" pitchFamily="49" charset="-122"/>
              <a:cs typeface="楷体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"/>
              </a:rPr>
              <a:t>中国石油大学（北京）学位办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楷体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9D560CC-6410-A273-1790-629AE9E39385}"/>
              </a:ext>
            </a:extLst>
          </p:cNvPr>
          <p:cNvSpPr txBox="1"/>
          <p:nvPr/>
        </p:nvSpPr>
        <p:spPr>
          <a:xfrm>
            <a:off x="4202938" y="4997704"/>
            <a:ext cx="400812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/>
              </a:rPr>
              <a:t>修订：</a:t>
            </a:r>
            <a:r>
              <a:rPr sz="2400" b="1" dirty="0">
                <a:latin typeface="Times New Roman"/>
                <a:cs typeface="Times New Roman"/>
              </a:rPr>
              <a:t>202</a:t>
            </a:r>
            <a:r>
              <a:rPr lang="en-US" sz="2400" b="1" dirty="0">
                <a:latin typeface="Times New Roman"/>
                <a:cs typeface="Times New Roman"/>
              </a:rPr>
              <a:t>5</a:t>
            </a:r>
            <a:r>
              <a:rPr sz="2400" b="1" dirty="0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年</a:t>
            </a:r>
            <a:r>
              <a:rPr lang="en-US" sz="2400" b="1" dirty="0">
                <a:latin typeface="Times New Roman"/>
                <a:cs typeface="Times New Roman"/>
              </a:rPr>
              <a:t>4</a:t>
            </a:r>
            <a:r>
              <a:rPr sz="2400" b="1" spc="-10" dirty="0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月</a:t>
            </a:r>
            <a:endParaRPr lang="en-US" sz="2400" b="1" spc="-10" dirty="0">
              <a:latin typeface="楷体_GB2312" panose="02010609030101010101" pitchFamily="49" charset="-122"/>
              <a:ea typeface="楷体_GB2312" panose="02010609030101010101" pitchFamily="49" charset="-122"/>
              <a:cs typeface="楷体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1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克拉玛依校区研究生部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90" y="989456"/>
            <a:ext cx="2156460" cy="1050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一、学院审核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840"/>
              </a:spcBef>
              <a:buFont typeface="Wingdings"/>
              <a:buChar char="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批量审核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7" y="2193035"/>
            <a:ext cx="12106656" cy="35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5742" y="4434078"/>
            <a:ext cx="320040" cy="485140"/>
          </a:xfrm>
          <a:custGeom>
            <a:avLst/>
            <a:gdLst/>
            <a:ahLst/>
            <a:cxnLst/>
            <a:rect l="l" t="t" r="r" b="b"/>
            <a:pathLst>
              <a:path w="320039" h="485139">
                <a:moveTo>
                  <a:pt x="0" y="484632"/>
                </a:moveTo>
                <a:lnTo>
                  <a:pt x="320039" y="484632"/>
                </a:lnTo>
                <a:lnTo>
                  <a:pt x="320039" y="0"/>
                </a:lnTo>
                <a:lnTo>
                  <a:pt x="0" y="0"/>
                </a:lnTo>
                <a:lnTo>
                  <a:pt x="0" y="48463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43673" y="3045713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4827" y="4041469"/>
            <a:ext cx="793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第三步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05464" y="3445890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第四步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683" y="5278882"/>
            <a:ext cx="1161415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6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黑体"/>
                <a:cs typeface="黑体"/>
              </a:rPr>
              <a:t>第二步：扩展页面显示内容</a:t>
            </a:r>
            <a:endParaRPr sz="180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Font typeface="Wingdings"/>
              <a:buChar char="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博士生申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请审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核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通过后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，学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院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集中收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集盲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评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格式电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子版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学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位论文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和学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位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论文评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阅信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息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的</a:t>
            </a:r>
            <a:endParaRPr sz="2000">
              <a:latin typeface="黑体"/>
              <a:cs typeface="黑体"/>
            </a:endParaRPr>
          </a:p>
          <a:p>
            <a:pPr marL="1812289">
              <a:lnSpc>
                <a:spcPct val="100000"/>
              </a:lnSpc>
              <a:spcBef>
                <a:spcPts val="1300"/>
              </a:spcBef>
            </a:pP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“汇总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数据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表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”一并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交学</a:t>
            </a:r>
            <a:r>
              <a:rPr sz="2000" b="1" spc="10" dirty="0">
                <a:solidFill>
                  <a:srgbClr val="252525"/>
                </a:solidFill>
                <a:latin typeface="黑体"/>
                <a:cs typeface="黑体"/>
              </a:rPr>
              <a:t>位</a:t>
            </a:r>
            <a:r>
              <a:rPr sz="2000" b="1" spc="5" dirty="0">
                <a:solidFill>
                  <a:srgbClr val="252525"/>
                </a:solidFill>
                <a:latin typeface="黑体"/>
                <a:cs typeface="黑体"/>
              </a:rPr>
              <a:t>办</a:t>
            </a:r>
            <a:r>
              <a:rPr sz="2000" b="1" spc="-5" dirty="0">
                <a:solidFill>
                  <a:srgbClr val="252525"/>
                </a:solidFill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79" y="2098548"/>
            <a:ext cx="11899392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190" y="777762"/>
            <a:ext cx="3576320" cy="121094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二、硕士盲评论文送审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盲审名单导入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617" y="5986373"/>
            <a:ext cx="8759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r>
              <a:rPr sz="2000" dirty="0">
                <a:latin typeface="黑体"/>
                <a:cs typeface="黑体"/>
              </a:rPr>
              <a:t>下载模</a:t>
            </a:r>
            <a:r>
              <a:rPr sz="2000" spc="-15" dirty="0">
                <a:latin typeface="黑体"/>
                <a:cs typeface="黑体"/>
              </a:rPr>
              <a:t>板</a:t>
            </a:r>
            <a:r>
              <a:rPr sz="2000" dirty="0">
                <a:latin typeface="黑体"/>
                <a:cs typeface="黑体"/>
              </a:rPr>
              <a:t>录</a:t>
            </a:r>
            <a:r>
              <a:rPr sz="2000" spc="-15" dirty="0">
                <a:latin typeface="黑体"/>
                <a:cs typeface="黑体"/>
              </a:rPr>
              <a:t>入</a:t>
            </a:r>
            <a:r>
              <a:rPr sz="2000" dirty="0">
                <a:latin typeface="黑体"/>
                <a:cs typeface="黑体"/>
              </a:rPr>
              <a:t>后删除</a:t>
            </a:r>
            <a:r>
              <a:rPr sz="2000" spc="-15" dirty="0">
                <a:latin typeface="黑体"/>
                <a:cs typeface="黑体"/>
              </a:rPr>
              <a:t>说</a:t>
            </a:r>
            <a:r>
              <a:rPr sz="2000" dirty="0">
                <a:latin typeface="黑体"/>
                <a:cs typeface="黑体"/>
              </a:rPr>
              <a:t>明</a:t>
            </a:r>
            <a:r>
              <a:rPr sz="2000" spc="-15" dirty="0">
                <a:latin typeface="黑体"/>
                <a:cs typeface="黑体"/>
              </a:rPr>
              <a:t>保</a:t>
            </a:r>
            <a:r>
              <a:rPr sz="2000" dirty="0">
                <a:latin typeface="黑体"/>
                <a:cs typeface="黑体"/>
              </a:rPr>
              <a:t>存，关</a:t>
            </a:r>
            <a:r>
              <a:rPr sz="2000" spc="-15" dirty="0">
                <a:latin typeface="黑体"/>
                <a:cs typeface="黑体"/>
              </a:rPr>
              <a:t>闭</a:t>
            </a:r>
            <a:r>
              <a:rPr sz="2000" dirty="0">
                <a:latin typeface="黑体"/>
                <a:cs typeface="黑体"/>
              </a:rPr>
              <a:t>后</a:t>
            </a:r>
            <a:r>
              <a:rPr sz="2000" spc="-15" dirty="0">
                <a:latin typeface="黑体"/>
                <a:cs typeface="黑体"/>
              </a:rPr>
              <a:t>导</a:t>
            </a:r>
            <a:r>
              <a:rPr sz="2000" dirty="0">
                <a:latin typeface="黑体"/>
                <a:cs typeface="黑体"/>
              </a:rPr>
              <a:t>入，否</a:t>
            </a:r>
            <a:r>
              <a:rPr sz="2000" spc="-15" dirty="0">
                <a:latin typeface="黑体"/>
                <a:cs typeface="黑体"/>
              </a:rPr>
              <a:t>则</a:t>
            </a:r>
            <a:r>
              <a:rPr sz="2000" dirty="0">
                <a:latin typeface="黑体"/>
                <a:cs typeface="黑体"/>
              </a:rPr>
              <a:t>导</a:t>
            </a:r>
            <a:r>
              <a:rPr sz="2000" spc="-15" dirty="0">
                <a:latin typeface="黑体"/>
                <a:cs typeface="黑体"/>
              </a:rPr>
              <a:t>入</a:t>
            </a:r>
            <a:r>
              <a:rPr sz="2000" dirty="0">
                <a:latin typeface="黑体"/>
                <a:cs typeface="黑体"/>
              </a:rPr>
              <a:t>无效。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BCC29-F91E-076C-CE9B-D79F9C64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25335D-8635-B3EF-4F12-DC5CE56A20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5EA9893-6F30-A03F-22A2-55582F99B201}"/>
              </a:ext>
            </a:extLst>
          </p:cNvPr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28D2E43-4C3F-E900-9CFA-2FEAC6CCEE48}"/>
              </a:ext>
            </a:extLst>
          </p:cNvPr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E6B0493-FCF0-4882-AA34-00BB8DDE864A}"/>
              </a:ext>
            </a:extLst>
          </p:cNvPr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8ED089C-FE82-CC39-F52A-8D3B19B0BDB5}"/>
              </a:ext>
            </a:extLst>
          </p:cNvPr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30C20AE-E5EB-CC2F-B27A-F00B91859C8A}"/>
              </a:ext>
            </a:extLst>
          </p:cNvPr>
          <p:cNvSpPr txBox="1"/>
          <p:nvPr/>
        </p:nvSpPr>
        <p:spPr>
          <a:xfrm>
            <a:off x="558190" y="777762"/>
            <a:ext cx="3576320" cy="121094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二、硕士盲评论文送审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盲审名单导入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4819DEE-D6CC-1C2C-52BA-6FF6B0DDB1DE}"/>
              </a:ext>
            </a:extLst>
          </p:cNvPr>
          <p:cNvSpPr txBox="1"/>
          <p:nvPr/>
        </p:nvSpPr>
        <p:spPr>
          <a:xfrm>
            <a:off x="318617" y="5986373"/>
            <a:ext cx="8759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r>
              <a:rPr sz="2000" dirty="0">
                <a:latin typeface="黑体"/>
                <a:cs typeface="黑体"/>
              </a:rPr>
              <a:t>下载模</a:t>
            </a:r>
            <a:r>
              <a:rPr sz="2000" spc="-15" dirty="0">
                <a:latin typeface="黑体"/>
                <a:cs typeface="黑体"/>
              </a:rPr>
              <a:t>板</a:t>
            </a:r>
            <a:r>
              <a:rPr sz="2000" dirty="0">
                <a:latin typeface="黑体"/>
                <a:cs typeface="黑体"/>
              </a:rPr>
              <a:t>录</a:t>
            </a:r>
            <a:r>
              <a:rPr sz="2000" spc="-15" dirty="0">
                <a:latin typeface="黑体"/>
                <a:cs typeface="黑体"/>
              </a:rPr>
              <a:t>入</a:t>
            </a:r>
            <a:r>
              <a:rPr sz="2000" dirty="0">
                <a:latin typeface="黑体"/>
                <a:cs typeface="黑体"/>
              </a:rPr>
              <a:t>后删除</a:t>
            </a:r>
            <a:r>
              <a:rPr sz="2000" spc="-15" dirty="0">
                <a:latin typeface="黑体"/>
                <a:cs typeface="黑体"/>
              </a:rPr>
              <a:t>说</a:t>
            </a:r>
            <a:r>
              <a:rPr sz="2000" dirty="0">
                <a:latin typeface="黑体"/>
                <a:cs typeface="黑体"/>
              </a:rPr>
              <a:t>明</a:t>
            </a:r>
            <a:r>
              <a:rPr sz="2000" spc="-15" dirty="0">
                <a:latin typeface="黑体"/>
                <a:cs typeface="黑体"/>
              </a:rPr>
              <a:t>保</a:t>
            </a:r>
            <a:r>
              <a:rPr sz="2000" dirty="0">
                <a:latin typeface="黑体"/>
                <a:cs typeface="黑体"/>
              </a:rPr>
              <a:t>存，关</a:t>
            </a:r>
            <a:r>
              <a:rPr sz="2000" spc="-15" dirty="0">
                <a:latin typeface="黑体"/>
                <a:cs typeface="黑体"/>
              </a:rPr>
              <a:t>闭</a:t>
            </a:r>
            <a:r>
              <a:rPr sz="2000" dirty="0">
                <a:latin typeface="黑体"/>
                <a:cs typeface="黑体"/>
              </a:rPr>
              <a:t>后</a:t>
            </a:r>
            <a:r>
              <a:rPr sz="2000" spc="-15" dirty="0">
                <a:latin typeface="黑体"/>
                <a:cs typeface="黑体"/>
              </a:rPr>
              <a:t>导</a:t>
            </a:r>
            <a:r>
              <a:rPr sz="2000" dirty="0">
                <a:latin typeface="黑体"/>
                <a:cs typeface="黑体"/>
              </a:rPr>
              <a:t>入，否</a:t>
            </a:r>
            <a:r>
              <a:rPr sz="2000" spc="-15" dirty="0">
                <a:latin typeface="黑体"/>
                <a:cs typeface="黑体"/>
              </a:rPr>
              <a:t>则</a:t>
            </a:r>
            <a:r>
              <a:rPr sz="2000" dirty="0">
                <a:latin typeface="黑体"/>
                <a:cs typeface="黑体"/>
              </a:rPr>
              <a:t>导</a:t>
            </a:r>
            <a:r>
              <a:rPr sz="2000" spc="-15" dirty="0">
                <a:latin typeface="黑体"/>
                <a:cs typeface="黑体"/>
              </a:rPr>
              <a:t>入</a:t>
            </a:r>
            <a:r>
              <a:rPr sz="2000" dirty="0">
                <a:latin typeface="黑体"/>
                <a:cs typeface="黑体"/>
              </a:rPr>
              <a:t>无效。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5B5858-6B88-D9DE-9EEC-520CB70C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" t="-170" r="124" b="44832"/>
          <a:stretch/>
        </p:blipFill>
        <p:spPr>
          <a:xfrm>
            <a:off x="500816" y="2061438"/>
            <a:ext cx="5331095" cy="37950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100827F-C89F-5F00-C54C-FA43CFDF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091" y="2061438"/>
            <a:ext cx="5267101" cy="3851653"/>
          </a:xfrm>
          <a:prstGeom prst="rect">
            <a:avLst/>
          </a:prstGeom>
        </p:spPr>
      </p:pic>
      <p:sp>
        <p:nvSpPr>
          <p:cNvPr id="17" name="object 27">
            <a:extLst>
              <a:ext uri="{FF2B5EF4-FFF2-40B4-BE49-F238E27FC236}">
                <a16:creationId xmlns:a16="http://schemas.microsoft.com/office/drawing/2014/main" id="{0C79C7D8-0D13-9936-0079-0A9466D6CA72}"/>
              </a:ext>
            </a:extLst>
          </p:cNvPr>
          <p:cNvSpPr/>
          <p:nvPr/>
        </p:nvSpPr>
        <p:spPr>
          <a:xfrm>
            <a:off x="4572000" y="4191000"/>
            <a:ext cx="1642040" cy="762000"/>
          </a:xfrm>
          <a:custGeom>
            <a:avLst/>
            <a:gdLst/>
            <a:ahLst/>
            <a:cxnLst/>
            <a:rect l="l" t="t" r="r" b="b"/>
            <a:pathLst>
              <a:path w="615950" h="215264">
                <a:moveTo>
                  <a:pt x="0" y="53720"/>
                </a:moveTo>
                <a:lnTo>
                  <a:pt x="508253" y="53720"/>
                </a:lnTo>
                <a:lnTo>
                  <a:pt x="508253" y="0"/>
                </a:lnTo>
                <a:lnTo>
                  <a:pt x="615696" y="107441"/>
                </a:lnTo>
                <a:lnTo>
                  <a:pt x="508253" y="214883"/>
                </a:lnTo>
                <a:lnTo>
                  <a:pt x="508253" y="161162"/>
                </a:lnTo>
                <a:lnTo>
                  <a:pt x="0" y="161162"/>
                </a:lnTo>
                <a:lnTo>
                  <a:pt x="0" y="53720"/>
                </a:lnTo>
                <a:close/>
              </a:path>
            </a:pathLst>
          </a:custGeom>
          <a:solidFill>
            <a:srgbClr val="00B0F0"/>
          </a:solidFill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91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90" y="989456"/>
            <a:ext cx="9676130" cy="1106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三、硕士盲评论文送审——凡科学位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论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文送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审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服务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（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方法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一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）</a:t>
            </a:r>
            <a:endParaRPr sz="2800">
              <a:latin typeface="微软雅黑"/>
              <a:cs typeface="微软雅黑"/>
            </a:endParaRPr>
          </a:p>
          <a:p>
            <a:pPr marL="469900" indent="-457200">
              <a:lnSpc>
                <a:spcPct val="100000"/>
              </a:lnSpc>
              <a:spcBef>
                <a:spcPts val="227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学位论文与信息表推送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62200"/>
            <a:ext cx="12172187" cy="3479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3425" y="3148076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92385" y="3148076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6339"/>
            <a:ext cx="12191999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72896"/>
            <a:ext cx="5087620" cy="980440"/>
          </a:xfrm>
          <a:custGeom>
            <a:avLst/>
            <a:gdLst/>
            <a:ahLst/>
            <a:cxnLst/>
            <a:rect l="l" t="t" r="r" b="b"/>
            <a:pathLst>
              <a:path w="5087620" h="980439">
                <a:moveTo>
                  <a:pt x="0" y="979931"/>
                </a:moveTo>
                <a:lnTo>
                  <a:pt x="5087112" y="979931"/>
                </a:lnTo>
                <a:lnTo>
                  <a:pt x="5087112" y="0"/>
                </a:lnTo>
                <a:lnTo>
                  <a:pt x="0" y="0"/>
                </a:lnTo>
                <a:lnTo>
                  <a:pt x="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5" name="object 5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00" y="878586"/>
            <a:ext cx="5410835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三、硕士盲评论文送审—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—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方法一</a:t>
            </a:r>
            <a:endParaRPr sz="2800">
              <a:latin typeface="微软雅黑"/>
              <a:cs typeface="微软雅黑"/>
            </a:endParaRPr>
          </a:p>
          <a:p>
            <a:pPr marL="881380" indent="-342900">
              <a:lnSpc>
                <a:spcPct val="100000"/>
              </a:lnSpc>
              <a:spcBef>
                <a:spcPts val="2490"/>
              </a:spcBef>
              <a:buFont typeface="Wingdings"/>
              <a:buChar char=""/>
              <a:tabLst>
                <a:tab pos="882015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委托送审（需支付送审服务费）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51803" y="3668266"/>
            <a:ext cx="5687567" cy="317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232" y="3663695"/>
            <a:ext cx="5697220" cy="3185160"/>
          </a:xfrm>
          <a:custGeom>
            <a:avLst/>
            <a:gdLst/>
            <a:ahLst/>
            <a:cxnLst/>
            <a:rect l="l" t="t" r="r" b="b"/>
            <a:pathLst>
              <a:path w="5697220" h="3185159">
                <a:moveTo>
                  <a:pt x="0" y="3185160"/>
                </a:moveTo>
                <a:lnTo>
                  <a:pt x="5696712" y="3185160"/>
                </a:lnTo>
                <a:lnTo>
                  <a:pt x="5696712" y="0"/>
                </a:lnTo>
                <a:lnTo>
                  <a:pt x="0" y="0"/>
                </a:lnTo>
                <a:lnTo>
                  <a:pt x="0" y="3185160"/>
                </a:lnTo>
                <a:close/>
              </a:path>
            </a:pathLst>
          </a:custGeom>
          <a:ln w="9144">
            <a:solidFill>
              <a:srgbClr val="3777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876" y="4791049"/>
            <a:ext cx="570420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登陆凡</a:t>
            </a:r>
            <a:r>
              <a:rPr sz="2000" spc="-15" dirty="0">
                <a:latin typeface="黑体"/>
                <a:cs typeface="黑体"/>
              </a:rPr>
              <a:t>科</a:t>
            </a:r>
            <a:r>
              <a:rPr sz="2000" dirty="0">
                <a:latin typeface="黑体"/>
                <a:cs typeface="黑体"/>
              </a:rPr>
              <a:t>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平台，</a:t>
            </a:r>
            <a:r>
              <a:rPr sz="2000" spc="-15" dirty="0">
                <a:latin typeface="黑体"/>
                <a:cs typeface="黑体"/>
              </a:rPr>
              <a:t>进</a:t>
            </a:r>
            <a:r>
              <a:rPr sz="2000" dirty="0">
                <a:latin typeface="黑体"/>
                <a:cs typeface="黑体"/>
              </a:rPr>
              <a:t>入</a:t>
            </a:r>
            <a:r>
              <a:rPr sz="2000" spc="-15" dirty="0">
                <a:latin typeface="黑体"/>
                <a:cs typeface="黑体"/>
              </a:rPr>
              <a:t>“</a:t>
            </a:r>
            <a:r>
              <a:rPr sz="2000" dirty="0">
                <a:latin typeface="黑体"/>
                <a:cs typeface="黑体"/>
              </a:rPr>
              <a:t>论文管</a:t>
            </a:r>
            <a:r>
              <a:rPr sz="2000" spc="-15" dirty="0">
                <a:latin typeface="黑体"/>
                <a:cs typeface="黑体"/>
              </a:rPr>
              <a:t>理</a:t>
            </a:r>
            <a:r>
              <a:rPr sz="2000" dirty="0">
                <a:latin typeface="黑体"/>
                <a:cs typeface="黑体"/>
              </a:rPr>
              <a:t>”</a:t>
            </a:r>
            <a:r>
              <a:rPr sz="2000" spc="-15" dirty="0">
                <a:latin typeface="黑体"/>
                <a:cs typeface="黑体"/>
              </a:rPr>
              <a:t>界</a:t>
            </a:r>
            <a:r>
              <a:rPr sz="2000" dirty="0">
                <a:latin typeface="黑体"/>
                <a:cs typeface="黑体"/>
              </a:rPr>
              <a:t>面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确认推</a:t>
            </a:r>
            <a:r>
              <a:rPr sz="2000" spc="-15" dirty="0">
                <a:latin typeface="黑体"/>
                <a:cs typeface="黑体"/>
              </a:rPr>
              <a:t>送</a:t>
            </a:r>
            <a:r>
              <a:rPr sz="2000" dirty="0">
                <a:latin typeface="黑体"/>
                <a:cs typeface="黑体"/>
              </a:rPr>
              <a:t>论</a:t>
            </a:r>
            <a:r>
              <a:rPr sz="2000" spc="-15" dirty="0">
                <a:latin typeface="黑体"/>
                <a:cs typeface="黑体"/>
              </a:rPr>
              <a:t>文</a:t>
            </a:r>
            <a:r>
              <a:rPr sz="2000" dirty="0">
                <a:latin typeface="黑体"/>
                <a:cs typeface="黑体"/>
              </a:rPr>
              <a:t>及信息</a:t>
            </a:r>
            <a:r>
              <a:rPr sz="2000" spc="-15" dirty="0">
                <a:latin typeface="黑体"/>
                <a:cs typeface="黑体"/>
              </a:rPr>
              <a:t>，</a:t>
            </a:r>
            <a:r>
              <a:rPr sz="2000" dirty="0">
                <a:latin typeface="黑体"/>
                <a:cs typeface="黑体"/>
              </a:rPr>
              <a:t>勾</a:t>
            </a:r>
            <a:r>
              <a:rPr sz="2000" spc="-15" dirty="0">
                <a:latin typeface="黑体"/>
                <a:cs typeface="黑体"/>
              </a:rPr>
              <a:t>选</a:t>
            </a:r>
            <a:r>
              <a:rPr sz="2000" dirty="0">
                <a:latin typeface="黑体"/>
                <a:cs typeface="黑体"/>
              </a:rPr>
              <a:t>需要送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的</a:t>
            </a:r>
            <a:r>
              <a:rPr sz="2000" spc="-15" dirty="0">
                <a:latin typeface="黑体"/>
                <a:cs typeface="黑体"/>
              </a:rPr>
              <a:t>学</a:t>
            </a:r>
            <a:r>
              <a:rPr sz="2000" dirty="0">
                <a:latin typeface="黑体"/>
                <a:cs typeface="黑体"/>
              </a:rPr>
              <a:t>位论文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选择“</a:t>
            </a:r>
            <a:r>
              <a:rPr sz="2000" spc="-15" dirty="0">
                <a:latin typeface="黑体"/>
                <a:cs typeface="黑体"/>
              </a:rPr>
              <a:t>委</a:t>
            </a:r>
            <a:r>
              <a:rPr sz="2000" dirty="0">
                <a:latin typeface="黑体"/>
                <a:cs typeface="黑体"/>
              </a:rPr>
              <a:t>托</a:t>
            </a:r>
            <a:r>
              <a:rPr sz="2000" spc="-15" dirty="0">
                <a:latin typeface="黑体"/>
                <a:cs typeface="黑体"/>
              </a:rPr>
              <a:t>送</a:t>
            </a:r>
            <a:r>
              <a:rPr sz="2000" dirty="0">
                <a:latin typeface="黑体"/>
                <a:cs typeface="黑体"/>
              </a:rPr>
              <a:t>审”后</a:t>
            </a:r>
            <a:r>
              <a:rPr sz="2000" spc="-15" dirty="0">
                <a:latin typeface="黑体"/>
                <a:cs typeface="黑体"/>
              </a:rPr>
              <a:t>点</a:t>
            </a:r>
            <a:r>
              <a:rPr sz="2000" dirty="0">
                <a:latin typeface="黑体"/>
                <a:cs typeface="黑体"/>
              </a:rPr>
              <a:t>击</a:t>
            </a:r>
            <a:r>
              <a:rPr sz="2000" spc="-15" dirty="0">
                <a:latin typeface="黑体"/>
                <a:cs typeface="黑体"/>
              </a:rPr>
              <a:t>“</a:t>
            </a:r>
            <a:r>
              <a:rPr sz="2000" dirty="0">
                <a:latin typeface="黑体"/>
                <a:cs typeface="黑体"/>
              </a:rPr>
              <a:t>提交”</a:t>
            </a:r>
            <a:r>
              <a:rPr sz="2000" spc="-15" dirty="0">
                <a:latin typeface="黑体"/>
                <a:cs typeface="黑体"/>
              </a:rPr>
              <a:t>按</a:t>
            </a:r>
            <a:r>
              <a:rPr sz="2000" dirty="0">
                <a:latin typeface="黑体"/>
                <a:cs typeface="黑体"/>
              </a:rPr>
              <a:t>钮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完善送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论</a:t>
            </a:r>
            <a:r>
              <a:rPr sz="2000" spc="-15" dirty="0">
                <a:latin typeface="黑体"/>
                <a:cs typeface="黑体"/>
              </a:rPr>
              <a:t>文</a:t>
            </a:r>
            <a:r>
              <a:rPr sz="2000" dirty="0">
                <a:latin typeface="黑体"/>
                <a:cs typeface="黑体"/>
              </a:rPr>
              <a:t>补充信</a:t>
            </a:r>
            <a:r>
              <a:rPr sz="2000" spc="-15" dirty="0">
                <a:latin typeface="黑体"/>
                <a:cs typeface="黑体"/>
              </a:rPr>
              <a:t>息</a:t>
            </a:r>
            <a:r>
              <a:rPr sz="2000" dirty="0">
                <a:latin typeface="黑体"/>
                <a:cs typeface="黑体"/>
              </a:rPr>
              <a:t>后</a:t>
            </a:r>
            <a:r>
              <a:rPr sz="2000" spc="-15" dirty="0">
                <a:latin typeface="黑体"/>
                <a:cs typeface="黑体"/>
              </a:rPr>
              <a:t>点</a:t>
            </a:r>
            <a:r>
              <a:rPr sz="2000" dirty="0">
                <a:latin typeface="黑体"/>
                <a:cs typeface="黑体"/>
              </a:rPr>
              <a:t>击“送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”</a:t>
            </a:r>
            <a:r>
              <a:rPr sz="2000" spc="-15" dirty="0">
                <a:latin typeface="黑体"/>
                <a:cs typeface="黑体"/>
              </a:rPr>
              <a:t>按</a:t>
            </a:r>
            <a:r>
              <a:rPr sz="2000" dirty="0">
                <a:latin typeface="黑体"/>
                <a:cs typeface="黑体"/>
              </a:rPr>
              <a:t>钮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164336"/>
            <a:ext cx="11977116" cy="3573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31" y="1164336"/>
            <a:ext cx="5168265" cy="843280"/>
          </a:xfrm>
          <a:custGeom>
            <a:avLst/>
            <a:gdLst/>
            <a:ahLst/>
            <a:cxnLst/>
            <a:rect l="l" t="t" r="r" b="b"/>
            <a:pathLst>
              <a:path w="5168265" h="843280">
                <a:moveTo>
                  <a:pt x="0" y="842772"/>
                </a:moveTo>
                <a:lnTo>
                  <a:pt x="5167884" y="842772"/>
                </a:lnTo>
                <a:lnTo>
                  <a:pt x="5167884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5" name="object 5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635691"/>
            <a:ext cx="5410835" cy="126365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三、硕士盲评论文送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审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——方法一</a:t>
            </a:r>
            <a:endParaRPr sz="2800">
              <a:latin typeface="微软雅黑"/>
              <a:cs typeface="微软雅黑"/>
            </a:endParaRPr>
          </a:p>
          <a:p>
            <a:pPr marL="835025" indent="-342900">
              <a:lnSpc>
                <a:spcPct val="100000"/>
              </a:lnSpc>
              <a:spcBef>
                <a:spcPts val="1620"/>
              </a:spcBef>
              <a:buFont typeface="Wingdings"/>
              <a:buChar char=""/>
              <a:tabLst>
                <a:tab pos="83566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自助送审（无送审服务费）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876" y="4749749"/>
            <a:ext cx="570420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登陆凡</a:t>
            </a:r>
            <a:r>
              <a:rPr sz="2000" spc="-15" dirty="0">
                <a:latin typeface="黑体"/>
                <a:cs typeface="黑体"/>
              </a:rPr>
              <a:t>科</a:t>
            </a:r>
            <a:r>
              <a:rPr sz="2000" dirty="0">
                <a:latin typeface="黑体"/>
                <a:cs typeface="黑体"/>
              </a:rPr>
              <a:t>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平台，</a:t>
            </a:r>
            <a:r>
              <a:rPr sz="2000" spc="-15" dirty="0">
                <a:latin typeface="黑体"/>
                <a:cs typeface="黑体"/>
              </a:rPr>
              <a:t>进</a:t>
            </a:r>
            <a:r>
              <a:rPr sz="2000" dirty="0">
                <a:latin typeface="黑体"/>
                <a:cs typeface="黑体"/>
              </a:rPr>
              <a:t>入</a:t>
            </a:r>
            <a:r>
              <a:rPr sz="2000" spc="-15" dirty="0">
                <a:latin typeface="黑体"/>
                <a:cs typeface="黑体"/>
              </a:rPr>
              <a:t>“</a:t>
            </a:r>
            <a:r>
              <a:rPr sz="2000" dirty="0">
                <a:latin typeface="黑体"/>
                <a:cs typeface="黑体"/>
              </a:rPr>
              <a:t>自主送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”</a:t>
            </a:r>
            <a:r>
              <a:rPr sz="2000" spc="-15" dirty="0">
                <a:latin typeface="黑体"/>
                <a:cs typeface="黑体"/>
              </a:rPr>
              <a:t>界</a:t>
            </a:r>
            <a:r>
              <a:rPr sz="2000" dirty="0">
                <a:latin typeface="黑体"/>
                <a:cs typeface="黑体"/>
              </a:rPr>
              <a:t>面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确认推</a:t>
            </a:r>
            <a:r>
              <a:rPr sz="2000" spc="-15" dirty="0">
                <a:latin typeface="黑体"/>
                <a:cs typeface="黑体"/>
              </a:rPr>
              <a:t>送</a:t>
            </a:r>
            <a:r>
              <a:rPr sz="2000" dirty="0">
                <a:latin typeface="黑体"/>
                <a:cs typeface="黑体"/>
              </a:rPr>
              <a:t>论</a:t>
            </a:r>
            <a:r>
              <a:rPr sz="2000" spc="-15" dirty="0">
                <a:latin typeface="黑体"/>
                <a:cs typeface="黑体"/>
              </a:rPr>
              <a:t>文</a:t>
            </a:r>
            <a:r>
              <a:rPr sz="2000" dirty="0">
                <a:latin typeface="黑体"/>
                <a:cs typeface="黑体"/>
              </a:rPr>
              <a:t>及信息</a:t>
            </a:r>
            <a:r>
              <a:rPr sz="2000" spc="-15" dirty="0">
                <a:latin typeface="黑体"/>
                <a:cs typeface="黑体"/>
              </a:rPr>
              <a:t>，</a:t>
            </a:r>
            <a:r>
              <a:rPr sz="2000" dirty="0">
                <a:latin typeface="黑体"/>
                <a:cs typeface="黑体"/>
              </a:rPr>
              <a:t>勾</a:t>
            </a:r>
            <a:r>
              <a:rPr sz="2000" spc="-15" dirty="0">
                <a:latin typeface="黑体"/>
                <a:cs typeface="黑体"/>
              </a:rPr>
              <a:t>选</a:t>
            </a:r>
            <a:r>
              <a:rPr sz="2000" dirty="0">
                <a:latin typeface="黑体"/>
                <a:cs typeface="黑体"/>
              </a:rPr>
              <a:t>需要送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的</a:t>
            </a:r>
            <a:r>
              <a:rPr sz="2000" spc="-15" dirty="0">
                <a:latin typeface="黑体"/>
                <a:cs typeface="黑体"/>
              </a:rPr>
              <a:t>学</a:t>
            </a:r>
            <a:r>
              <a:rPr sz="2000" dirty="0">
                <a:latin typeface="黑体"/>
                <a:cs typeface="黑体"/>
              </a:rPr>
              <a:t>位论文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5" dirty="0">
                <a:latin typeface="黑体"/>
                <a:cs typeface="黑体"/>
              </a:rPr>
              <a:t>点击</a:t>
            </a:r>
            <a:r>
              <a:rPr sz="2000" spc="-5" dirty="0">
                <a:latin typeface="黑体"/>
                <a:cs typeface="黑体"/>
              </a:rPr>
              <a:t>“</a:t>
            </a:r>
            <a:r>
              <a:rPr sz="2000" spc="-10" dirty="0">
                <a:latin typeface="黑体"/>
                <a:cs typeface="黑体"/>
              </a:rPr>
              <a:t>自</a:t>
            </a:r>
            <a:r>
              <a:rPr sz="2000" spc="5" dirty="0">
                <a:latin typeface="黑体"/>
                <a:cs typeface="黑体"/>
              </a:rPr>
              <a:t>主</a:t>
            </a:r>
            <a:r>
              <a:rPr sz="2000" spc="-15" dirty="0">
                <a:latin typeface="黑体"/>
                <a:cs typeface="黑体"/>
              </a:rPr>
              <a:t>送</a:t>
            </a:r>
            <a:r>
              <a:rPr sz="2000" spc="5" dirty="0">
                <a:latin typeface="黑体"/>
                <a:cs typeface="黑体"/>
              </a:rPr>
              <a:t>审”</a:t>
            </a:r>
            <a:r>
              <a:rPr sz="2000" spc="-5" dirty="0">
                <a:latin typeface="黑体"/>
                <a:cs typeface="黑体"/>
              </a:rPr>
              <a:t>按</a:t>
            </a:r>
            <a:r>
              <a:rPr sz="2000" spc="5" dirty="0">
                <a:latin typeface="黑体"/>
                <a:cs typeface="黑体"/>
              </a:rPr>
              <a:t>钮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黑体"/>
                <a:cs typeface="黑体"/>
              </a:rPr>
              <a:t>完善送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单</a:t>
            </a:r>
            <a:r>
              <a:rPr sz="2000" spc="-15" dirty="0">
                <a:latin typeface="黑体"/>
                <a:cs typeface="黑体"/>
              </a:rPr>
              <a:t>位</a:t>
            </a:r>
            <a:r>
              <a:rPr sz="2000" dirty="0">
                <a:latin typeface="黑体"/>
                <a:cs typeface="黑体"/>
              </a:rPr>
              <a:t>信息后</a:t>
            </a:r>
            <a:r>
              <a:rPr sz="2000" spc="-15" dirty="0">
                <a:latin typeface="黑体"/>
                <a:cs typeface="黑体"/>
              </a:rPr>
              <a:t>点</a:t>
            </a:r>
            <a:r>
              <a:rPr sz="2000" dirty="0">
                <a:latin typeface="黑体"/>
                <a:cs typeface="黑体"/>
              </a:rPr>
              <a:t>击</a:t>
            </a:r>
            <a:r>
              <a:rPr sz="2000" spc="-15" dirty="0">
                <a:latin typeface="黑体"/>
                <a:cs typeface="黑体"/>
              </a:rPr>
              <a:t>“</a:t>
            </a:r>
            <a:r>
              <a:rPr sz="2000" dirty="0">
                <a:latin typeface="黑体"/>
                <a:cs typeface="黑体"/>
              </a:rPr>
              <a:t>开始送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”</a:t>
            </a:r>
            <a:r>
              <a:rPr sz="2000" spc="-15" dirty="0">
                <a:latin typeface="黑体"/>
                <a:cs typeface="黑体"/>
              </a:rPr>
              <a:t>按</a:t>
            </a:r>
            <a:r>
              <a:rPr sz="2000" dirty="0">
                <a:latin typeface="黑体"/>
                <a:cs typeface="黑体"/>
              </a:rPr>
              <a:t>钮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58840" y="4163567"/>
            <a:ext cx="623316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箭头: 右 11">
            <a:extLst>
              <a:ext uri="{FF2B5EF4-FFF2-40B4-BE49-F238E27FC236}">
                <a16:creationId xmlns:a16="http://schemas.microsoft.com/office/drawing/2014/main" id="{43CBB73C-9A74-8D9D-5455-CA4CF2FBCA16}"/>
              </a:ext>
            </a:extLst>
          </p:cNvPr>
          <p:cNvSpPr/>
          <p:nvPr/>
        </p:nvSpPr>
        <p:spPr>
          <a:xfrm rot="15931462">
            <a:off x="5394843" y="3208819"/>
            <a:ext cx="2057400" cy="16717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989456"/>
            <a:ext cx="11633809" cy="3118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三、硕士盲评论文送审——方法一</a:t>
            </a:r>
            <a:endParaRPr sz="28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"/>
              <a:tabLst>
                <a:tab pos="355600" algn="l"/>
              </a:tabLst>
            </a:pPr>
            <a:r>
              <a:rPr sz="2800" b="1" spc="5" dirty="0" err="1">
                <a:solidFill>
                  <a:srgbClr val="333399"/>
                </a:solidFill>
                <a:latin typeface="黑体"/>
                <a:cs typeface="黑体"/>
              </a:rPr>
              <a:t>其</a:t>
            </a:r>
            <a:r>
              <a:rPr sz="2800" b="1" spc="-5" dirty="0" err="1">
                <a:solidFill>
                  <a:srgbClr val="333399"/>
                </a:solidFill>
                <a:latin typeface="黑体"/>
                <a:cs typeface="黑体"/>
              </a:rPr>
              <a:t>他说</a:t>
            </a:r>
            <a:r>
              <a:rPr sz="2800" b="1" spc="-15" dirty="0" err="1">
                <a:solidFill>
                  <a:srgbClr val="333399"/>
                </a:solidFill>
                <a:latin typeface="黑体"/>
                <a:cs typeface="黑体"/>
              </a:rPr>
              <a:t>明</a:t>
            </a:r>
            <a:endParaRPr sz="35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登陆凡科送审平台后，可下载官方</a:t>
            </a:r>
            <a:r>
              <a:rPr sz="2400" b="1" dirty="0">
                <a:solidFill>
                  <a:srgbClr val="C00000"/>
                </a:solidFill>
                <a:latin typeface="黑体"/>
                <a:cs typeface="黑体"/>
              </a:rPr>
              <a:t>操作说明书</a:t>
            </a: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400" dirty="0">
              <a:latin typeface="黑体"/>
              <a:cs typeface="黑体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为保证高效送审，自助送审前建议与专家或对方学校联系确认。</a:t>
            </a:r>
            <a:endParaRPr sz="2400" dirty="0">
              <a:latin typeface="黑体"/>
              <a:cs typeface="黑体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黑体"/>
                <a:cs typeface="黑体"/>
              </a:rPr>
              <a:t>专硕送审需提供企业专家名单（委托送审和自助送审均需）。</a:t>
            </a:r>
            <a:endParaRPr sz="2400" dirty="0">
              <a:latin typeface="黑体"/>
              <a:cs typeface="黑体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账号开通、企业专家信息要求、技术要求等凡科送审服务问题，建群后咨询客服。</a:t>
            </a:r>
            <a:endParaRPr sz="2400" dirty="0">
              <a:latin typeface="黑体"/>
              <a:cs typeface="黑体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评审费支付相关事宜另行通知。</a:t>
            </a:r>
            <a:endParaRPr sz="2400" dirty="0">
              <a:latin typeface="黑体"/>
              <a:cs typeface="黑体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50FAFD-984C-8EA0-061C-27A7D02B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26"/>
          <a:stretch/>
        </p:blipFill>
        <p:spPr>
          <a:xfrm>
            <a:off x="1524000" y="4333937"/>
            <a:ext cx="7848600" cy="223307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848ACD9-73EE-A097-559D-D2087E0454E9}"/>
              </a:ext>
            </a:extLst>
          </p:cNvPr>
          <p:cNvSpPr/>
          <p:nvPr/>
        </p:nvSpPr>
        <p:spPr>
          <a:xfrm>
            <a:off x="4683671" y="4724400"/>
            <a:ext cx="2667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E8A9B07-FFFC-B058-F098-FEB7F056297C}"/>
              </a:ext>
            </a:extLst>
          </p:cNvPr>
          <p:cNvSpPr/>
          <p:nvPr/>
        </p:nvSpPr>
        <p:spPr>
          <a:xfrm rot="266560">
            <a:off x="7391400" y="4953000"/>
            <a:ext cx="2813320" cy="17698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250DE5-B80D-39DA-C1A1-16A2D4A534BF}"/>
              </a:ext>
            </a:extLst>
          </p:cNvPr>
          <p:cNvSpPr txBox="1"/>
          <p:nvPr/>
        </p:nvSpPr>
        <p:spPr>
          <a:xfrm>
            <a:off x="10245449" y="4953000"/>
            <a:ext cx="1794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黑体"/>
              </a:rPr>
              <a:t>客服专员电话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A451-16D4-453F-87F6-0FC5394C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3ED6B3-9305-0A03-3870-27FE251BE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9975106-6CB5-5601-1F4E-2F5689222F7D}"/>
              </a:ext>
            </a:extLst>
          </p:cNvPr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A6CD402-AD6F-EA49-85B1-CDD804ECA5C0}"/>
              </a:ext>
            </a:extLst>
          </p:cNvPr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BA8F352-7531-A357-DCDC-B264B601F615}"/>
              </a:ext>
            </a:extLst>
          </p:cNvPr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6E00926-E7A8-BEB0-1BEE-6772C4C212B0}"/>
              </a:ext>
            </a:extLst>
          </p:cNvPr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F604B24-9FF6-ACF9-A6F0-1FFB61DC31A1}"/>
              </a:ext>
            </a:extLst>
          </p:cNvPr>
          <p:cNvSpPr txBox="1"/>
          <p:nvPr/>
        </p:nvSpPr>
        <p:spPr>
          <a:xfrm>
            <a:off x="558190" y="989456"/>
            <a:ext cx="11633809" cy="3580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三、硕士盲评论文送审——方法一</a:t>
            </a:r>
            <a:endParaRPr sz="28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"/>
              <a:tabLst>
                <a:tab pos="355600" algn="l"/>
              </a:tabLst>
            </a:pPr>
            <a:r>
              <a:rPr lang="zh-CN" altLang="en-US" sz="2800" b="1" spc="5" dirty="0">
                <a:solidFill>
                  <a:srgbClr val="333399"/>
                </a:solidFill>
                <a:latin typeface="黑体"/>
                <a:cs typeface="黑体"/>
              </a:rPr>
              <a:t>特别提示</a:t>
            </a:r>
            <a:endParaRPr lang="zh-CN" altLang="en-US" sz="35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校本部与凡科公司签订的评审合同，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委托送审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硕士论文评阅标准为</a:t>
            </a:r>
            <a:r>
              <a:rPr lang="en-US" altLang="zh-CN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350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元</a:t>
            </a:r>
            <a:r>
              <a:rPr lang="en-US" altLang="zh-CN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/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篇次，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自助送审为免费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。</a:t>
            </a:r>
            <a:endParaRPr lang="en-US" altLang="zh-CN" sz="2400" b="1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校外同行通过凡科系统（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委托送审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）进行论文评阅后，收到的报酬并不是</a:t>
            </a:r>
            <a:r>
              <a:rPr lang="en-US" altLang="zh-CN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350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元</a:t>
            </a:r>
            <a:r>
              <a:rPr lang="en-US" altLang="zh-CN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/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篇次，而是在扣除凡科税费、利润后的金额，预计为税前报酬</a:t>
            </a:r>
            <a:r>
              <a:rPr lang="en-US" altLang="zh-CN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200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元</a:t>
            </a:r>
            <a:r>
              <a:rPr lang="en-US" altLang="zh-CN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/</a:t>
            </a: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篇次。</a:t>
            </a:r>
            <a:endParaRPr lang="en-US" altLang="zh-CN" sz="2400" b="1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355600" indent="-342900">
              <a:lnSpc>
                <a:spcPct val="125000"/>
              </a:lnSpc>
              <a:buFont typeface="Wingdings"/>
              <a:buChar char=""/>
              <a:tabLst>
                <a:tab pos="355600" algn="l"/>
              </a:tabLst>
            </a:pPr>
            <a:r>
              <a:rPr lang="zh-CN" altLang="en-US" sz="24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如使用凡科系统进行企业专家评审，请提前按学科准备以下字段信息，并联系客服置入。</a:t>
            </a:r>
            <a:endParaRPr lang="en-US" altLang="zh-CN" sz="2400" b="1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4A5F210-C101-116D-B151-AB9023C0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667057"/>
            <a:ext cx="10782300" cy="6572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25672-134F-7E37-941F-3DAD2E6A7DBF}"/>
              </a:ext>
            </a:extLst>
          </p:cNvPr>
          <p:cNvSpPr txBox="1"/>
          <p:nvPr/>
        </p:nvSpPr>
        <p:spPr>
          <a:xfrm>
            <a:off x="1200150" y="5683878"/>
            <a:ext cx="990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导入模板下载地址：</a:t>
            </a:r>
            <a:r>
              <a:rPr lang="en-US" altLang="zh-CN" sz="18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 </a:t>
            </a:r>
            <a:r>
              <a:rPr lang="en-US" altLang="zh-CN" sz="1800" b="1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  <a:hlinkClick r:id="rId3"/>
              </a:rPr>
              <a:t>https://www.cupk.edu.cn/yjsb/pdfcl/2025/20250407/001.xlsx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09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989456"/>
            <a:ext cx="10742295" cy="1189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四、硕士盲评论文送审——研究生信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息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管理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系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统送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审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管理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（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方法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二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）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292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论文评审单位维护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" y="2436876"/>
            <a:ext cx="11472672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989456"/>
            <a:ext cx="6188710" cy="1064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论文评审专家维护（批量导入或逐个添加）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447" y="2084832"/>
            <a:ext cx="11954256" cy="431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42642" y="3047745"/>
            <a:ext cx="104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批量导入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2466" y="3047745"/>
            <a:ext cx="104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逐个添加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7794" y="4997293"/>
            <a:ext cx="7718425" cy="17862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0"/>
              </a:spcBef>
              <a:buFont typeface="Wingdings"/>
              <a:buChar char="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endParaRPr sz="2400" dirty="0">
              <a:latin typeface="黑体"/>
              <a:cs typeface="黑体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专家账号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：为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保证专家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编号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唯一，推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荐使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用手机号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作为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唯一编号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所属院系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：必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须为本学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院，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否则无法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送审。</a:t>
            </a:r>
            <a:endParaRPr sz="2000" dirty="0">
              <a:latin typeface="黑体"/>
              <a:cs typeface="黑体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下载模板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录入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后删除说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明保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存，关闭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后导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入，否则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导入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无效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2988056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00000"/>
                </a:solidFill>
                <a:latin typeface="微软雅黑"/>
                <a:cs typeface="微软雅黑"/>
              </a:rPr>
              <a:t>学位论文评阅</a:t>
            </a:r>
            <a:endParaRPr sz="4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3578" y="1446098"/>
            <a:ext cx="446062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760" dirty="0">
                <a:solidFill>
                  <a:srgbClr val="000000"/>
                </a:solidFill>
                <a:latin typeface="Wingdings"/>
                <a:cs typeface="Wingdings"/>
              </a:rPr>
              <a:t>⚫</a:t>
            </a:r>
            <a:r>
              <a:rPr sz="2800" dirty="0">
                <a:solidFill>
                  <a:srgbClr val="000000"/>
                </a:solidFill>
                <a:latin typeface="黑体"/>
                <a:cs typeface="黑体"/>
              </a:rPr>
              <a:t>学</a:t>
            </a:r>
            <a:r>
              <a:rPr sz="2800" spc="-10" dirty="0">
                <a:solidFill>
                  <a:srgbClr val="000000"/>
                </a:solidFill>
                <a:latin typeface="黑体"/>
                <a:cs typeface="黑体"/>
              </a:rPr>
              <a:t>位论文</a:t>
            </a:r>
            <a:r>
              <a:rPr sz="2800" dirty="0">
                <a:solidFill>
                  <a:srgbClr val="000000"/>
                </a:solidFill>
                <a:latin typeface="黑体"/>
                <a:cs typeface="黑体"/>
              </a:rPr>
              <a:t>送</a:t>
            </a:r>
            <a:r>
              <a:rPr sz="2800" spc="-10" dirty="0">
                <a:solidFill>
                  <a:srgbClr val="000000"/>
                </a:solidFill>
                <a:latin typeface="黑体"/>
                <a:cs typeface="黑体"/>
              </a:rPr>
              <a:t>审流程</a:t>
            </a:r>
            <a:r>
              <a:rPr sz="2800" dirty="0">
                <a:solidFill>
                  <a:srgbClr val="000000"/>
                </a:solidFill>
                <a:latin typeface="黑体"/>
                <a:cs typeface="黑体"/>
              </a:rPr>
              <a:t>及</a:t>
            </a:r>
            <a:r>
              <a:rPr sz="2800" spc="-10" dirty="0">
                <a:solidFill>
                  <a:srgbClr val="000000"/>
                </a:solidFill>
                <a:latin typeface="黑体"/>
                <a:cs typeface="黑体"/>
              </a:rPr>
              <a:t>规</a:t>
            </a:r>
            <a:r>
              <a:rPr sz="2800" spc="-2425" dirty="0">
                <a:solidFill>
                  <a:srgbClr val="000000"/>
                </a:solidFill>
                <a:latin typeface="黑体"/>
                <a:cs typeface="黑体"/>
              </a:rPr>
              <a:t>定</a:t>
            </a:r>
            <a:endParaRPr sz="2800" dirty="0">
              <a:latin typeface="黑体"/>
              <a:cs typeface="黑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3578" y="2426588"/>
            <a:ext cx="2430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760" dirty="0">
                <a:latin typeface="Wingdings"/>
                <a:cs typeface="Wingdings"/>
              </a:rPr>
              <a:t>⚫</a:t>
            </a:r>
            <a:r>
              <a:rPr sz="2800" b="1" spc="5" dirty="0">
                <a:latin typeface="黑体"/>
                <a:cs typeface="黑体"/>
              </a:rPr>
              <a:t>学</a:t>
            </a:r>
            <a:r>
              <a:rPr sz="2800" b="1" spc="-10" dirty="0">
                <a:latin typeface="黑体"/>
                <a:cs typeface="黑体"/>
              </a:rPr>
              <a:t>生评阅</a:t>
            </a:r>
            <a:r>
              <a:rPr sz="2800" b="1" spc="5" dirty="0">
                <a:latin typeface="黑体"/>
                <a:cs typeface="黑体"/>
              </a:rPr>
              <a:t>申</a:t>
            </a:r>
            <a:r>
              <a:rPr sz="2800" b="1" spc="-2425" dirty="0">
                <a:latin typeface="黑体"/>
                <a:cs typeface="黑体"/>
              </a:rPr>
              <a:t>请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3578" y="3408426"/>
            <a:ext cx="1716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760" dirty="0">
                <a:latin typeface="Wingdings"/>
                <a:cs typeface="Wingdings"/>
              </a:rPr>
              <a:t>⚫</a:t>
            </a:r>
            <a:r>
              <a:rPr sz="2800" b="1" spc="5" dirty="0">
                <a:latin typeface="黑体"/>
                <a:cs typeface="黑体"/>
              </a:rPr>
              <a:t>导</a:t>
            </a:r>
            <a:r>
              <a:rPr sz="2800" b="1" spc="-10" dirty="0">
                <a:latin typeface="黑体"/>
                <a:cs typeface="黑体"/>
              </a:rPr>
              <a:t>师审</a:t>
            </a:r>
            <a:r>
              <a:rPr sz="2800" b="1" spc="-2435" dirty="0">
                <a:latin typeface="黑体"/>
                <a:cs typeface="黑体"/>
              </a:rPr>
              <a:t>核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3578" y="4388053"/>
            <a:ext cx="3498850" cy="143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760" dirty="0">
                <a:latin typeface="Wingdings"/>
                <a:cs typeface="Wingdings"/>
              </a:rPr>
              <a:t>⚫</a:t>
            </a:r>
            <a:r>
              <a:rPr sz="2800" b="1" dirty="0">
                <a:latin typeface="黑体"/>
                <a:cs typeface="黑体"/>
              </a:rPr>
              <a:t>院</a:t>
            </a:r>
            <a:r>
              <a:rPr sz="2800" b="1" spc="-10" dirty="0">
                <a:latin typeface="黑体"/>
                <a:cs typeface="黑体"/>
              </a:rPr>
              <a:t>系</a:t>
            </a:r>
            <a:r>
              <a:rPr sz="2800" b="1" dirty="0">
                <a:latin typeface="黑体"/>
                <a:cs typeface="黑体"/>
              </a:rPr>
              <a:t>审</a:t>
            </a:r>
            <a:r>
              <a:rPr sz="2800" b="1" spc="-10" dirty="0">
                <a:latin typeface="黑体"/>
                <a:cs typeface="黑体"/>
              </a:rPr>
              <a:t>核</a:t>
            </a:r>
            <a:r>
              <a:rPr sz="2800" b="1" dirty="0">
                <a:latin typeface="黑体"/>
                <a:cs typeface="黑体"/>
              </a:rPr>
              <a:t>及</a:t>
            </a:r>
            <a:r>
              <a:rPr sz="2800" b="1" spc="-10" dirty="0">
                <a:latin typeface="黑体"/>
                <a:cs typeface="黑体"/>
              </a:rPr>
              <a:t>送</a:t>
            </a:r>
            <a:r>
              <a:rPr sz="2800" b="1" spc="-15" dirty="0">
                <a:latin typeface="黑体"/>
                <a:cs typeface="黑体"/>
              </a:rPr>
              <a:t>审</a:t>
            </a:r>
            <a:endParaRPr sz="2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1760" dirty="0">
                <a:latin typeface="Wingdings"/>
                <a:cs typeface="Wingdings"/>
              </a:rPr>
              <a:t>⚫</a:t>
            </a:r>
            <a:r>
              <a:rPr sz="2800" b="1" spc="5" dirty="0">
                <a:latin typeface="黑体"/>
                <a:cs typeface="黑体"/>
              </a:rPr>
              <a:t>评</a:t>
            </a:r>
            <a:r>
              <a:rPr sz="2800" b="1" spc="-10" dirty="0">
                <a:latin typeface="黑体"/>
                <a:cs typeface="黑体"/>
              </a:rPr>
              <a:t>阅结果</a:t>
            </a:r>
            <a:r>
              <a:rPr sz="2800" b="1" spc="5" dirty="0">
                <a:latin typeface="黑体"/>
                <a:cs typeface="黑体"/>
              </a:rPr>
              <a:t>录</a:t>
            </a:r>
            <a:r>
              <a:rPr sz="2800" b="1" spc="-10" dirty="0">
                <a:latin typeface="黑体"/>
                <a:cs typeface="黑体"/>
              </a:rPr>
              <a:t>入及查</a:t>
            </a:r>
            <a:r>
              <a:rPr sz="2800" b="1" spc="-2415" dirty="0">
                <a:latin typeface="黑体"/>
                <a:cs typeface="黑体"/>
              </a:rPr>
              <a:t>询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8F1C-8CDD-574E-7A1D-CD19938B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E37EC6-A59C-3F12-0E05-A267BDC43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4056C44-ECBA-FA01-6E8D-D13A797FD5A4}"/>
              </a:ext>
            </a:extLst>
          </p:cNvPr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F82804F-359E-8FD9-2226-4110D4D9D668}"/>
              </a:ext>
            </a:extLst>
          </p:cNvPr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FA3AF3-D849-117E-FC58-344632A65027}"/>
              </a:ext>
            </a:extLst>
          </p:cNvPr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673784C-A64E-84AF-2F4E-716FEC0C6841}"/>
              </a:ext>
            </a:extLst>
          </p:cNvPr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B4DD229-A14F-2D42-EC37-29EBDAF1DE1E}"/>
              </a:ext>
            </a:extLst>
          </p:cNvPr>
          <p:cNvSpPr txBox="1"/>
          <p:nvPr/>
        </p:nvSpPr>
        <p:spPr>
          <a:xfrm>
            <a:off x="558190" y="989456"/>
            <a:ext cx="6188710" cy="1064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论文评审专家维护（批量导入或逐个添加）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D3B4161-49BA-CE07-4D2D-2FE4FC4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" y="2209800"/>
            <a:ext cx="11696066" cy="42123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3389B10-C4CB-90D0-7C4C-D96D8430ED5E}"/>
              </a:ext>
            </a:extLst>
          </p:cNvPr>
          <p:cNvSpPr txBox="1"/>
          <p:nvPr/>
        </p:nvSpPr>
        <p:spPr>
          <a:xfrm>
            <a:off x="7010400" y="1675494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模板自研究生系统下载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4611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2854451"/>
            <a:ext cx="11013948" cy="378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29" y="4613909"/>
            <a:ext cx="387350" cy="928369"/>
          </a:xfrm>
          <a:custGeom>
            <a:avLst/>
            <a:gdLst/>
            <a:ahLst/>
            <a:cxnLst/>
            <a:rect l="l" t="t" r="r" b="b"/>
            <a:pathLst>
              <a:path w="387350" h="928370">
                <a:moveTo>
                  <a:pt x="0" y="928115"/>
                </a:moveTo>
                <a:lnTo>
                  <a:pt x="387095" y="928115"/>
                </a:lnTo>
                <a:lnTo>
                  <a:pt x="387095" y="0"/>
                </a:lnTo>
                <a:lnTo>
                  <a:pt x="0" y="0"/>
                </a:lnTo>
                <a:lnTo>
                  <a:pt x="0" y="92811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72830" y="3785996"/>
            <a:ext cx="793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6917" y="4113733"/>
            <a:ext cx="793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7" name="object 7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1320" y="4733542"/>
            <a:ext cx="5818632" cy="2051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2270" y="4714494"/>
            <a:ext cx="5857240" cy="2089785"/>
          </a:xfrm>
          <a:custGeom>
            <a:avLst/>
            <a:gdLst/>
            <a:ahLst/>
            <a:cxnLst/>
            <a:rect l="l" t="t" r="r" b="b"/>
            <a:pathLst>
              <a:path w="5857240" h="2089784">
                <a:moveTo>
                  <a:pt x="0" y="2089403"/>
                </a:moveTo>
                <a:lnTo>
                  <a:pt x="5856732" y="2089403"/>
                </a:lnTo>
                <a:lnTo>
                  <a:pt x="5856732" y="0"/>
                </a:lnTo>
                <a:lnTo>
                  <a:pt x="0" y="0"/>
                </a:lnTo>
                <a:lnTo>
                  <a:pt x="0" y="2089403"/>
                </a:lnTo>
                <a:close/>
              </a:path>
            </a:pathLst>
          </a:custGeom>
          <a:ln w="38100">
            <a:solidFill>
              <a:srgbClr val="3777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8190" y="989456"/>
            <a:ext cx="8286115" cy="155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设置评审专家账号密码</a:t>
            </a:r>
            <a:endParaRPr sz="24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勾选需要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设置密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码</a:t>
            </a: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的专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家，输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入</a:t>
            </a: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新密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码，点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击</a:t>
            </a: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“批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量更新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密</a:t>
            </a: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码”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按钮。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" y="2081783"/>
            <a:ext cx="12185903" cy="419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7527" y="4175759"/>
            <a:ext cx="10494264" cy="2337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3050" y="4161282"/>
            <a:ext cx="10523220" cy="2367280"/>
          </a:xfrm>
          <a:custGeom>
            <a:avLst/>
            <a:gdLst/>
            <a:ahLst/>
            <a:cxnLst/>
            <a:rect l="l" t="t" r="r" b="b"/>
            <a:pathLst>
              <a:path w="10523220" h="2367279">
                <a:moveTo>
                  <a:pt x="0" y="2366772"/>
                </a:moveTo>
                <a:lnTo>
                  <a:pt x="10523220" y="2366772"/>
                </a:lnTo>
                <a:lnTo>
                  <a:pt x="10523220" y="0"/>
                </a:lnTo>
                <a:lnTo>
                  <a:pt x="0" y="0"/>
                </a:lnTo>
                <a:lnTo>
                  <a:pt x="0" y="2366772"/>
                </a:lnTo>
                <a:close/>
              </a:path>
            </a:pathLst>
          </a:custGeom>
          <a:ln w="28956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3656" y="3514344"/>
            <a:ext cx="175260" cy="920750"/>
          </a:xfrm>
          <a:custGeom>
            <a:avLst/>
            <a:gdLst/>
            <a:ahLst/>
            <a:cxnLst/>
            <a:rect l="l" t="t" r="r" b="b"/>
            <a:pathLst>
              <a:path w="175259" h="920750">
                <a:moveTo>
                  <a:pt x="175260" y="832865"/>
                </a:moveTo>
                <a:lnTo>
                  <a:pt x="0" y="832865"/>
                </a:lnTo>
                <a:lnTo>
                  <a:pt x="87629" y="920495"/>
                </a:lnTo>
                <a:lnTo>
                  <a:pt x="175260" y="832865"/>
                </a:lnTo>
                <a:close/>
              </a:path>
              <a:path w="175259" h="920750">
                <a:moveTo>
                  <a:pt x="131445" y="0"/>
                </a:moveTo>
                <a:lnTo>
                  <a:pt x="43815" y="0"/>
                </a:lnTo>
                <a:lnTo>
                  <a:pt x="43815" y="832865"/>
                </a:lnTo>
                <a:lnTo>
                  <a:pt x="131445" y="832865"/>
                </a:lnTo>
                <a:lnTo>
                  <a:pt x="1314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3656" y="3514344"/>
            <a:ext cx="175260" cy="920750"/>
          </a:xfrm>
          <a:custGeom>
            <a:avLst/>
            <a:gdLst/>
            <a:ahLst/>
            <a:cxnLst/>
            <a:rect l="l" t="t" r="r" b="b"/>
            <a:pathLst>
              <a:path w="175259" h="920750">
                <a:moveTo>
                  <a:pt x="0" y="832865"/>
                </a:moveTo>
                <a:lnTo>
                  <a:pt x="43815" y="832865"/>
                </a:lnTo>
                <a:lnTo>
                  <a:pt x="43815" y="0"/>
                </a:lnTo>
                <a:lnTo>
                  <a:pt x="131445" y="0"/>
                </a:lnTo>
                <a:lnTo>
                  <a:pt x="131445" y="832865"/>
                </a:lnTo>
                <a:lnTo>
                  <a:pt x="175260" y="832865"/>
                </a:lnTo>
                <a:lnTo>
                  <a:pt x="87629" y="920495"/>
                </a:lnTo>
                <a:lnTo>
                  <a:pt x="0" y="83286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8190" y="989456"/>
            <a:ext cx="6837680" cy="195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论文送审名单维护</a:t>
            </a:r>
            <a:endParaRPr sz="240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63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7642" y="4947920"/>
            <a:ext cx="793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64469" y="4926025"/>
            <a:ext cx="793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第三步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81081" y="5824829"/>
            <a:ext cx="842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0000"/>
                </a:solidFill>
                <a:latin typeface="黑体"/>
                <a:cs typeface="黑体"/>
              </a:rPr>
              <a:t>个</a:t>
            </a:r>
            <a:r>
              <a:rPr sz="1600" b="1" spc="-5" dirty="0">
                <a:solidFill>
                  <a:srgbClr val="FF0000"/>
                </a:solidFill>
                <a:latin typeface="黑体"/>
                <a:cs typeface="黑体"/>
              </a:rPr>
              <a:t>别保</a:t>
            </a:r>
            <a:r>
              <a:rPr sz="1600" b="1" spc="-15" dirty="0">
                <a:solidFill>
                  <a:srgbClr val="FF0000"/>
                </a:solidFill>
                <a:latin typeface="黑体"/>
                <a:cs typeface="黑体"/>
              </a:rPr>
              <a:t>存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38407" y="5819343"/>
            <a:ext cx="842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0000"/>
                </a:solidFill>
                <a:latin typeface="黑体"/>
                <a:cs typeface="黑体"/>
              </a:rPr>
              <a:t>全</a:t>
            </a:r>
            <a:r>
              <a:rPr sz="1600" b="1" spc="-5" dirty="0">
                <a:solidFill>
                  <a:srgbClr val="FF0000"/>
                </a:solidFill>
                <a:latin typeface="黑体"/>
                <a:cs typeface="黑体"/>
              </a:rPr>
              <a:t>部保</a:t>
            </a:r>
            <a:r>
              <a:rPr sz="1600" b="1" spc="-15" dirty="0">
                <a:solidFill>
                  <a:srgbClr val="FF0000"/>
                </a:solidFill>
                <a:latin typeface="黑体"/>
                <a:cs typeface="黑体"/>
              </a:rPr>
              <a:t>存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303002" y="5319521"/>
            <a:ext cx="756285" cy="370840"/>
          </a:xfrm>
          <a:custGeom>
            <a:avLst/>
            <a:gdLst/>
            <a:ahLst/>
            <a:cxnLst/>
            <a:rect l="l" t="t" r="r" b="b"/>
            <a:pathLst>
              <a:path w="756284" h="370839">
                <a:moveTo>
                  <a:pt x="0" y="370331"/>
                </a:moveTo>
                <a:lnTo>
                  <a:pt x="755903" y="370331"/>
                </a:lnTo>
                <a:lnTo>
                  <a:pt x="755903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989456"/>
            <a:ext cx="10593070" cy="1992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指定送审对象——指定送审单位</a:t>
            </a:r>
            <a:endParaRPr sz="2400">
              <a:latin typeface="黑体"/>
              <a:cs typeface="黑体"/>
            </a:endParaRPr>
          </a:p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勾选论文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，选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择送审单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位，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点击“批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量送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审”</a:t>
            </a:r>
            <a:r>
              <a:rPr sz="2000" b="1" spc="40" dirty="0">
                <a:solidFill>
                  <a:srgbClr val="3A3838"/>
                </a:solidFill>
                <a:latin typeface="黑体"/>
                <a:cs typeface="黑体"/>
              </a:rPr>
              <a:t>，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系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统自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动生成账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号及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密码后，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点击</a:t>
            </a:r>
            <a:r>
              <a:rPr sz="2000" b="1" spc="25" dirty="0">
                <a:solidFill>
                  <a:srgbClr val="3A3838"/>
                </a:solidFill>
                <a:latin typeface="黑体"/>
                <a:cs typeface="黑体"/>
              </a:rPr>
              <a:t>“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导出专 家账号”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按钮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，发送对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方单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位，便于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联系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人分配专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家。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59" y="3087623"/>
            <a:ext cx="10764012" cy="3770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3382" y="3935729"/>
            <a:ext cx="387350" cy="2563495"/>
          </a:xfrm>
          <a:custGeom>
            <a:avLst/>
            <a:gdLst/>
            <a:ahLst/>
            <a:cxnLst/>
            <a:rect l="l" t="t" r="r" b="b"/>
            <a:pathLst>
              <a:path w="387350" h="2563495">
                <a:moveTo>
                  <a:pt x="0" y="2563368"/>
                </a:moveTo>
                <a:lnTo>
                  <a:pt x="387095" y="2563368"/>
                </a:lnTo>
                <a:lnTo>
                  <a:pt x="387095" y="0"/>
                </a:lnTo>
                <a:lnTo>
                  <a:pt x="0" y="0"/>
                </a:lnTo>
                <a:lnTo>
                  <a:pt x="0" y="25633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51507" y="3491610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8217" y="2924682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57893" y="2899029"/>
            <a:ext cx="79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第三步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2731007"/>
            <a:ext cx="11583924" cy="387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141" y="4836414"/>
            <a:ext cx="1066800" cy="318770"/>
          </a:xfrm>
          <a:custGeom>
            <a:avLst/>
            <a:gdLst/>
            <a:ahLst/>
            <a:cxnLst/>
            <a:rect l="l" t="t" r="r" b="b"/>
            <a:pathLst>
              <a:path w="1066800" h="318770">
                <a:moveTo>
                  <a:pt x="0" y="318516"/>
                </a:moveTo>
                <a:lnTo>
                  <a:pt x="1066800" y="318516"/>
                </a:lnTo>
                <a:lnTo>
                  <a:pt x="1066800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3382" y="4379214"/>
            <a:ext cx="387350" cy="1329055"/>
          </a:xfrm>
          <a:custGeom>
            <a:avLst/>
            <a:gdLst/>
            <a:ahLst/>
            <a:cxnLst/>
            <a:rect l="l" t="t" r="r" b="b"/>
            <a:pathLst>
              <a:path w="387350" h="1329054">
                <a:moveTo>
                  <a:pt x="0" y="1328928"/>
                </a:moveTo>
                <a:lnTo>
                  <a:pt x="387095" y="1328928"/>
                </a:lnTo>
                <a:lnTo>
                  <a:pt x="387095" y="0"/>
                </a:lnTo>
                <a:lnTo>
                  <a:pt x="0" y="0"/>
                </a:lnTo>
                <a:lnTo>
                  <a:pt x="0" y="132892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190" y="989456"/>
            <a:ext cx="11481410" cy="181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指定送审对象——指定送审专家</a:t>
            </a:r>
            <a:endParaRPr sz="2400" dirty="0">
              <a:latin typeface="黑体"/>
              <a:cs typeface="黑体"/>
            </a:endParaRPr>
          </a:p>
          <a:p>
            <a:pPr marL="355600" indent="-342900">
              <a:lnSpc>
                <a:spcPts val="2295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勾选论文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，选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择送审专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家，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点击“确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定</a:t>
            </a: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”，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系统自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动发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送短信提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示专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家登陆系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统评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阅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2307590" algn="ctr">
              <a:lnSpc>
                <a:spcPts val="2295"/>
              </a:lnSpc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 dirty="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2910" y="3997197"/>
            <a:ext cx="793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989456"/>
            <a:ext cx="5410835" cy="106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评审情况查看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79" y="2170176"/>
            <a:ext cx="11971020" cy="386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5790" y="6270752"/>
            <a:ext cx="11666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学院秘书可点击“解锁”按钮，解锁后专家评审将变成保存状态，可以重新修改提交。</a:t>
            </a:r>
            <a:endParaRPr sz="24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91F28-BE7D-A25F-BD63-E084E285E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F00206-05D5-5BC6-97EF-D5D622A28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D495D60-EB2C-7D5C-4486-D1116A314000}"/>
              </a:ext>
            </a:extLst>
          </p:cNvPr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C39B1F3-E097-A777-7290-6EEFB7F1963A}"/>
              </a:ext>
            </a:extLst>
          </p:cNvPr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BCF21A9-C4A1-691F-9392-21903D293DCE}"/>
              </a:ext>
            </a:extLst>
          </p:cNvPr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5E8C678-B9BB-286D-08C5-0282102D52F2}"/>
              </a:ext>
            </a:extLst>
          </p:cNvPr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8641946-CD50-19A9-EE20-EA1FF5E12A4D}"/>
              </a:ext>
            </a:extLst>
          </p:cNvPr>
          <p:cNvSpPr txBox="1"/>
          <p:nvPr/>
        </p:nvSpPr>
        <p:spPr>
          <a:xfrm>
            <a:off x="558190" y="989456"/>
            <a:ext cx="5410835" cy="106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四、硕士盲评论文送审——方法二</a:t>
            </a:r>
            <a:endParaRPr sz="28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Font typeface="Wingdings"/>
              <a:buChar char=""/>
              <a:tabLst>
                <a:tab pos="355600" algn="l"/>
              </a:tabLst>
            </a:pPr>
            <a:r>
              <a:rPr lang="zh-CN" altLang="en-US" sz="2400" b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特别提示</a:t>
            </a: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E85AE4-B376-4A46-7939-8A14B338CB15}"/>
              </a:ext>
            </a:extLst>
          </p:cNvPr>
          <p:cNvSpPr txBox="1"/>
          <p:nvPr/>
        </p:nvSpPr>
        <p:spPr>
          <a:xfrm>
            <a:off x="1066800" y="2177153"/>
            <a:ext cx="102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使用研究生系统进行盲评，学校不会收取系统使用费用，但秘书须对送审进行跟进。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2E824259-1012-FA6B-5310-D6B12179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98699"/>
              </p:ext>
            </p:extLst>
          </p:nvPr>
        </p:nvGraphicFramePr>
        <p:xfrm>
          <a:off x="762000" y="2708926"/>
          <a:ext cx="10668000" cy="338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12310846"/>
                    </a:ext>
                  </a:extLst>
                </a:gridCol>
                <a:gridCol w="2025675">
                  <a:extLst>
                    <a:ext uri="{9D8B030D-6E8A-4147-A177-3AD203B41FA5}">
                      <a16:colId xmlns:a16="http://schemas.microsoft.com/office/drawing/2014/main" val="335631822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478235142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送审方式</a:t>
                      </a:r>
                      <a:endParaRPr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论文数据</a:t>
                      </a:r>
                      <a:endParaRPr lang="en-US" altLang="zh-CN" sz="20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接入方式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42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外校导师</a:t>
                      </a:r>
                      <a:endParaRPr lang="en-US" altLang="zh-CN" sz="20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评阅</a:t>
                      </a:r>
                      <a:endParaRPr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企业专家</a:t>
                      </a:r>
                      <a:endParaRPr lang="en-US" altLang="zh-CN" sz="20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评阅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42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费用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429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建议</a:t>
                      </a:r>
                    </a:p>
                  </a:txBody>
                  <a:tcPr marL="0" marR="0" marT="3429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0" dirty="0" err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凡科委托送审</a:t>
                      </a:r>
                      <a:endParaRPr lang="en-US" sz="1800" b="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（方法一）</a:t>
                      </a:r>
                      <a:endParaRPr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5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研究生系统与凡科系统一键接入</a:t>
                      </a:r>
                      <a:endParaRPr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凡科全过程负责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自行联系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凡科接入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凡科送审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350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元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/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篇次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（平台费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评审费）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用于送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外校导师评阅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0" dirty="0" err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凡科自助送审</a:t>
                      </a:r>
                      <a:endParaRPr lang="en-US" sz="1800" b="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（方法一）</a:t>
                      </a:r>
                      <a:endParaRPr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自行联系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凡科接入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自行送审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自行联系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凡科接入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自行送审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免收平台费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自定评审费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用于送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企业专家评阅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研究生教育管理</a:t>
                      </a:r>
                      <a:endParaRPr lang="en-US" altLang="zh-CN" sz="1800" b="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0" dirty="0" err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系统</a:t>
                      </a: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自助</a:t>
                      </a:r>
                      <a:r>
                        <a:rPr sz="1800" b="0" dirty="0" err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送审</a:t>
                      </a:r>
                      <a:endParaRPr lang="en-US" sz="1800" b="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（方法二）</a:t>
                      </a:r>
                      <a:endParaRPr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18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研究生系统</a:t>
                      </a:r>
                      <a:endParaRPr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自行联系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自行接入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自行送审</a:t>
                      </a:r>
                      <a:endParaRPr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</a:txBody>
                  <a:tcPr marL="0" marR="0" marT="3111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自行联系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自行接入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自行送审</a:t>
                      </a:r>
                    </a:p>
                  </a:txBody>
                  <a:tcPr marL="0" marR="0" marT="311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免收平台费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自定评审费</a:t>
                      </a:r>
                    </a:p>
                  </a:txBody>
                  <a:tcPr marL="0" marR="0" marT="311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0" marR="0" marT="311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78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36880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评阅结果录入及查询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933958"/>
            <a:ext cx="8550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一、学生类型、送审方式不同，评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阅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结果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录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入方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式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对比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918075"/>
            <a:ext cx="11859260" cy="70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Wingdings"/>
              <a:buChar char=""/>
              <a:tabLst>
                <a:tab pos="355600" algn="l"/>
              </a:tabLst>
            </a:pPr>
            <a:r>
              <a:rPr sz="2400" b="1" dirty="0" err="1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存在“修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改后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复评”意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见的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硕士学位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论文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，能否答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辩结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论由学院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秘书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进入“硕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士评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阅结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果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审核”操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作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2437" y="1796160"/>
          <a:ext cx="11790043" cy="2621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6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学生类型</a:t>
                      </a:r>
                      <a:endParaRPr sz="2000" dirty="0">
                        <a:latin typeface="宋体"/>
                        <a:cs typeface="宋体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评阅方式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9925"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送审方式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28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评阅结果录入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T="342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评阅结果查看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操作权限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宋体"/>
                          <a:cs typeface="宋体"/>
                        </a:rPr>
                        <a:t>操作界面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博士研究生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盲</a:t>
                      </a:r>
                      <a:r>
                        <a:rPr sz="1800" b="1" spc="5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评</a:t>
                      </a:r>
                      <a:r>
                        <a:rPr sz="1800" b="1" i="1" spc="-2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明评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学位中心送审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学位办录入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i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 marR="93980" algn="just">
                        <a:lnSpc>
                          <a:spcPct val="96700"/>
                        </a:lnSpc>
                        <a:spcBef>
                          <a:spcPts val="5"/>
                        </a:spcBef>
                      </a:pPr>
                      <a:r>
                        <a:rPr sz="1800" b="1" spc="1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“论文评阅查询”界面， 查看评阅结果，打印下载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论文评阅书。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0805" marR="196215">
                        <a:lnSpc>
                          <a:spcPts val="2020"/>
                        </a:lnSpc>
                        <a:spcBef>
                          <a:spcPts val="5"/>
                        </a:spcBef>
                      </a:pPr>
                      <a:r>
                        <a:rPr sz="1800" b="1" spc="1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硕士研究生 </a:t>
                      </a:r>
                      <a:r>
                        <a:rPr sz="1800" b="1" spc="-1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生</a:t>
                      </a:r>
                      <a:endParaRPr sz="1800" dirty="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凡科委托送审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学院秘书导入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1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凡科对接数据处理</a:t>
                      </a:r>
                      <a:endParaRPr sz="1800">
                        <a:latin typeface="宋体"/>
                        <a:cs typeface="宋体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——</a:t>
                      </a:r>
                      <a:r>
                        <a:rPr sz="1800" b="1" spc="1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凡科数据导入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凡科自助送审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学院信息系统送审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系统自动导入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i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导师信息系统送审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系统自动导入</a:t>
                      </a:r>
                      <a:endParaRPr sz="1800">
                        <a:latin typeface="宋体"/>
                        <a:cs typeface="宋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i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36880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评阅结果录入及查询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3461461"/>
            <a:ext cx="1593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355600" algn="l"/>
              </a:tabLst>
            </a:pPr>
            <a:r>
              <a:rPr sz="2400" b="1" spc="-5" dirty="0">
                <a:solidFill>
                  <a:srgbClr val="333399"/>
                </a:solidFill>
                <a:latin typeface="黑体"/>
                <a:cs typeface="黑体"/>
              </a:rPr>
              <a:t>操作方法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7082" y="2079498"/>
            <a:ext cx="2799715" cy="1231900"/>
          </a:xfrm>
          <a:custGeom>
            <a:avLst/>
            <a:gdLst/>
            <a:ahLst/>
            <a:cxnLst/>
            <a:rect l="l" t="t" r="r" b="b"/>
            <a:pathLst>
              <a:path w="2799715" h="1231900">
                <a:moveTo>
                  <a:pt x="0" y="1231391"/>
                </a:moveTo>
                <a:lnTo>
                  <a:pt x="2799588" y="1231391"/>
                </a:lnTo>
                <a:lnTo>
                  <a:pt x="2799588" y="0"/>
                </a:lnTo>
                <a:lnTo>
                  <a:pt x="0" y="0"/>
                </a:lnTo>
                <a:lnTo>
                  <a:pt x="0" y="1231391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7082" y="2079498"/>
            <a:ext cx="2799715" cy="1231900"/>
          </a:xfrm>
          <a:custGeom>
            <a:avLst/>
            <a:gdLst/>
            <a:ahLst/>
            <a:cxnLst/>
            <a:rect l="l" t="t" r="r" b="b"/>
            <a:pathLst>
              <a:path w="2799715" h="1231900">
                <a:moveTo>
                  <a:pt x="0" y="1231391"/>
                </a:moveTo>
                <a:lnTo>
                  <a:pt x="2799588" y="1231391"/>
                </a:lnTo>
                <a:lnTo>
                  <a:pt x="2799588" y="0"/>
                </a:lnTo>
                <a:lnTo>
                  <a:pt x="0" y="0"/>
                </a:lnTo>
                <a:lnTo>
                  <a:pt x="0" y="12313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48663" y="2283714"/>
            <a:ext cx="1851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黑体"/>
                <a:cs typeface="黑体"/>
              </a:rPr>
              <a:t>凡科送审服务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082" y="2832608"/>
            <a:ext cx="279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黑体"/>
                <a:cs typeface="黑体"/>
              </a:rPr>
              <a:t>凡科数据导入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5746" y="2695194"/>
            <a:ext cx="3289300" cy="0"/>
          </a:xfrm>
          <a:custGeom>
            <a:avLst/>
            <a:gdLst/>
            <a:ahLst/>
            <a:cxnLst/>
            <a:rect l="l" t="t" r="r" b="b"/>
            <a:pathLst>
              <a:path w="3289300">
                <a:moveTo>
                  <a:pt x="0" y="0"/>
                </a:moveTo>
                <a:lnTo>
                  <a:pt x="328904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213" y="2173985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5" h="1009014">
                <a:moveTo>
                  <a:pt x="504444" y="0"/>
                </a:moveTo>
                <a:lnTo>
                  <a:pt x="455862" y="2308"/>
                </a:lnTo>
                <a:lnTo>
                  <a:pt x="408587" y="9094"/>
                </a:lnTo>
                <a:lnTo>
                  <a:pt x="362829" y="20145"/>
                </a:lnTo>
                <a:lnTo>
                  <a:pt x="318802" y="35250"/>
                </a:lnTo>
                <a:lnTo>
                  <a:pt x="276715" y="54199"/>
                </a:lnTo>
                <a:lnTo>
                  <a:pt x="236780" y="76779"/>
                </a:lnTo>
                <a:lnTo>
                  <a:pt x="199209" y="102780"/>
                </a:lnTo>
                <a:lnTo>
                  <a:pt x="164213" y="131990"/>
                </a:lnTo>
                <a:lnTo>
                  <a:pt x="132003" y="164198"/>
                </a:lnTo>
                <a:lnTo>
                  <a:pt x="102791" y="199193"/>
                </a:lnTo>
                <a:lnTo>
                  <a:pt x="76788" y="236763"/>
                </a:lnTo>
                <a:lnTo>
                  <a:pt x="54206" y="276698"/>
                </a:lnTo>
                <a:lnTo>
                  <a:pt x="35255" y="318786"/>
                </a:lnTo>
                <a:lnTo>
                  <a:pt x="20148" y="362816"/>
                </a:lnTo>
                <a:lnTo>
                  <a:pt x="9095" y="408576"/>
                </a:lnTo>
                <a:lnTo>
                  <a:pt x="2309" y="455856"/>
                </a:lnTo>
                <a:lnTo>
                  <a:pt x="0" y="504443"/>
                </a:lnTo>
                <a:lnTo>
                  <a:pt x="2309" y="553031"/>
                </a:lnTo>
                <a:lnTo>
                  <a:pt x="9095" y="600311"/>
                </a:lnTo>
                <a:lnTo>
                  <a:pt x="20148" y="646071"/>
                </a:lnTo>
                <a:lnTo>
                  <a:pt x="35255" y="690101"/>
                </a:lnTo>
                <a:lnTo>
                  <a:pt x="54206" y="732189"/>
                </a:lnTo>
                <a:lnTo>
                  <a:pt x="76788" y="772124"/>
                </a:lnTo>
                <a:lnTo>
                  <a:pt x="102791" y="809694"/>
                </a:lnTo>
                <a:lnTo>
                  <a:pt x="132003" y="844689"/>
                </a:lnTo>
                <a:lnTo>
                  <a:pt x="164213" y="876897"/>
                </a:lnTo>
                <a:lnTo>
                  <a:pt x="199209" y="906107"/>
                </a:lnTo>
                <a:lnTo>
                  <a:pt x="236780" y="932108"/>
                </a:lnTo>
                <a:lnTo>
                  <a:pt x="276715" y="954688"/>
                </a:lnTo>
                <a:lnTo>
                  <a:pt x="318802" y="973637"/>
                </a:lnTo>
                <a:lnTo>
                  <a:pt x="362829" y="988742"/>
                </a:lnTo>
                <a:lnTo>
                  <a:pt x="408587" y="999793"/>
                </a:lnTo>
                <a:lnTo>
                  <a:pt x="455862" y="1006579"/>
                </a:lnTo>
                <a:lnTo>
                  <a:pt x="504444" y="1008888"/>
                </a:lnTo>
                <a:lnTo>
                  <a:pt x="553031" y="1006579"/>
                </a:lnTo>
                <a:lnTo>
                  <a:pt x="600311" y="999793"/>
                </a:lnTo>
                <a:lnTo>
                  <a:pt x="646071" y="988742"/>
                </a:lnTo>
                <a:lnTo>
                  <a:pt x="690101" y="973637"/>
                </a:lnTo>
                <a:lnTo>
                  <a:pt x="732189" y="954688"/>
                </a:lnTo>
                <a:lnTo>
                  <a:pt x="772124" y="932108"/>
                </a:lnTo>
                <a:lnTo>
                  <a:pt x="809694" y="906107"/>
                </a:lnTo>
                <a:lnTo>
                  <a:pt x="844689" y="876897"/>
                </a:lnTo>
                <a:lnTo>
                  <a:pt x="876897" y="844689"/>
                </a:lnTo>
                <a:lnTo>
                  <a:pt x="906107" y="809694"/>
                </a:lnTo>
                <a:lnTo>
                  <a:pt x="932108" y="772124"/>
                </a:lnTo>
                <a:lnTo>
                  <a:pt x="954688" y="732189"/>
                </a:lnTo>
                <a:lnTo>
                  <a:pt x="973637" y="690101"/>
                </a:lnTo>
                <a:lnTo>
                  <a:pt x="988742" y="646071"/>
                </a:lnTo>
                <a:lnTo>
                  <a:pt x="999793" y="600311"/>
                </a:lnTo>
                <a:lnTo>
                  <a:pt x="1006579" y="553031"/>
                </a:lnTo>
                <a:lnTo>
                  <a:pt x="1008888" y="504443"/>
                </a:lnTo>
                <a:lnTo>
                  <a:pt x="1006579" y="455856"/>
                </a:lnTo>
                <a:lnTo>
                  <a:pt x="999793" y="408576"/>
                </a:lnTo>
                <a:lnTo>
                  <a:pt x="988742" y="362816"/>
                </a:lnTo>
                <a:lnTo>
                  <a:pt x="973637" y="318786"/>
                </a:lnTo>
                <a:lnTo>
                  <a:pt x="954688" y="276698"/>
                </a:lnTo>
                <a:lnTo>
                  <a:pt x="932108" y="236763"/>
                </a:lnTo>
                <a:lnTo>
                  <a:pt x="906107" y="199193"/>
                </a:lnTo>
                <a:lnTo>
                  <a:pt x="876897" y="164198"/>
                </a:lnTo>
                <a:lnTo>
                  <a:pt x="844689" y="131990"/>
                </a:lnTo>
                <a:lnTo>
                  <a:pt x="809694" y="102780"/>
                </a:lnTo>
                <a:lnTo>
                  <a:pt x="772124" y="76779"/>
                </a:lnTo>
                <a:lnTo>
                  <a:pt x="732189" y="54199"/>
                </a:lnTo>
                <a:lnTo>
                  <a:pt x="690101" y="35250"/>
                </a:lnTo>
                <a:lnTo>
                  <a:pt x="646071" y="20145"/>
                </a:lnTo>
                <a:lnTo>
                  <a:pt x="600311" y="9094"/>
                </a:lnTo>
                <a:lnTo>
                  <a:pt x="553031" y="2308"/>
                </a:lnTo>
                <a:lnTo>
                  <a:pt x="50444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213" y="2173985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5" h="1009014">
                <a:moveTo>
                  <a:pt x="0" y="504443"/>
                </a:moveTo>
                <a:lnTo>
                  <a:pt x="2309" y="455856"/>
                </a:lnTo>
                <a:lnTo>
                  <a:pt x="9095" y="408576"/>
                </a:lnTo>
                <a:lnTo>
                  <a:pt x="20148" y="362816"/>
                </a:lnTo>
                <a:lnTo>
                  <a:pt x="35255" y="318786"/>
                </a:lnTo>
                <a:lnTo>
                  <a:pt x="54206" y="276698"/>
                </a:lnTo>
                <a:lnTo>
                  <a:pt x="76788" y="236763"/>
                </a:lnTo>
                <a:lnTo>
                  <a:pt x="102791" y="199193"/>
                </a:lnTo>
                <a:lnTo>
                  <a:pt x="132003" y="164198"/>
                </a:lnTo>
                <a:lnTo>
                  <a:pt x="164213" y="131990"/>
                </a:lnTo>
                <a:lnTo>
                  <a:pt x="199209" y="102780"/>
                </a:lnTo>
                <a:lnTo>
                  <a:pt x="236780" y="76779"/>
                </a:lnTo>
                <a:lnTo>
                  <a:pt x="276715" y="54199"/>
                </a:lnTo>
                <a:lnTo>
                  <a:pt x="318802" y="35250"/>
                </a:lnTo>
                <a:lnTo>
                  <a:pt x="362829" y="20145"/>
                </a:lnTo>
                <a:lnTo>
                  <a:pt x="408587" y="9094"/>
                </a:lnTo>
                <a:lnTo>
                  <a:pt x="455862" y="2308"/>
                </a:lnTo>
                <a:lnTo>
                  <a:pt x="504444" y="0"/>
                </a:lnTo>
                <a:lnTo>
                  <a:pt x="553031" y="2308"/>
                </a:lnTo>
                <a:lnTo>
                  <a:pt x="600311" y="9094"/>
                </a:lnTo>
                <a:lnTo>
                  <a:pt x="646071" y="20145"/>
                </a:lnTo>
                <a:lnTo>
                  <a:pt x="690101" y="35250"/>
                </a:lnTo>
                <a:lnTo>
                  <a:pt x="732189" y="54199"/>
                </a:lnTo>
                <a:lnTo>
                  <a:pt x="772124" y="76779"/>
                </a:lnTo>
                <a:lnTo>
                  <a:pt x="809694" y="102780"/>
                </a:lnTo>
                <a:lnTo>
                  <a:pt x="844689" y="131990"/>
                </a:lnTo>
                <a:lnTo>
                  <a:pt x="876897" y="164198"/>
                </a:lnTo>
                <a:lnTo>
                  <a:pt x="906107" y="199193"/>
                </a:lnTo>
                <a:lnTo>
                  <a:pt x="932108" y="236763"/>
                </a:lnTo>
                <a:lnTo>
                  <a:pt x="954688" y="276698"/>
                </a:lnTo>
                <a:lnTo>
                  <a:pt x="973637" y="318786"/>
                </a:lnTo>
                <a:lnTo>
                  <a:pt x="988742" y="362816"/>
                </a:lnTo>
                <a:lnTo>
                  <a:pt x="999793" y="408576"/>
                </a:lnTo>
                <a:lnTo>
                  <a:pt x="1006579" y="455856"/>
                </a:lnTo>
                <a:lnTo>
                  <a:pt x="1008888" y="504443"/>
                </a:lnTo>
                <a:lnTo>
                  <a:pt x="1006579" y="553031"/>
                </a:lnTo>
                <a:lnTo>
                  <a:pt x="999793" y="600311"/>
                </a:lnTo>
                <a:lnTo>
                  <a:pt x="988742" y="646071"/>
                </a:lnTo>
                <a:lnTo>
                  <a:pt x="973637" y="690101"/>
                </a:lnTo>
                <a:lnTo>
                  <a:pt x="954688" y="732189"/>
                </a:lnTo>
                <a:lnTo>
                  <a:pt x="932108" y="772124"/>
                </a:lnTo>
                <a:lnTo>
                  <a:pt x="906107" y="809694"/>
                </a:lnTo>
                <a:lnTo>
                  <a:pt x="876897" y="844689"/>
                </a:lnTo>
                <a:lnTo>
                  <a:pt x="844689" y="876897"/>
                </a:lnTo>
                <a:lnTo>
                  <a:pt x="809694" y="906107"/>
                </a:lnTo>
                <a:lnTo>
                  <a:pt x="772124" y="932108"/>
                </a:lnTo>
                <a:lnTo>
                  <a:pt x="732189" y="954688"/>
                </a:lnTo>
                <a:lnTo>
                  <a:pt x="690101" y="973637"/>
                </a:lnTo>
                <a:lnTo>
                  <a:pt x="646071" y="988742"/>
                </a:lnTo>
                <a:lnTo>
                  <a:pt x="600311" y="999793"/>
                </a:lnTo>
                <a:lnTo>
                  <a:pt x="553031" y="1006579"/>
                </a:lnTo>
                <a:lnTo>
                  <a:pt x="504444" y="1008888"/>
                </a:lnTo>
                <a:lnTo>
                  <a:pt x="455862" y="1006579"/>
                </a:lnTo>
                <a:lnTo>
                  <a:pt x="408587" y="999793"/>
                </a:lnTo>
                <a:lnTo>
                  <a:pt x="362829" y="988742"/>
                </a:lnTo>
                <a:lnTo>
                  <a:pt x="318802" y="973637"/>
                </a:lnTo>
                <a:lnTo>
                  <a:pt x="276715" y="954688"/>
                </a:lnTo>
                <a:lnTo>
                  <a:pt x="236780" y="932108"/>
                </a:lnTo>
                <a:lnTo>
                  <a:pt x="199209" y="906107"/>
                </a:lnTo>
                <a:lnTo>
                  <a:pt x="164213" y="876897"/>
                </a:lnTo>
                <a:lnTo>
                  <a:pt x="132003" y="844689"/>
                </a:lnTo>
                <a:lnTo>
                  <a:pt x="102791" y="809694"/>
                </a:lnTo>
                <a:lnTo>
                  <a:pt x="76788" y="772124"/>
                </a:lnTo>
                <a:lnTo>
                  <a:pt x="54206" y="732189"/>
                </a:lnTo>
                <a:lnTo>
                  <a:pt x="35255" y="690101"/>
                </a:lnTo>
                <a:lnTo>
                  <a:pt x="20148" y="646071"/>
                </a:lnTo>
                <a:lnTo>
                  <a:pt x="9095" y="600311"/>
                </a:lnTo>
                <a:lnTo>
                  <a:pt x="2309" y="553031"/>
                </a:lnTo>
                <a:lnTo>
                  <a:pt x="0" y="50444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4880" y="2377262"/>
            <a:ext cx="26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FFFFFF"/>
                </a:solidFill>
                <a:latin typeface="黑体"/>
                <a:cs typeface="黑体"/>
              </a:rPr>
              <a:t>1</a:t>
            </a:r>
            <a:endParaRPr sz="40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971" y="793578"/>
            <a:ext cx="6303645" cy="153352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二、评阅结果录入(批量导入或逐个</a:t>
            </a:r>
            <a:r>
              <a:rPr sz="2800" dirty="0">
                <a:solidFill>
                  <a:srgbClr val="C00000"/>
                </a:solidFill>
                <a:latin typeface="微软雅黑"/>
                <a:cs typeface="微软雅黑"/>
              </a:rPr>
              <a:t>添加</a:t>
            </a: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)</a:t>
            </a:r>
            <a:endParaRPr sz="28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950"/>
              </a:spcBef>
              <a:buFont typeface="Wingdings"/>
              <a:buChar char="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操作界面</a:t>
            </a:r>
            <a:endParaRPr sz="2400" dirty="0">
              <a:latin typeface="黑体"/>
              <a:cs typeface="黑体"/>
            </a:endParaRPr>
          </a:p>
          <a:p>
            <a:pPr marL="3391535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针对：</a:t>
            </a:r>
            <a:endParaRPr sz="2400" dirty="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6238" y="2301366"/>
            <a:ext cx="1557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凡科送审的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6238" y="2666822"/>
            <a:ext cx="1863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黑体"/>
                <a:cs typeface="黑体"/>
              </a:rPr>
              <a:t>盲审硕士生；</a:t>
            </a:r>
            <a:endParaRPr sz="24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404040"/>
                </a:solidFill>
                <a:latin typeface="黑体"/>
                <a:cs typeface="黑体"/>
              </a:rPr>
              <a:t>学院秘书录入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120" y="3863340"/>
            <a:ext cx="11993880" cy="2561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469" y="6373164"/>
            <a:ext cx="75190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学院秘书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不进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行评阅结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果录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入学生无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法申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请答辩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36880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评阅结果录入及查询</a:t>
            </a:r>
          </a:p>
        </p:txBody>
      </p:sp>
      <p:sp>
        <p:nvSpPr>
          <p:cNvPr id="3" name="object 3"/>
          <p:cNvSpPr/>
          <p:nvPr/>
        </p:nvSpPr>
        <p:spPr>
          <a:xfrm>
            <a:off x="3166364" y="23395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048" y="23395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23332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23332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19" y="3188207"/>
            <a:ext cx="12097512" cy="3003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190" y="843232"/>
            <a:ext cx="9549765" cy="372173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45"/>
              </a:spcBef>
              <a:buFont typeface="Wingdings"/>
              <a:buChar char="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论文评阅管理——硕士评阅结果审核</a:t>
            </a:r>
            <a:endParaRPr sz="2400" dirty="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修改评阅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结论权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限</a:t>
            </a:r>
            <a:r>
              <a:rPr sz="2000" b="1" dirty="0">
                <a:solidFill>
                  <a:srgbClr val="3A3838"/>
                </a:solidFill>
                <a:latin typeface="黑体"/>
                <a:cs typeface="黑体"/>
              </a:rPr>
              <a:t>仅</a:t>
            </a:r>
            <a:r>
              <a:rPr sz="2000" b="1" spc="15" dirty="0">
                <a:solidFill>
                  <a:srgbClr val="3A3838"/>
                </a:solidFill>
                <a:latin typeface="黑体"/>
                <a:cs typeface="黑体"/>
              </a:rPr>
              <a:t>对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学院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秘书开通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筛选出“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不同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意答辩”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的学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生，勾选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符合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答辩要求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的学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生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评阅结论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更改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为“同意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答辩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”，点击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“操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作评阅结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论”</a:t>
            </a:r>
            <a:r>
              <a:rPr sz="2000" b="1" spc="5" dirty="0">
                <a:solidFill>
                  <a:srgbClr val="3A3838"/>
                </a:solidFill>
                <a:latin typeface="黑体"/>
                <a:cs typeface="黑体"/>
              </a:rPr>
              <a:t>按钮</a:t>
            </a:r>
            <a:r>
              <a:rPr sz="2000" b="1" spc="-5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R="700405" algn="ctr">
              <a:lnSpc>
                <a:spcPct val="100000"/>
              </a:lnSpc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 dirty="0">
              <a:latin typeface="黑体"/>
              <a:cs typeface="黑体"/>
            </a:endParaRPr>
          </a:p>
          <a:p>
            <a:pPr marR="5080" algn="r">
              <a:lnSpc>
                <a:spcPct val="100000"/>
              </a:lnSpc>
              <a:spcBef>
                <a:spcPts val="1410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第三步</a:t>
            </a:r>
            <a:endParaRPr sz="2000" dirty="0">
              <a:latin typeface="黑体"/>
              <a:cs typeface="黑体"/>
            </a:endParaRPr>
          </a:p>
          <a:p>
            <a:pPr marL="957580">
              <a:lnSpc>
                <a:spcPct val="100000"/>
              </a:lnSpc>
              <a:spcBef>
                <a:spcPts val="1385"/>
              </a:spcBef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 dirty="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学位论文送审流程及规定</a:t>
            </a:r>
          </a:p>
        </p:txBody>
      </p:sp>
      <p:sp>
        <p:nvSpPr>
          <p:cNvPr id="3" name="object 3"/>
          <p:cNvSpPr/>
          <p:nvPr/>
        </p:nvSpPr>
        <p:spPr>
          <a:xfrm>
            <a:off x="2677667" y="815339"/>
            <a:ext cx="6910070" cy="5419725"/>
          </a:xfrm>
          <a:custGeom>
            <a:avLst/>
            <a:gdLst/>
            <a:ahLst/>
            <a:cxnLst/>
            <a:rect l="l" t="t" r="r" b="b"/>
            <a:pathLst>
              <a:path w="6910070" h="5419725">
                <a:moveTo>
                  <a:pt x="4200143" y="0"/>
                </a:moveTo>
                <a:lnTo>
                  <a:pt x="4200143" y="1354836"/>
                </a:lnTo>
                <a:lnTo>
                  <a:pt x="0" y="1354836"/>
                </a:lnTo>
                <a:lnTo>
                  <a:pt x="0" y="4064508"/>
                </a:lnTo>
                <a:lnTo>
                  <a:pt x="4200143" y="4064508"/>
                </a:lnTo>
                <a:lnTo>
                  <a:pt x="4200143" y="5419344"/>
                </a:lnTo>
                <a:lnTo>
                  <a:pt x="6909815" y="2709672"/>
                </a:lnTo>
                <a:lnTo>
                  <a:pt x="4200143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4147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80" h="2167254">
                <a:moveTo>
                  <a:pt x="1083310" y="0"/>
                </a:moveTo>
                <a:lnTo>
                  <a:pt x="216662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2" y="2167128"/>
                </a:lnTo>
                <a:lnTo>
                  <a:pt x="1083310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2" y="1950593"/>
                </a:lnTo>
                <a:lnTo>
                  <a:pt x="1299972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1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4549" y="2970987"/>
            <a:ext cx="97663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ts val="2700"/>
              </a:lnSpc>
              <a:spcBef>
                <a:spcPts val="434"/>
              </a:spcBef>
            </a:pPr>
            <a:r>
              <a:rPr sz="2500" spc="-10" dirty="0">
                <a:solidFill>
                  <a:srgbClr val="FFFFFF"/>
                </a:solidFill>
                <a:latin typeface="黑体"/>
                <a:cs typeface="黑体"/>
              </a:rPr>
              <a:t>通过文 </a:t>
            </a: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字重复 率检测</a:t>
            </a:r>
            <a:endParaRPr sz="2500">
              <a:latin typeface="黑体"/>
              <a:cs typeface="黑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8127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1083310" y="0"/>
                </a:moveTo>
                <a:lnTo>
                  <a:pt x="216662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2" y="2167128"/>
                </a:lnTo>
                <a:lnTo>
                  <a:pt x="1083310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2" y="1950593"/>
                </a:lnTo>
                <a:lnTo>
                  <a:pt x="1299972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1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8127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0" y="216535"/>
                </a:moveTo>
                <a:lnTo>
                  <a:pt x="5723" y="166911"/>
                </a:lnTo>
                <a:lnTo>
                  <a:pt x="22026" y="121344"/>
                </a:lnTo>
                <a:lnTo>
                  <a:pt x="47606" y="81137"/>
                </a:lnTo>
                <a:lnTo>
                  <a:pt x="81161" y="47596"/>
                </a:lnTo>
                <a:lnTo>
                  <a:pt x="121390" y="22023"/>
                </a:lnTo>
                <a:lnTo>
                  <a:pt x="166991" y="5723"/>
                </a:lnTo>
                <a:lnTo>
                  <a:pt x="216662" y="0"/>
                </a:lnTo>
                <a:lnTo>
                  <a:pt x="1083310" y="0"/>
                </a:lnTo>
                <a:lnTo>
                  <a:pt x="1132980" y="5723"/>
                </a:lnTo>
                <a:lnTo>
                  <a:pt x="1178581" y="22023"/>
                </a:lnTo>
                <a:lnTo>
                  <a:pt x="1218810" y="47596"/>
                </a:lnTo>
                <a:lnTo>
                  <a:pt x="1252365" y="81137"/>
                </a:lnTo>
                <a:lnTo>
                  <a:pt x="1277945" y="121344"/>
                </a:lnTo>
                <a:lnTo>
                  <a:pt x="1294248" y="166911"/>
                </a:lnTo>
                <a:lnTo>
                  <a:pt x="1299972" y="216535"/>
                </a:lnTo>
                <a:lnTo>
                  <a:pt x="1299972" y="1950593"/>
                </a:lnTo>
                <a:lnTo>
                  <a:pt x="1294248" y="2000216"/>
                </a:lnTo>
                <a:lnTo>
                  <a:pt x="1277945" y="2045783"/>
                </a:lnTo>
                <a:lnTo>
                  <a:pt x="1252365" y="2085990"/>
                </a:lnTo>
                <a:lnTo>
                  <a:pt x="1218810" y="2119531"/>
                </a:lnTo>
                <a:lnTo>
                  <a:pt x="1178581" y="2145104"/>
                </a:lnTo>
                <a:lnTo>
                  <a:pt x="1132980" y="2161404"/>
                </a:lnTo>
                <a:lnTo>
                  <a:pt x="1083310" y="2167128"/>
                </a:lnTo>
                <a:lnTo>
                  <a:pt x="216662" y="2167128"/>
                </a:lnTo>
                <a:lnTo>
                  <a:pt x="166991" y="2161404"/>
                </a:lnTo>
                <a:lnTo>
                  <a:pt x="121390" y="2145104"/>
                </a:lnTo>
                <a:lnTo>
                  <a:pt x="81161" y="2119531"/>
                </a:lnTo>
                <a:lnTo>
                  <a:pt x="47606" y="2085990"/>
                </a:lnTo>
                <a:lnTo>
                  <a:pt x="22026" y="2045783"/>
                </a:lnTo>
                <a:lnTo>
                  <a:pt x="5723" y="2000216"/>
                </a:lnTo>
                <a:lnTo>
                  <a:pt x="0" y="1950593"/>
                </a:lnTo>
                <a:lnTo>
                  <a:pt x="0" y="2165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3632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1083309" y="0"/>
                </a:moveTo>
                <a:lnTo>
                  <a:pt x="216662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2" y="2167128"/>
                </a:lnTo>
                <a:lnTo>
                  <a:pt x="1083309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1" y="1950593"/>
                </a:lnTo>
                <a:lnTo>
                  <a:pt x="1299971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09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3632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0" y="216535"/>
                </a:moveTo>
                <a:lnTo>
                  <a:pt x="5723" y="166911"/>
                </a:lnTo>
                <a:lnTo>
                  <a:pt x="22026" y="121344"/>
                </a:lnTo>
                <a:lnTo>
                  <a:pt x="47606" y="81137"/>
                </a:lnTo>
                <a:lnTo>
                  <a:pt x="81161" y="47596"/>
                </a:lnTo>
                <a:lnTo>
                  <a:pt x="121390" y="22023"/>
                </a:lnTo>
                <a:lnTo>
                  <a:pt x="166991" y="5723"/>
                </a:lnTo>
                <a:lnTo>
                  <a:pt x="216662" y="0"/>
                </a:lnTo>
                <a:lnTo>
                  <a:pt x="1083309" y="0"/>
                </a:lnTo>
                <a:lnTo>
                  <a:pt x="1132980" y="5723"/>
                </a:lnTo>
                <a:lnTo>
                  <a:pt x="1178581" y="22023"/>
                </a:lnTo>
                <a:lnTo>
                  <a:pt x="1218810" y="47596"/>
                </a:lnTo>
                <a:lnTo>
                  <a:pt x="1252365" y="81137"/>
                </a:lnTo>
                <a:lnTo>
                  <a:pt x="1277945" y="121344"/>
                </a:lnTo>
                <a:lnTo>
                  <a:pt x="1294248" y="166911"/>
                </a:lnTo>
                <a:lnTo>
                  <a:pt x="1299971" y="216535"/>
                </a:lnTo>
                <a:lnTo>
                  <a:pt x="1299971" y="1950593"/>
                </a:lnTo>
                <a:lnTo>
                  <a:pt x="1294248" y="2000216"/>
                </a:lnTo>
                <a:lnTo>
                  <a:pt x="1277945" y="2045783"/>
                </a:lnTo>
                <a:lnTo>
                  <a:pt x="1252365" y="2085990"/>
                </a:lnTo>
                <a:lnTo>
                  <a:pt x="1218810" y="2119531"/>
                </a:lnTo>
                <a:lnTo>
                  <a:pt x="1178581" y="2145104"/>
                </a:lnTo>
                <a:lnTo>
                  <a:pt x="1132980" y="2161404"/>
                </a:lnTo>
                <a:lnTo>
                  <a:pt x="1083309" y="2167128"/>
                </a:lnTo>
                <a:lnTo>
                  <a:pt x="216662" y="2167128"/>
                </a:lnTo>
                <a:lnTo>
                  <a:pt x="166991" y="2161404"/>
                </a:lnTo>
                <a:lnTo>
                  <a:pt x="121390" y="2145104"/>
                </a:lnTo>
                <a:lnTo>
                  <a:pt x="81161" y="2119531"/>
                </a:lnTo>
                <a:lnTo>
                  <a:pt x="47606" y="2085990"/>
                </a:lnTo>
                <a:lnTo>
                  <a:pt x="22026" y="2045783"/>
                </a:lnTo>
                <a:lnTo>
                  <a:pt x="5723" y="2000216"/>
                </a:lnTo>
                <a:lnTo>
                  <a:pt x="0" y="1950593"/>
                </a:lnTo>
                <a:lnTo>
                  <a:pt x="0" y="2165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7611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1083310" y="0"/>
                </a:moveTo>
                <a:lnTo>
                  <a:pt x="216662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2" y="2167128"/>
                </a:lnTo>
                <a:lnTo>
                  <a:pt x="1083310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1" y="1950593"/>
                </a:lnTo>
                <a:lnTo>
                  <a:pt x="1299971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1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7611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0" y="216535"/>
                </a:moveTo>
                <a:lnTo>
                  <a:pt x="5723" y="166911"/>
                </a:lnTo>
                <a:lnTo>
                  <a:pt x="22026" y="121344"/>
                </a:lnTo>
                <a:lnTo>
                  <a:pt x="47606" y="81137"/>
                </a:lnTo>
                <a:lnTo>
                  <a:pt x="81161" y="47596"/>
                </a:lnTo>
                <a:lnTo>
                  <a:pt x="121390" y="22023"/>
                </a:lnTo>
                <a:lnTo>
                  <a:pt x="166991" y="5723"/>
                </a:lnTo>
                <a:lnTo>
                  <a:pt x="216662" y="0"/>
                </a:lnTo>
                <a:lnTo>
                  <a:pt x="1083310" y="0"/>
                </a:lnTo>
                <a:lnTo>
                  <a:pt x="1132980" y="5723"/>
                </a:lnTo>
                <a:lnTo>
                  <a:pt x="1178581" y="22023"/>
                </a:lnTo>
                <a:lnTo>
                  <a:pt x="1218810" y="47596"/>
                </a:lnTo>
                <a:lnTo>
                  <a:pt x="1252365" y="81137"/>
                </a:lnTo>
                <a:lnTo>
                  <a:pt x="1277945" y="121344"/>
                </a:lnTo>
                <a:lnTo>
                  <a:pt x="1294248" y="166911"/>
                </a:lnTo>
                <a:lnTo>
                  <a:pt x="1299971" y="216535"/>
                </a:lnTo>
                <a:lnTo>
                  <a:pt x="1299971" y="1950593"/>
                </a:lnTo>
                <a:lnTo>
                  <a:pt x="1294248" y="2000216"/>
                </a:lnTo>
                <a:lnTo>
                  <a:pt x="1277945" y="2045783"/>
                </a:lnTo>
                <a:lnTo>
                  <a:pt x="1252365" y="2085990"/>
                </a:lnTo>
                <a:lnTo>
                  <a:pt x="1218810" y="2119531"/>
                </a:lnTo>
                <a:lnTo>
                  <a:pt x="1178581" y="2145104"/>
                </a:lnTo>
                <a:lnTo>
                  <a:pt x="1132980" y="2161404"/>
                </a:lnTo>
                <a:lnTo>
                  <a:pt x="1083310" y="2167128"/>
                </a:lnTo>
                <a:lnTo>
                  <a:pt x="216662" y="2167128"/>
                </a:lnTo>
                <a:lnTo>
                  <a:pt x="166991" y="2161404"/>
                </a:lnTo>
                <a:lnTo>
                  <a:pt x="121390" y="2145104"/>
                </a:lnTo>
                <a:lnTo>
                  <a:pt x="81161" y="2119531"/>
                </a:lnTo>
                <a:lnTo>
                  <a:pt x="47606" y="2085990"/>
                </a:lnTo>
                <a:lnTo>
                  <a:pt x="22026" y="2045783"/>
                </a:lnTo>
                <a:lnTo>
                  <a:pt x="5723" y="2000216"/>
                </a:lnTo>
                <a:lnTo>
                  <a:pt x="0" y="1950593"/>
                </a:lnTo>
                <a:lnTo>
                  <a:pt x="0" y="2165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09417" y="2799968"/>
            <a:ext cx="3706495" cy="14351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2888615">
              <a:lnSpc>
                <a:spcPts val="2700"/>
              </a:lnSpc>
              <a:spcBef>
                <a:spcPts val="434"/>
              </a:spcBef>
              <a:tabLst>
                <a:tab pos="1377315" algn="l"/>
                <a:tab pos="2742565" algn="l"/>
              </a:tabLst>
            </a:pP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学院 学生提</a:t>
            </a:r>
            <a:r>
              <a:rPr sz="2500" dirty="0">
                <a:solidFill>
                  <a:srgbClr val="FFFFFF"/>
                </a:solidFill>
                <a:latin typeface="黑体"/>
                <a:cs typeface="黑体"/>
              </a:rPr>
              <a:t>	</a:t>
            </a: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导师审</a:t>
            </a:r>
            <a:r>
              <a:rPr sz="2500" dirty="0">
                <a:solidFill>
                  <a:srgbClr val="FFFFFF"/>
                </a:solidFill>
                <a:latin typeface="黑体"/>
                <a:cs typeface="黑体"/>
              </a:rPr>
              <a:t>	</a:t>
            </a: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（研究 交申请</a:t>
            </a:r>
            <a:r>
              <a:rPr sz="2500" dirty="0">
                <a:solidFill>
                  <a:srgbClr val="FFFFFF"/>
                </a:solidFill>
                <a:latin typeface="黑体"/>
                <a:cs typeface="黑体"/>
              </a:rPr>
              <a:t>	</a:t>
            </a: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核通过</a:t>
            </a:r>
            <a:r>
              <a:rPr sz="2500" dirty="0">
                <a:solidFill>
                  <a:srgbClr val="FFFFFF"/>
                </a:solidFill>
                <a:latin typeface="黑体"/>
                <a:cs typeface="黑体"/>
              </a:rPr>
              <a:t>	</a:t>
            </a: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院）审</a:t>
            </a:r>
            <a:endParaRPr sz="2500">
              <a:latin typeface="黑体"/>
              <a:cs typeface="黑体"/>
            </a:endParaRPr>
          </a:p>
          <a:p>
            <a:pPr marR="5080" algn="r">
              <a:lnSpc>
                <a:spcPts val="2660"/>
              </a:lnSpc>
            </a:pPr>
            <a:r>
              <a:rPr sz="2500" spc="-10" dirty="0">
                <a:solidFill>
                  <a:srgbClr val="FFFFFF"/>
                </a:solidFill>
                <a:latin typeface="黑体"/>
                <a:cs typeface="黑体"/>
              </a:rPr>
              <a:t>核通过</a:t>
            </a:r>
            <a:endParaRPr sz="2500">
              <a:latin typeface="黑体"/>
              <a:cs typeface="黑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43116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1083309" y="0"/>
                </a:moveTo>
                <a:lnTo>
                  <a:pt x="216661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1" y="2167128"/>
                </a:lnTo>
                <a:lnTo>
                  <a:pt x="1083309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2" y="1950593"/>
                </a:lnTo>
                <a:lnTo>
                  <a:pt x="1299972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09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3116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0" y="216535"/>
                </a:moveTo>
                <a:lnTo>
                  <a:pt x="5723" y="166911"/>
                </a:lnTo>
                <a:lnTo>
                  <a:pt x="22026" y="121344"/>
                </a:lnTo>
                <a:lnTo>
                  <a:pt x="47606" y="81137"/>
                </a:lnTo>
                <a:lnTo>
                  <a:pt x="81161" y="47596"/>
                </a:lnTo>
                <a:lnTo>
                  <a:pt x="121390" y="22023"/>
                </a:lnTo>
                <a:lnTo>
                  <a:pt x="166991" y="5723"/>
                </a:lnTo>
                <a:lnTo>
                  <a:pt x="216661" y="0"/>
                </a:lnTo>
                <a:lnTo>
                  <a:pt x="1083309" y="0"/>
                </a:lnTo>
                <a:lnTo>
                  <a:pt x="1132980" y="5723"/>
                </a:lnTo>
                <a:lnTo>
                  <a:pt x="1178581" y="22023"/>
                </a:lnTo>
                <a:lnTo>
                  <a:pt x="1218810" y="47596"/>
                </a:lnTo>
                <a:lnTo>
                  <a:pt x="1252365" y="81137"/>
                </a:lnTo>
                <a:lnTo>
                  <a:pt x="1277945" y="121344"/>
                </a:lnTo>
                <a:lnTo>
                  <a:pt x="1294248" y="166911"/>
                </a:lnTo>
                <a:lnTo>
                  <a:pt x="1299972" y="216535"/>
                </a:lnTo>
                <a:lnTo>
                  <a:pt x="1299972" y="1950593"/>
                </a:lnTo>
                <a:lnTo>
                  <a:pt x="1294248" y="2000216"/>
                </a:lnTo>
                <a:lnTo>
                  <a:pt x="1277945" y="2045783"/>
                </a:lnTo>
                <a:lnTo>
                  <a:pt x="1252365" y="2085990"/>
                </a:lnTo>
                <a:lnTo>
                  <a:pt x="1218810" y="2119531"/>
                </a:lnTo>
                <a:lnTo>
                  <a:pt x="1178581" y="2145104"/>
                </a:lnTo>
                <a:lnTo>
                  <a:pt x="1132980" y="2161404"/>
                </a:lnTo>
                <a:lnTo>
                  <a:pt x="1083309" y="2167128"/>
                </a:lnTo>
                <a:lnTo>
                  <a:pt x="216661" y="2167128"/>
                </a:lnTo>
                <a:lnTo>
                  <a:pt x="166991" y="2161404"/>
                </a:lnTo>
                <a:lnTo>
                  <a:pt x="121390" y="2145104"/>
                </a:lnTo>
                <a:lnTo>
                  <a:pt x="81161" y="2119531"/>
                </a:lnTo>
                <a:lnTo>
                  <a:pt x="47606" y="2085990"/>
                </a:lnTo>
                <a:lnTo>
                  <a:pt x="22026" y="2045783"/>
                </a:lnTo>
                <a:lnTo>
                  <a:pt x="5723" y="2000216"/>
                </a:lnTo>
                <a:lnTo>
                  <a:pt x="0" y="1950593"/>
                </a:lnTo>
                <a:lnTo>
                  <a:pt x="0" y="2165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62902" y="2980842"/>
            <a:ext cx="65976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论文 送审</a:t>
            </a:r>
            <a:endParaRPr sz="2500">
              <a:latin typeface="黑体"/>
              <a:cs typeface="黑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07095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1083309" y="0"/>
                </a:moveTo>
                <a:lnTo>
                  <a:pt x="216661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1" y="2167128"/>
                </a:lnTo>
                <a:lnTo>
                  <a:pt x="1083309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2" y="1950593"/>
                </a:lnTo>
                <a:lnTo>
                  <a:pt x="1299972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09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7095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0" y="216535"/>
                </a:moveTo>
                <a:lnTo>
                  <a:pt x="5723" y="166911"/>
                </a:lnTo>
                <a:lnTo>
                  <a:pt x="22026" y="121344"/>
                </a:lnTo>
                <a:lnTo>
                  <a:pt x="47606" y="81137"/>
                </a:lnTo>
                <a:lnTo>
                  <a:pt x="81161" y="47596"/>
                </a:lnTo>
                <a:lnTo>
                  <a:pt x="121390" y="22023"/>
                </a:lnTo>
                <a:lnTo>
                  <a:pt x="166991" y="5723"/>
                </a:lnTo>
                <a:lnTo>
                  <a:pt x="216661" y="0"/>
                </a:lnTo>
                <a:lnTo>
                  <a:pt x="1083309" y="0"/>
                </a:lnTo>
                <a:lnTo>
                  <a:pt x="1132980" y="5723"/>
                </a:lnTo>
                <a:lnTo>
                  <a:pt x="1178581" y="22023"/>
                </a:lnTo>
                <a:lnTo>
                  <a:pt x="1218810" y="47596"/>
                </a:lnTo>
                <a:lnTo>
                  <a:pt x="1252365" y="81137"/>
                </a:lnTo>
                <a:lnTo>
                  <a:pt x="1277945" y="121344"/>
                </a:lnTo>
                <a:lnTo>
                  <a:pt x="1294248" y="166911"/>
                </a:lnTo>
                <a:lnTo>
                  <a:pt x="1299972" y="216535"/>
                </a:lnTo>
                <a:lnTo>
                  <a:pt x="1299972" y="1950593"/>
                </a:lnTo>
                <a:lnTo>
                  <a:pt x="1294248" y="2000216"/>
                </a:lnTo>
                <a:lnTo>
                  <a:pt x="1277945" y="2045783"/>
                </a:lnTo>
                <a:lnTo>
                  <a:pt x="1252365" y="2085990"/>
                </a:lnTo>
                <a:lnTo>
                  <a:pt x="1218810" y="2119531"/>
                </a:lnTo>
                <a:lnTo>
                  <a:pt x="1178581" y="2145104"/>
                </a:lnTo>
                <a:lnTo>
                  <a:pt x="1132980" y="2161404"/>
                </a:lnTo>
                <a:lnTo>
                  <a:pt x="1083309" y="2167128"/>
                </a:lnTo>
                <a:lnTo>
                  <a:pt x="216661" y="2167128"/>
                </a:lnTo>
                <a:lnTo>
                  <a:pt x="166991" y="2161404"/>
                </a:lnTo>
                <a:lnTo>
                  <a:pt x="121390" y="2145104"/>
                </a:lnTo>
                <a:lnTo>
                  <a:pt x="81161" y="2119531"/>
                </a:lnTo>
                <a:lnTo>
                  <a:pt x="47606" y="2085990"/>
                </a:lnTo>
                <a:lnTo>
                  <a:pt x="22026" y="2045783"/>
                </a:lnTo>
                <a:lnTo>
                  <a:pt x="5723" y="2000216"/>
                </a:lnTo>
                <a:lnTo>
                  <a:pt x="0" y="1950593"/>
                </a:lnTo>
                <a:lnTo>
                  <a:pt x="0" y="2165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46692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1083309" y="0"/>
                </a:moveTo>
                <a:lnTo>
                  <a:pt x="216661" y="0"/>
                </a:lnTo>
                <a:lnTo>
                  <a:pt x="166991" y="5723"/>
                </a:lnTo>
                <a:lnTo>
                  <a:pt x="121390" y="22023"/>
                </a:lnTo>
                <a:lnTo>
                  <a:pt x="81161" y="47596"/>
                </a:lnTo>
                <a:lnTo>
                  <a:pt x="47606" y="81137"/>
                </a:lnTo>
                <a:lnTo>
                  <a:pt x="22026" y="121344"/>
                </a:lnTo>
                <a:lnTo>
                  <a:pt x="5723" y="166911"/>
                </a:lnTo>
                <a:lnTo>
                  <a:pt x="0" y="216535"/>
                </a:lnTo>
                <a:lnTo>
                  <a:pt x="0" y="1950593"/>
                </a:lnTo>
                <a:lnTo>
                  <a:pt x="5723" y="2000216"/>
                </a:lnTo>
                <a:lnTo>
                  <a:pt x="22026" y="2045783"/>
                </a:lnTo>
                <a:lnTo>
                  <a:pt x="47606" y="2085990"/>
                </a:lnTo>
                <a:lnTo>
                  <a:pt x="81161" y="2119531"/>
                </a:lnTo>
                <a:lnTo>
                  <a:pt x="121390" y="2145104"/>
                </a:lnTo>
                <a:lnTo>
                  <a:pt x="166991" y="2161404"/>
                </a:lnTo>
                <a:lnTo>
                  <a:pt x="216661" y="2167128"/>
                </a:lnTo>
                <a:lnTo>
                  <a:pt x="1083309" y="2167128"/>
                </a:lnTo>
                <a:lnTo>
                  <a:pt x="1132980" y="2161404"/>
                </a:lnTo>
                <a:lnTo>
                  <a:pt x="1178581" y="2145104"/>
                </a:lnTo>
                <a:lnTo>
                  <a:pt x="1218810" y="2119531"/>
                </a:lnTo>
                <a:lnTo>
                  <a:pt x="1252365" y="2085990"/>
                </a:lnTo>
                <a:lnTo>
                  <a:pt x="1277945" y="2045783"/>
                </a:lnTo>
                <a:lnTo>
                  <a:pt x="1294248" y="2000216"/>
                </a:lnTo>
                <a:lnTo>
                  <a:pt x="1299972" y="1950593"/>
                </a:lnTo>
                <a:lnTo>
                  <a:pt x="1299972" y="216535"/>
                </a:lnTo>
                <a:lnTo>
                  <a:pt x="1294248" y="166911"/>
                </a:lnTo>
                <a:lnTo>
                  <a:pt x="1277945" y="121344"/>
                </a:lnTo>
                <a:lnTo>
                  <a:pt x="1252365" y="81137"/>
                </a:lnTo>
                <a:lnTo>
                  <a:pt x="1218810" y="47596"/>
                </a:lnTo>
                <a:lnTo>
                  <a:pt x="1178581" y="22023"/>
                </a:lnTo>
                <a:lnTo>
                  <a:pt x="1132980" y="5723"/>
                </a:lnTo>
                <a:lnTo>
                  <a:pt x="1083309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46692" y="2441448"/>
            <a:ext cx="1300480" cy="2167255"/>
          </a:xfrm>
          <a:custGeom>
            <a:avLst/>
            <a:gdLst/>
            <a:ahLst/>
            <a:cxnLst/>
            <a:rect l="l" t="t" r="r" b="b"/>
            <a:pathLst>
              <a:path w="1300479" h="2167254">
                <a:moveTo>
                  <a:pt x="0" y="216535"/>
                </a:moveTo>
                <a:lnTo>
                  <a:pt x="5723" y="166911"/>
                </a:lnTo>
                <a:lnTo>
                  <a:pt x="22026" y="121344"/>
                </a:lnTo>
                <a:lnTo>
                  <a:pt x="47606" y="81137"/>
                </a:lnTo>
                <a:lnTo>
                  <a:pt x="81161" y="47596"/>
                </a:lnTo>
                <a:lnTo>
                  <a:pt x="121390" y="22023"/>
                </a:lnTo>
                <a:lnTo>
                  <a:pt x="166991" y="5723"/>
                </a:lnTo>
                <a:lnTo>
                  <a:pt x="216661" y="0"/>
                </a:lnTo>
                <a:lnTo>
                  <a:pt x="1083309" y="0"/>
                </a:lnTo>
                <a:lnTo>
                  <a:pt x="1132980" y="5723"/>
                </a:lnTo>
                <a:lnTo>
                  <a:pt x="1178581" y="22023"/>
                </a:lnTo>
                <a:lnTo>
                  <a:pt x="1218810" y="47596"/>
                </a:lnTo>
                <a:lnTo>
                  <a:pt x="1252365" y="81137"/>
                </a:lnTo>
                <a:lnTo>
                  <a:pt x="1277945" y="121344"/>
                </a:lnTo>
                <a:lnTo>
                  <a:pt x="1294248" y="166911"/>
                </a:lnTo>
                <a:lnTo>
                  <a:pt x="1299972" y="216535"/>
                </a:lnTo>
                <a:lnTo>
                  <a:pt x="1299972" y="1950593"/>
                </a:lnTo>
                <a:lnTo>
                  <a:pt x="1294248" y="2000216"/>
                </a:lnTo>
                <a:lnTo>
                  <a:pt x="1277945" y="2045783"/>
                </a:lnTo>
                <a:lnTo>
                  <a:pt x="1252365" y="2085990"/>
                </a:lnTo>
                <a:lnTo>
                  <a:pt x="1218810" y="2119531"/>
                </a:lnTo>
                <a:lnTo>
                  <a:pt x="1178581" y="2145104"/>
                </a:lnTo>
                <a:lnTo>
                  <a:pt x="1132980" y="2161404"/>
                </a:lnTo>
                <a:lnTo>
                  <a:pt x="1083309" y="2167128"/>
                </a:lnTo>
                <a:lnTo>
                  <a:pt x="216661" y="2167128"/>
                </a:lnTo>
                <a:lnTo>
                  <a:pt x="166991" y="2161404"/>
                </a:lnTo>
                <a:lnTo>
                  <a:pt x="121390" y="2145104"/>
                </a:lnTo>
                <a:lnTo>
                  <a:pt x="81161" y="2119531"/>
                </a:lnTo>
                <a:lnTo>
                  <a:pt x="47606" y="2085990"/>
                </a:lnTo>
                <a:lnTo>
                  <a:pt x="22026" y="2045783"/>
                </a:lnTo>
                <a:lnTo>
                  <a:pt x="5723" y="2000216"/>
                </a:lnTo>
                <a:lnTo>
                  <a:pt x="0" y="1950593"/>
                </a:lnTo>
                <a:lnTo>
                  <a:pt x="0" y="2165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69402" y="3142868"/>
            <a:ext cx="231521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1350645" algn="l"/>
              </a:tabLst>
            </a:pPr>
            <a:r>
              <a:rPr sz="2500" spc="-5" dirty="0">
                <a:solidFill>
                  <a:srgbClr val="FFFFFF"/>
                </a:solidFill>
                <a:latin typeface="黑体"/>
                <a:cs typeface="黑体"/>
              </a:rPr>
              <a:t>评阅结	评阅结 果录入	果查询</a:t>
            </a:r>
            <a:endParaRPr sz="2500">
              <a:latin typeface="黑体"/>
              <a:cs typeface="黑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8688" y="1221993"/>
            <a:ext cx="35769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一、学位论文送审流程</a:t>
            </a:r>
            <a:endParaRPr sz="2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592D5-E84A-2F5A-9995-1B7157213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F476A3-5C1C-79A5-BCF6-163AE634C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5080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校区学位工作要求与提示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A6D65F-F4EC-6BA5-4798-AFE37ABFA52C}"/>
              </a:ext>
            </a:extLst>
          </p:cNvPr>
          <p:cNvSpPr txBox="1"/>
          <p:nvPr/>
        </p:nvSpPr>
        <p:spPr>
          <a:xfrm>
            <a:off x="281404" y="1478737"/>
            <a:ext cx="11605796" cy="4790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各学科应该积极挖潜企业资源，邀请企业专家参与学位论文评阅工作，具体人数要求如下：</a:t>
            </a:r>
            <a:endParaRPr lang="en-US" altLang="zh-CN" sz="2000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可以按学科专业建立企业专家库，如学科专业的研究方向行业指向性很强，可以按研究方向建立企业专家库（比如地质工程的地质、物探、测井方向，石油与天然气工程的石油工程、储运方向等）。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当某学科专业或研究方向论文评阅数≥</a:t>
            </a:r>
            <a:r>
              <a:rPr lang="en-US" altLang="zh-CN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篇时，按企业专家人数：论文评阅数≥</a:t>
            </a:r>
            <a:r>
              <a:rPr lang="en-US" altLang="zh-CN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的比例建立企业专家库；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篇＜某学科专业或研究方向论文评阅数＜</a:t>
            </a:r>
            <a:r>
              <a:rPr lang="en-US" altLang="zh-CN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篇时，按企业专家人数：论文评阅数≥</a:t>
            </a:r>
            <a:r>
              <a:rPr lang="en-US" altLang="zh-CN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的比例建立企业专家库；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当某学科专业或研究方向论文评阅数＜</a:t>
            </a:r>
            <a:r>
              <a:rPr lang="en-US" altLang="zh-CN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篇时，按企业专家人数：论文评阅数</a:t>
            </a:r>
            <a:r>
              <a:rPr lang="en-US" altLang="zh-CN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的比例建立企业专家库；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进行比例计算时，</a:t>
            </a:r>
            <a:r>
              <a:rPr lang="zh-CN" altLang="en-US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en-US" altLang="zh-CN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人的均向上进位取整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学院缺乏企业专家资源的，可自行联系校本部相关学院，协商共享企业专家资源。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70000"/>
              </a:lnSpc>
              <a:buFontTx/>
              <a:buAutoNum type="arabicPeriod"/>
            </a:pP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若学院仍缺乏企业专家资源的，可联系凡科系统客服使用凡科系统的企业专家资源。</a:t>
            </a:r>
            <a:endParaRPr lang="en-US" altLang="zh-CN" b="1" spc="5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C269B24E-1545-99DE-D2C4-AD91AB4EF405}"/>
              </a:ext>
            </a:extLst>
          </p:cNvPr>
          <p:cNvSpPr txBox="1"/>
          <p:nvPr/>
        </p:nvSpPr>
        <p:spPr>
          <a:xfrm>
            <a:off x="501141" y="880849"/>
            <a:ext cx="10342830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70535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800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企业专家数量要求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29784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FBFB-0ABB-5278-0530-0213B6B6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70C8D3-ECBD-627F-62DB-3D8EF7C85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5080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校区学位工作要求与提示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67E1381E-FAEC-ACB4-37AD-49C37AC63FD3}"/>
              </a:ext>
            </a:extLst>
          </p:cNvPr>
          <p:cNvSpPr txBox="1"/>
          <p:nvPr/>
        </p:nvSpPr>
        <p:spPr>
          <a:xfrm>
            <a:off x="501141" y="880849"/>
            <a:ext cx="10342830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70535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800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企业专家数量要求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C8A64E-4E5D-E27E-EEAB-0F28FD36330C}"/>
              </a:ext>
            </a:extLst>
          </p:cNvPr>
          <p:cNvSpPr txBox="1"/>
          <p:nvPr/>
        </p:nvSpPr>
        <p:spPr>
          <a:xfrm>
            <a:off x="558190" y="1752033"/>
            <a:ext cx="11132669" cy="966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en-US" altLang="zh-CN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机械工程专业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机器人技术方向今年预计毕业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人，则应该建设有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7*1/2=3.5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人的企业专家库，不足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人向上进位取整，即需要邀请至少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名企业专家参与此方向的论文评阅。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659788-F590-56FB-FC4E-4DFF717D4D7C}"/>
              </a:ext>
            </a:extLst>
          </p:cNvPr>
          <p:cNvSpPr txBox="1"/>
          <p:nvPr/>
        </p:nvSpPr>
        <p:spPr>
          <a:xfrm>
            <a:off x="501141" y="2985939"/>
            <a:ext cx="11132668" cy="1889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en-US" altLang="zh-CN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石油与天然气工程专业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油气藏渗流理论与开发技术方向和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油气田钻采力学与控制工程方向不可直接共享企业专家，应该根据各方向须评阅论文数计算，若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开发方向今年预计毕业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人，则应该建设有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17*1/3=5.67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人的企业专家库，不足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人向上进位取整，即需要邀请至少</a:t>
            </a:r>
            <a:r>
              <a:rPr lang="en-US" altLang="zh-CN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名企业专家参与此方向的论文评阅。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86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CFFCF-119E-4179-471C-3C83105DC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854E48-07AF-A33C-6B9B-48097C964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5080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校区评阅费用支付提示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DCEBD9B-59E6-C942-4F48-838C9D099226}"/>
              </a:ext>
            </a:extLst>
          </p:cNvPr>
          <p:cNvSpPr/>
          <p:nvPr/>
        </p:nvSpPr>
        <p:spPr>
          <a:xfrm>
            <a:off x="4881014" y="1194437"/>
            <a:ext cx="45719" cy="114298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0" y="4318"/>
                </a:moveTo>
                <a:lnTo>
                  <a:pt x="0" y="17525"/>
                </a:lnTo>
                <a:lnTo>
                  <a:pt x="4191" y="17525"/>
                </a:lnTo>
                <a:lnTo>
                  <a:pt x="4191" y="21971"/>
                </a:lnTo>
                <a:lnTo>
                  <a:pt x="8509" y="11049"/>
                </a:lnTo>
                <a:lnTo>
                  <a:pt x="6004" y="4445"/>
                </a:lnTo>
                <a:lnTo>
                  <a:pt x="4318" y="4445"/>
                </a:lnTo>
                <a:lnTo>
                  <a:pt x="0" y="4318"/>
                </a:lnTo>
                <a:close/>
              </a:path>
              <a:path w="8889" h="22225">
                <a:moveTo>
                  <a:pt x="4318" y="0"/>
                </a:moveTo>
                <a:lnTo>
                  <a:pt x="4318" y="4445"/>
                </a:lnTo>
                <a:lnTo>
                  <a:pt x="6004" y="4445"/>
                </a:lnTo>
                <a:lnTo>
                  <a:pt x="4318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1577B907-94AD-1461-FF50-364EE1BBA420}"/>
              </a:ext>
            </a:extLst>
          </p:cNvPr>
          <p:cNvSpPr/>
          <p:nvPr/>
        </p:nvSpPr>
        <p:spPr>
          <a:xfrm>
            <a:off x="9629710" y="1248147"/>
            <a:ext cx="45719" cy="53602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9144" y="0"/>
                </a:moveTo>
                <a:lnTo>
                  <a:pt x="9144" y="4318"/>
                </a:lnTo>
                <a:lnTo>
                  <a:pt x="0" y="4318"/>
                </a:lnTo>
                <a:lnTo>
                  <a:pt x="0" y="17018"/>
                </a:lnTo>
                <a:lnTo>
                  <a:pt x="9144" y="17018"/>
                </a:lnTo>
                <a:lnTo>
                  <a:pt x="9144" y="21336"/>
                </a:lnTo>
                <a:lnTo>
                  <a:pt x="18288" y="10668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B16BA296-C045-A0DF-67D1-DD8F1735597D}"/>
              </a:ext>
            </a:extLst>
          </p:cNvPr>
          <p:cNvSpPr/>
          <p:nvPr/>
        </p:nvSpPr>
        <p:spPr>
          <a:xfrm>
            <a:off x="2820112" y="1219200"/>
            <a:ext cx="1474981" cy="8566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3408F5A-B04A-AAE2-77E1-CD04667C5544}"/>
              </a:ext>
            </a:extLst>
          </p:cNvPr>
          <p:cNvSpPr txBox="1"/>
          <p:nvPr/>
        </p:nvSpPr>
        <p:spPr>
          <a:xfrm>
            <a:off x="2911914" y="1330184"/>
            <a:ext cx="1267603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短信提醒</a:t>
            </a:r>
            <a:endParaRPr lang="en-US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费用未结清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6F8D444-F015-B1FB-F490-6BE8349F84B9}"/>
              </a:ext>
            </a:extLst>
          </p:cNvPr>
          <p:cNvSpPr/>
          <p:nvPr/>
        </p:nvSpPr>
        <p:spPr>
          <a:xfrm>
            <a:off x="4679975" y="1219200"/>
            <a:ext cx="1628093" cy="8566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42A9602-2914-D729-C3B5-9403AAA9A1EF}"/>
              </a:ext>
            </a:extLst>
          </p:cNvPr>
          <p:cNvSpPr txBox="1"/>
          <p:nvPr/>
        </p:nvSpPr>
        <p:spPr>
          <a:xfrm>
            <a:off x="4792243" y="1293572"/>
            <a:ext cx="1424581" cy="6576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25000"/>
              </a:lnSpc>
              <a:spcBef>
                <a:spcPts val="100"/>
              </a:spcBef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联系客服提供税号等信息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3746324-7570-2A11-D155-F4913B6366CE}"/>
              </a:ext>
            </a:extLst>
          </p:cNvPr>
          <p:cNvSpPr/>
          <p:nvPr/>
        </p:nvSpPr>
        <p:spPr>
          <a:xfrm>
            <a:off x="6679757" y="1219200"/>
            <a:ext cx="1369278" cy="8566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A88A55D1-E996-1D2E-9AB1-DCE8676C4F11}"/>
              </a:ext>
            </a:extLst>
          </p:cNvPr>
          <p:cNvSpPr/>
          <p:nvPr/>
        </p:nvSpPr>
        <p:spPr>
          <a:xfrm>
            <a:off x="8482138" y="1219200"/>
            <a:ext cx="1299027" cy="8566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C0F04DA2-A8C2-B98D-5DDE-F45FD5870B83}"/>
              </a:ext>
            </a:extLst>
          </p:cNvPr>
          <p:cNvSpPr txBox="1"/>
          <p:nvPr/>
        </p:nvSpPr>
        <p:spPr>
          <a:xfrm>
            <a:off x="6779286" y="1330184"/>
            <a:ext cx="1170220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邮箱查收</a:t>
            </a:r>
            <a:endParaRPr lang="en-US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费用发票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40AA13B6-987C-10DB-4F37-AC26AD55A4E6}"/>
              </a:ext>
            </a:extLst>
          </p:cNvPr>
          <p:cNvSpPr/>
          <p:nvPr/>
        </p:nvSpPr>
        <p:spPr>
          <a:xfrm>
            <a:off x="4235651" y="1509423"/>
            <a:ext cx="565634" cy="195931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509015" y="0"/>
                </a:moveTo>
                <a:lnTo>
                  <a:pt x="509015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09015" y="160020"/>
                </a:lnTo>
                <a:lnTo>
                  <a:pt x="509015" y="213360"/>
                </a:lnTo>
                <a:lnTo>
                  <a:pt x="615696" y="106680"/>
                </a:lnTo>
                <a:lnTo>
                  <a:pt x="50901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D9EDA8B5-EF11-7D57-8595-6B9867CB29DC}"/>
              </a:ext>
            </a:extLst>
          </p:cNvPr>
          <p:cNvSpPr/>
          <p:nvPr/>
        </p:nvSpPr>
        <p:spPr>
          <a:xfrm>
            <a:off x="4235651" y="1509423"/>
            <a:ext cx="565634" cy="195931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0" y="53339"/>
                </a:moveTo>
                <a:lnTo>
                  <a:pt x="509015" y="53339"/>
                </a:lnTo>
                <a:lnTo>
                  <a:pt x="509015" y="0"/>
                </a:lnTo>
                <a:lnTo>
                  <a:pt x="615696" y="106680"/>
                </a:lnTo>
                <a:lnTo>
                  <a:pt x="509015" y="213360"/>
                </a:lnTo>
                <a:lnTo>
                  <a:pt x="509015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FD052A0B-88A6-ABED-FE11-766B05B441A2}"/>
              </a:ext>
            </a:extLst>
          </p:cNvPr>
          <p:cNvSpPr/>
          <p:nvPr/>
        </p:nvSpPr>
        <p:spPr>
          <a:xfrm>
            <a:off x="8004923" y="1509423"/>
            <a:ext cx="566800" cy="195931"/>
          </a:xfrm>
          <a:custGeom>
            <a:avLst/>
            <a:gdLst/>
            <a:ahLst/>
            <a:cxnLst/>
            <a:rect l="l" t="t" r="r" b="b"/>
            <a:pathLst>
              <a:path w="617220" h="213359">
                <a:moveTo>
                  <a:pt x="510540" y="0"/>
                </a:moveTo>
                <a:lnTo>
                  <a:pt x="510540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10540" y="160020"/>
                </a:lnTo>
                <a:lnTo>
                  <a:pt x="510540" y="213360"/>
                </a:lnTo>
                <a:lnTo>
                  <a:pt x="617220" y="106680"/>
                </a:lnTo>
                <a:lnTo>
                  <a:pt x="51054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C92C4AF7-E823-B6E3-252C-8DE93B3DB594}"/>
              </a:ext>
            </a:extLst>
          </p:cNvPr>
          <p:cNvSpPr/>
          <p:nvPr/>
        </p:nvSpPr>
        <p:spPr>
          <a:xfrm>
            <a:off x="8004923" y="1509423"/>
            <a:ext cx="566800" cy="195931"/>
          </a:xfrm>
          <a:custGeom>
            <a:avLst/>
            <a:gdLst/>
            <a:ahLst/>
            <a:cxnLst/>
            <a:rect l="l" t="t" r="r" b="b"/>
            <a:pathLst>
              <a:path w="617220" h="213359">
                <a:moveTo>
                  <a:pt x="0" y="53339"/>
                </a:moveTo>
                <a:lnTo>
                  <a:pt x="510540" y="53339"/>
                </a:lnTo>
                <a:lnTo>
                  <a:pt x="510540" y="0"/>
                </a:lnTo>
                <a:lnTo>
                  <a:pt x="617220" y="106680"/>
                </a:lnTo>
                <a:lnTo>
                  <a:pt x="510540" y="213360"/>
                </a:lnTo>
                <a:lnTo>
                  <a:pt x="510540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F65C25D-DF16-5E08-08B5-1C55CB323E4D}"/>
              </a:ext>
            </a:extLst>
          </p:cNvPr>
          <p:cNvSpPr/>
          <p:nvPr/>
        </p:nvSpPr>
        <p:spPr>
          <a:xfrm>
            <a:off x="6242560" y="1509423"/>
            <a:ext cx="565634" cy="195931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509016" y="0"/>
                </a:moveTo>
                <a:lnTo>
                  <a:pt x="509016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09016" y="160020"/>
                </a:lnTo>
                <a:lnTo>
                  <a:pt x="509016" y="213360"/>
                </a:lnTo>
                <a:lnTo>
                  <a:pt x="615696" y="106680"/>
                </a:lnTo>
                <a:lnTo>
                  <a:pt x="50901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8E65A2C0-5C22-BD29-8D58-BF34D04F0D0C}"/>
              </a:ext>
            </a:extLst>
          </p:cNvPr>
          <p:cNvSpPr/>
          <p:nvPr/>
        </p:nvSpPr>
        <p:spPr>
          <a:xfrm>
            <a:off x="6242560" y="1509423"/>
            <a:ext cx="565634" cy="195931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0" y="53339"/>
                </a:moveTo>
                <a:lnTo>
                  <a:pt x="509016" y="53339"/>
                </a:lnTo>
                <a:lnTo>
                  <a:pt x="509016" y="0"/>
                </a:lnTo>
                <a:lnTo>
                  <a:pt x="615696" y="106680"/>
                </a:lnTo>
                <a:lnTo>
                  <a:pt x="509016" y="213360"/>
                </a:lnTo>
                <a:lnTo>
                  <a:pt x="509016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271B960-DE85-432C-33BD-6A6812D2C8AE}"/>
              </a:ext>
            </a:extLst>
          </p:cNvPr>
          <p:cNvSpPr txBox="1"/>
          <p:nvPr/>
        </p:nvSpPr>
        <p:spPr>
          <a:xfrm>
            <a:off x="432447" y="1414008"/>
            <a:ext cx="205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凡科系统结算流程</a:t>
            </a: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62933455-96CA-85E1-DDED-2F516D1707D9}"/>
              </a:ext>
            </a:extLst>
          </p:cNvPr>
          <p:cNvSpPr txBox="1"/>
          <p:nvPr/>
        </p:nvSpPr>
        <p:spPr>
          <a:xfrm>
            <a:off x="8482137" y="1329692"/>
            <a:ext cx="1299027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统计院内</a:t>
            </a:r>
            <a:endParaRPr lang="en-US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支付方式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3AF79875-ABCA-5D45-C508-341D78068F33}"/>
              </a:ext>
            </a:extLst>
          </p:cNvPr>
          <p:cNvSpPr/>
          <p:nvPr/>
        </p:nvSpPr>
        <p:spPr>
          <a:xfrm>
            <a:off x="11356114" y="1248147"/>
            <a:ext cx="45719" cy="53602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9144" y="0"/>
                </a:moveTo>
                <a:lnTo>
                  <a:pt x="9144" y="4318"/>
                </a:lnTo>
                <a:lnTo>
                  <a:pt x="0" y="4318"/>
                </a:lnTo>
                <a:lnTo>
                  <a:pt x="0" y="17018"/>
                </a:lnTo>
                <a:lnTo>
                  <a:pt x="9144" y="17018"/>
                </a:lnTo>
                <a:lnTo>
                  <a:pt x="9144" y="21336"/>
                </a:lnTo>
                <a:lnTo>
                  <a:pt x="18288" y="10668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57FDD52F-EF5C-F013-E91A-99BA8C86B92F}"/>
              </a:ext>
            </a:extLst>
          </p:cNvPr>
          <p:cNvSpPr/>
          <p:nvPr/>
        </p:nvSpPr>
        <p:spPr>
          <a:xfrm>
            <a:off x="10208542" y="1219200"/>
            <a:ext cx="1299027" cy="8566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5A266998-1B2A-89EE-1692-B7BD929B5E2E}"/>
              </a:ext>
            </a:extLst>
          </p:cNvPr>
          <p:cNvSpPr/>
          <p:nvPr/>
        </p:nvSpPr>
        <p:spPr>
          <a:xfrm>
            <a:off x="9731327" y="1509423"/>
            <a:ext cx="566800" cy="195931"/>
          </a:xfrm>
          <a:custGeom>
            <a:avLst/>
            <a:gdLst/>
            <a:ahLst/>
            <a:cxnLst/>
            <a:rect l="l" t="t" r="r" b="b"/>
            <a:pathLst>
              <a:path w="617220" h="213359">
                <a:moveTo>
                  <a:pt x="510540" y="0"/>
                </a:moveTo>
                <a:lnTo>
                  <a:pt x="510540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10540" y="160020"/>
                </a:lnTo>
                <a:lnTo>
                  <a:pt x="510540" y="213360"/>
                </a:lnTo>
                <a:lnTo>
                  <a:pt x="617220" y="106680"/>
                </a:lnTo>
                <a:lnTo>
                  <a:pt x="51054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36530F89-416E-14D6-1E62-4806B6169773}"/>
              </a:ext>
            </a:extLst>
          </p:cNvPr>
          <p:cNvSpPr/>
          <p:nvPr/>
        </p:nvSpPr>
        <p:spPr>
          <a:xfrm>
            <a:off x="9731327" y="1509423"/>
            <a:ext cx="566800" cy="195931"/>
          </a:xfrm>
          <a:custGeom>
            <a:avLst/>
            <a:gdLst/>
            <a:ahLst/>
            <a:cxnLst/>
            <a:rect l="l" t="t" r="r" b="b"/>
            <a:pathLst>
              <a:path w="617220" h="213359">
                <a:moveTo>
                  <a:pt x="0" y="53339"/>
                </a:moveTo>
                <a:lnTo>
                  <a:pt x="510540" y="53339"/>
                </a:lnTo>
                <a:lnTo>
                  <a:pt x="510540" y="0"/>
                </a:lnTo>
                <a:lnTo>
                  <a:pt x="617220" y="106680"/>
                </a:lnTo>
                <a:lnTo>
                  <a:pt x="510540" y="213360"/>
                </a:lnTo>
                <a:lnTo>
                  <a:pt x="510540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A81443DF-7A75-7580-3F8C-02D91AA09099}"/>
              </a:ext>
            </a:extLst>
          </p:cNvPr>
          <p:cNvSpPr txBox="1"/>
          <p:nvPr/>
        </p:nvSpPr>
        <p:spPr>
          <a:xfrm>
            <a:off x="10208541" y="1329692"/>
            <a:ext cx="1299027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联系校区</a:t>
            </a:r>
            <a:endParaRPr lang="en-US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财务结算</a:t>
            </a:r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10DFB08E-6EC2-AFD7-247C-023BEB36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4" y="2951060"/>
            <a:ext cx="4495800" cy="163899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89B3B4A-73D8-8E55-02F7-CF5A811A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608"/>
          <a:stretch/>
        </p:blipFill>
        <p:spPr>
          <a:xfrm>
            <a:off x="6210608" y="2319550"/>
            <a:ext cx="5145506" cy="290201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BB1B99D8-C710-D144-2072-EA18E81AFF6C}"/>
              </a:ext>
            </a:extLst>
          </p:cNvPr>
          <p:cNvSpPr txBox="1"/>
          <p:nvPr/>
        </p:nvSpPr>
        <p:spPr>
          <a:xfrm>
            <a:off x="558190" y="5348577"/>
            <a:ext cx="10949378" cy="11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校区财务部反馈，学院可按学生收集导师用于支付评审费的账号卡信息，汇总后交由财务部统一划转。校本部通常使用“</a:t>
            </a:r>
            <a:r>
              <a:rPr lang="en-US" altLang="zh-CN" sz="18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”开头的经费卡划转，校区可参考使用“</a:t>
            </a:r>
            <a:r>
              <a:rPr lang="en-US" altLang="zh-CN" sz="18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KLX</a:t>
            </a:r>
            <a:r>
              <a:rPr lang="zh-CN" altLang="en-US" sz="1800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spc="5" dirty="0">
                <a:solidFill>
                  <a:srgbClr val="3A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开头的经费卡，具体请咨询与各学院对接的财务部老师。使用其他支付方式的导师或学院，可由学院自行决定如何支付。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5138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5"/>
              </a:spcBef>
            </a:pPr>
            <a:r>
              <a:rPr dirty="0"/>
              <a:t>如有任何疑</a:t>
            </a:r>
            <a:r>
              <a:rPr spc="-10" dirty="0"/>
              <a:t>问</a:t>
            </a:r>
            <a:r>
              <a:rPr spc="-5" dirty="0"/>
              <a:t>,</a:t>
            </a:r>
            <a:r>
              <a:rPr dirty="0"/>
              <a:t>请随时与</a:t>
            </a:r>
            <a:r>
              <a:rPr spc="-15" dirty="0"/>
              <a:t>我</a:t>
            </a:r>
            <a:r>
              <a:rPr dirty="0"/>
              <a:t>们联系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731463"/>
            <a:ext cx="12192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3401060" algn="l"/>
              </a:tabLst>
            </a:pPr>
            <a:r>
              <a:rPr lang="zh-CN" altLang="en-US" sz="2800" b="1" spc="-5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校区研究生部：翟鹏    </a:t>
            </a:r>
            <a:r>
              <a:rPr lang="en-US" altLang="zh-CN" sz="2800" b="1" spc="-5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0990-6633733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学位论文送审流程及规定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688" y="1078681"/>
            <a:ext cx="11655425" cy="466153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2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二、学位论文送审条件</a:t>
            </a:r>
            <a:endParaRPr sz="2800" dirty="0">
              <a:latin typeface="微软雅黑"/>
              <a:cs typeface="微软雅黑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1．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研究生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学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位论文应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通过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开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题报告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论证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，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且从开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题到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答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辩的时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间满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足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相关要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求：</a:t>
            </a:r>
            <a:endParaRPr sz="2000" dirty="0">
              <a:latin typeface="黑体"/>
              <a:cs typeface="黑体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buClr>
                <a:srgbClr val="404040"/>
              </a:buClr>
              <a:buSzPct val="95000"/>
              <a:tabLst>
                <a:tab pos="653415" algn="l"/>
              </a:tabLst>
            </a:pPr>
            <a:r>
              <a:rPr lang="zh-CN" altLang="en-US" sz="2000" b="1" dirty="0">
                <a:latin typeface="黑体"/>
                <a:cs typeface="黑体"/>
              </a:rPr>
              <a:t>（</a:t>
            </a:r>
            <a:r>
              <a:rPr lang="en-US" altLang="zh-CN" sz="2000" b="1" dirty="0">
                <a:latin typeface="黑体"/>
                <a:cs typeface="黑体"/>
              </a:rPr>
              <a:t>1</a:t>
            </a:r>
            <a:r>
              <a:rPr lang="zh-CN" altLang="en-US" sz="2000" b="1" dirty="0">
                <a:latin typeface="黑体"/>
                <a:cs typeface="黑体"/>
              </a:rPr>
              <a:t>）</a:t>
            </a:r>
            <a:r>
              <a:rPr sz="2000" b="1" dirty="0" err="1">
                <a:solidFill>
                  <a:srgbClr val="FF0000"/>
                </a:solidFill>
                <a:latin typeface="黑体"/>
                <a:cs typeface="黑体"/>
              </a:rPr>
              <a:t>学术</a:t>
            </a:r>
            <a:r>
              <a:rPr sz="2000" b="1" spc="-5" dirty="0" err="1">
                <a:solidFill>
                  <a:srgbClr val="FF0000"/>
                </a:solidFill>
                <a:latin typeface="黑体"/>
                <a:cs typeface="黑体"/>
              </a:rPr>
              <a:t>型</a:t>
            </a:r>
            <a:r>
              <a:rPr sz="2000" b="1" dirty="0" err="1">
                <a:solidFill>
                  <a:srgbClr val="FF0000"/>
                </a:solidFill>
                <a:latin typeface="黑体"/>
                <a:cs typeface="黑体"/>
              </a:rPr>
              <a:t>硕士研究</a:t>
            </a:r>
            <a:r>
              <a:rPr sz="2000" b="1" spc="-5" dirty="0" err="1">
                <a:solidFill>
                  <a:srgbClr val="FF0000"/>
                </a:solidFill>
                <a:latin typeface="黑体"/>
                <a:cs typeface="黑体"/>
              </a:rPr>
              <a:t>生</a:t>
            </a:r>
            <a:r>
              <a:rPr sz="2000" b="1" dirty="0" err="1">
                <a:solidFill>
                  <a:srgbClr val="FF0000"/>
                </a:solidFill>
                <a:latin typeface="黑体"/>
                <a:cs typeface="黑体"/>
              </a:rPr>
              <a:t>：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三年制硕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士研究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生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学位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论文工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作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时间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从论文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开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题报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告论证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到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提交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评阅应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不</a:t>
            </a:r>
            <a:r>
              <a:rPr sz="2000" b="1" dirty="0" err="1">
                <a:solidFill>
                  <a:srgbClr val="404040"/>
                </a:solidFill>
                <a:latin typeface="黑体"/>
                <a:cs typeface="黑体"/>
              </a:rPr>
              <a:t>少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于</a:t>
            </a:r>
            <a:endParaRPr sz="2000" dirty="0">
              <a:latin typeface="黑体"/>
              <a:cs typeface="黑体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10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个月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；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二年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制硕士研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究生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学位论文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工作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时间从论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文开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题报告论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证到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提交评阅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应不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少</a:t>
            </a:r>
            <a:r>
              <a:rPr sz="2000" b="1" spc="55" dirty="0">
                <a:solidFill>
                  <a:srgbClr val="404040"/>
                </a:solidFill>
                <a:latin typeface="黑体"/>
                <a:cs typeface="黑体"/>
              </a:rPr>
              <a:t>于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6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个月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buClr>
                <a:srgbClr val="404040"/>
              </a:buClr>
              <a:buSzPct val="95000"/>
              <a:tabLst>
                <a:tab pos="653415" algn="l"/>
              </a:tabLst>
            </a:pPr>
            <a:r>
              <a:rPr lang="zh-CN" altLang="en-US" sz="2000" b="1" spc="5" dirty="0">
                <a:latin typeface="黑体"/>
                <a:cs typeface="黑体"/>
              </a:rPr>
              <a:t>（</a:t>
            </a:r>
            <a:r>
              <a:rPr lang="en-US" altLang="zh-CN" sz="2000" b="1" spc="5" dirty="0">
                <a:latin typeface="黑体"/>
                <a:cs typeface="黑体"/>
              </a:rPr>
              <a:t>2</a:t>
            </a:r>
            <a:r>
              <a:rPr lang="zh-CN" altLang="en-US" sz="2000" b="1" spc="5" dirty="0">
                <a:latin typeface="黑体"/>
                <a:cs typeface="黑体"/>
              </a:rPr>
              <a:t>）</a:t>
            </a:r>
            <a:r>
              <a:rPr sz="2000" b="1" spc="5" dirty="0" err="1">
                <a:solidFill>
                  <a:srgbClr val="FF0000"/>
                </a:solidFill>
                <a:latin typeface="黑体"/>
                <a:cs typeface="黑体"/>
              </a:rPr>
              <a:t>专业</a:t>
            </a:r>
            <a:r>
              <a:rPr sz="2000" b="1" spc="-5" dirty="0" err="1">
                <a:solidFill>
                  <a:srgbClr val="FF0000"/>
                </a:solidFill>
                <a:latin typeface="黑体"/>
                <a:cs typeface="黑体"/>
              </a:rPr>
              <a:t>型</a:t>
            </a:r>
            <a:r>
              <a:rPr sz="2000" b="1" spc="5" dirty="0" err="1">
                <a:solidFill>
                  <a:srgbClr val="FF0000"/>
                </a:solidFill>
                <a:latin typeface="黑体"/>
                <a:cs typeface="黑体"/>
              </a:rPr>
              <a:t>硕士研究</a:t>
            </a:r>
            <a:r>
              <a:rPr sz="2000" b="1" spc="-5" dirty="0" err="1">
                <a:solidFill>
                  <a:srgbClr val="FF0000"/>
                </a:solidFill>
                <a:latin typeface="黑体"/>
                <a:cs typeface="黑体"/>
              </a:rPr>
              <a:t>生</a:t>
            </a:r>
            <a:r>
              <a:rPr sz="2000" b="1" spc="5" dirty="0" err="1">
                <a:solidFill>
                  <a:srgbClr val="FF0000"/>
                </a:solidFill>
                <a:latin typeface="黑体"/>
                <a:cs typeface="黑体"/>
              </a:rPr>
              <a:t>：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三年制专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业硕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士研究生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学位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论文工作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时间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从论文开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题报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告论证到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提交</a:t>
            </a:r>
            <a:r>
              <a:rPr sz="2000" b="1" spc="5" dirty="0" err="1">
                <a:solidFill>
                  <a:srgbClr val="404040"/>
                </a:solidFill>
                <a:latin typeface="黑体"/>
                <a:cs typeface="黑体"/>
              </a:rPr>
              <a:t>评阅应</a:t>
            </a:r>
            <a:r>
              <a:rPr sz="2000" b="1" spc="-5" dirty="0" err="1">
                <a:solidFill>
                  <a:srgbClr val="404040"/>
                </a:solidFill>
                <a:latin typeface="黑体"/>
                <a:cs typeface="黑体"/>
              </a:rPr>
              <a:t>不</a:t>
            </a:r>
            <a:endParaRPr sz="2000" dirty="0">
              <a:latin typeface="黑体"/>
              <a:cs typeface="黑体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少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于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10</a:t>
            </a: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个月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；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二年制专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业硕士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研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究生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学位论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文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工作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时间从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论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文开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题报告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论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证到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提交评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阅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应不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少</a:t>
            </a:r>
            <a:r>
              <a:rPr sz="2000" b="1" spc="30" dirty="0">
                <a:solidFill>
                  <a:srgbClr val="404040"/>
                </a:solidFill>
                <a:latin typeface="黑体"/>
                <a:cs typeface="黑体"/>
              </a:rPr>
              <a:t>于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4</a:t>
            </a: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个月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buClr>
                <a:srgbClr val="404040"/>
              </a:buClr>
              <a:buSzPct val="95000"/>
              <a:tabLst>
                <a:tab pos="653415" algn="l"/>
              </a:tabLst>
            </a:pPr>
            <a:r>
              <a:rPr lang="zh-CN" altLang="en-US" sz="2000" b="1" spc="5" dirty="0">
                <a:latin typeface="黑体"/>
                <a:cs typeface="黑体"/>
              </a:rPr>
              <a:t>（</a:t>
            </a:r>
            <a:r>
              <a:rPr lang="en-US" altLang="zh-CN" sz="2000" b="1" spc="5" dirty="0">
                <a:latin typeface="黑体"/>
                <a:cs typeface="黑体"/>
              </a:rPr>
              <a:t>3</a:t>
            </a:r>
            <a:r>
              <a:rPr lang="zh-CN" altLang="en-US" sz="2000" b="1" spc="5" dirty="0">
                <a:latin typeface="黑体"/>
                <a:cs typeface="黑体"/>
              </a:rPr>
              <a:t>）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博士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学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位论</a:t>
            </a:r>
            <a:r>
              <a:rPr sz="2000" b="1" spc="15" dirty="0">
                <a:solidFill>
                  <a:srgbClr val="FF0000"/>
                </a:solidFill>
                <a:latin typeface="黑体"/>
                <a:cs typeface="黑体"/>
              </a:rPr>
              <a:t>文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工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作时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间从论文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开题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报告论证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到提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交评阅应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不少</a:t>
            </a:r>
            <a:r>
              <a:rPr sz="2000" b="1" spc="35" dirty="0">
                <a:solidFill>
                  <a:srgbClr val="404040"/>
                </a:solidFill>
                <a:latin typeface="黑体"/>
                <a:cs typeface="黑体"/>
              </a:rPr>
              <a:t>于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18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个月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396875" indent="-384175" algn="just">
              <a:lnSpc>
                <a:spcPct val="100000"/>
              </a:lnSpc>
              <a:spcBef>
                <a:spcPts val="1200"/>
              </a:spcBef>
              <a:buClr>
                <a:srgbClr val="404040"/>
              </a:buClr>
              <a:buSzPct val="95000"/>
              <a:buAutoNum type="arabicPeriod" startAt="2"/>
              <a:tabLst>
                <a:tab pos="397510" algn="l"/>
              </a:tabLst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学位论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文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经导师评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阅后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，导师同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意答</a:t>
            </a:r>
            <a:r>
              <a:rPr sz="2000" b="1" spc="30" dirty="0">
                <a:solidFill>
                  <a:srgbClr val="FF0000"/>
                </a:solidFill>
                <a:latin typeface="黑体"/>
                <a:cs typeface="黑体"/>
              </a:rPr>
              <a:t>辩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  <a:p>
            <a:pPr marL="398145" indent="-385445" algn="just">
              <a:lnSpc>
                <a:spcPct val="100000"/>
              </a:lnSpc>
              <a:spcBef>
                <a:spcPts val="1200"/>
              </a:spcBef>
              <a:buSzPct val="95000"/>
              <a:buAutoNum type="arabicPeriod" startAt="2"/>
              <a:tabLst>
                <a:tab pos="398780" algn="l"/>
              </a:tabLst>
            </a:pP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通过各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学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院（研究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院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）</a:t>
            </a: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文字重复</a:t>
            </a:r>
            <a:r>
              <a:rPr sz="2000" b="1" spc="-5" dirty="0">
                <a:solidFill>
                  <a:srgbClr val="FF0000"/>
                </a:solidFill>
                <a:latin typeface="黑体"/>
                <a:cs typeface="黑体"/>
              </a:rPr>
              <a:t>率检</a:t>
            </a: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测</a:t>
            </a:r>
            <a:r>
              <a:rPr sz="2000" b="1" dirty="0">
                <a:solidFill>
                  <a:srgbClr val="404040"/>
                </a:solidFill>
                <a:latin typeface="黑体"/>
                <a:cs typeface="黑体"/>
              </a:rPr>
              <a:t>要求。</a:t>
            </a:r>
            <a:endParaRPr sz="2000" dirty="0">
              <a:latin typeface="黑体"/>
              <a:cs typeface="黑体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以上要求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由学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院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审核通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过后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，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方可进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行学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位</a:t>
            </a:r>
            <a:r>
              <a:rPr sz="2000" b="1" spc="5" dirty="0">
                <a:solidFill>
                  <a:srgbClr val="404040"/>
                </a:solidFill>
                <a:latin typeface="黑体"/>
                <a:cs typeface="黑体"/>
              </a:rPr>
              <a:t>论文外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送评</a:t>
            </a:r>
            <a:r>
              <a:rPr sz="2000" b="1" spc="10" dirty="0">
                <a:solidFill>
                  <a:srgbClr val="404040"/>
                </a:solidFill>
                <a:latin typeface="黑体"/>
                <a:cs typeface="黑体"/>
              </a:rPr>
              <a:t>阅</a:t>
            </a:r>
            <a:r>
              <a:rPr sz="2000" b="1" spc="-5" dirty="0">
                <a:solidFill>
                  <a:srgbClr val="404040"/>
                </a:solidFill>
                <a:latin typeface="黑体"/>
                <a:cs typeface="黑体"/>
              </a:rPr>
              <a:t>。</a:t>
            </a:r>
            <a:endParaRPr sz="2000" dirty="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学位论文送审流程及规定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1185" y="460413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A3838"/>
                </a:solidFill>
                <a:latin typeface="黑体"/>
                <a:cs typeface="黑体"/>
              </a:rPr>
              <a:t>。</a:t>
            </a:r>
            <a:endParaRPr sz="1800">
              <a:latin typeface="黑体"/>
              <a:cs typeface="黑体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31303"/>
              </p:ext>
            </p:extLst>
          </p:nvPr>
        </p:nvGraphicFramePr>
        <p:xfrm>
          <a:off x="193675" y="1529714"/>
          <a:ext cx="11863704" cy="5064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学生类别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92519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首次送审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复评送审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618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 err="1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博士研究生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1270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破格录取的、被学业警示的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91440" marR="98425" algn="just">
                        <a:lnSpc>
                          <a:spcPct val="150000"/>
                        </a:lnSpc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或提前毕业的博士研究生的 </a:t>
                      </a:r>
                      <a:r>
                        <a:rPr sz="1800" b="1" spc="10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学位论文送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5位</a:t>
                      </a:r>
                      <a:r>
                        <a:rPr sz="1800" b="1" spc="10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同行专家评阅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ts val="2800"/>
                        </a:lnSpc>
                        <a:spcBef>
                          <a:spcPts val="100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学位论文的专家评阅意见中</a:t>
                      </a:r>
                      <a:r>
                        <a:rPr sz="1800" b="1" spc="5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有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X（X&gt;=2）个“修改后复评”或1</a:t>
                      </a:r>
                      <a:r>
                        <a:rPr sz="1800" b="1" spc="-10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个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378460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“不同意答辩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”的，经修改后再</a:t>
                      </a:r>
                      <a:r>
                        <a:rPr sz="1800" b="1" spc="5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送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2位同行专家进行盲评；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378460" indent="-286385">
                        <a:lnSpc>
                          <a:spcPts val="28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只有1个“修改后复评”，无需再送同行专家进行盲评。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4629">
                        <a:lnSpc>
                          <a:spcPts val="3240"/>
                        </a:lnSpc>
                        <a:spcBef>
                          <a:spcPts val="209"/>
                        </a:spcBef>
                      </a:pPr>
                      <a:r>
                        <a:rPr sz="1800" b="1" spc="10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其他博士研究生的学位论文 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送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3位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同行专家评阅。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238125" indent="-286385" algn="just">
                        <a:lnSpc>
                          <a:spcPts val="28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学位论文的专家评阅意见中如</a:t>
                      </a:r>
                      <a:r>
                        <a:rPr sz="1800" b="1" spc="5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有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X（X=1,2或3）个“修改后复评”但不含“不同意答辩”的，学位论文修改后</a:t>
                      </a:r>
                      <a:r>
                        <a:rPr sz="1800" b="1" spc="5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送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X位同行专家进行盲评（最多不超过2名）；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378460" indent="-286385" algn="just">
                        <a:lnSpc>
                          <a:spcPts val="28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ea typeface="+mn-ea"/>
                          <a:cs typeface="黑体"/>
                        </a:rPr>
                        <a:t>只有1个为“不同意答辩”的，经修改后再送2位同行专家进行盲评</a:t>
                      </a: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059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硕士研究生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1270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每篇硕士学位论文送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2位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同行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专家评阅。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1270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 algn="just">
                        <a:lnSpc>
                          <a:spcPts val="2800"/>
                        </a:lnSpc>
                        <a:spcBef>
                          <a:spcPts val="100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专家评阅意见中如有X个“修改后复评”但不含“不同意答辩”的，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378460" algn="just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学位论文修改后</a:t>
                      </a:r>
                      <a:r>
                        <a:rPr sz="1800" b="1" spc="5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送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X位同行专家进行评阅；</a:t>
                      </a:r>
                      <a:endParaRPr sz="1800" dirty="0">
                        <a:latin typeface="黑体"/>
                        <a:cs typeface="黑体"/>
                      </a:endParaRPr>
                    </a:p>
                    <a:p>
                      <a:pPr marL="378460" marR="125730" indent="-286385" algn="just">
                        <a:lnSpc>
                          <a:spcPts val="28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只有1个为“不同意答辩”，学位论文修改后再</a:t>
                      </a:r>
                      <a:r>
                        <a:rPr sz="1800" b="1" spc="5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送</a:t>
                      </a:r>
                      <a:r>
                        <a:rPr sz="1800" b="1" dirty="0">
                          <a:solidFill>
                            <a:srgbClr val="3A3838"/>
                          </a:solidFill>
                          <a:latin typeface="黑体"/>
                          <a:cs typeface="黑体"/>
                        </a:rPr>
                        <a:t>2位同行专家进行 评阅。</a:t>
                      </a:r>
                      <a:endParaRPr sz="1800" dirty="0">
                        <a:latin typeface="黑体"/>
                        <a:cs typeface="黑体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8688" y="1032510"/>
            <a:ext cx="3935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三、学位论文送审专家数</a:t>
            </a:r>
            <a:endParaRPr sz="2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学位论文送审流程及规定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90" y="1058672"/>
            <a:ext cx="357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四、学位论文评阅方式</a:t>
            </a:r>
            <a:endParaRPr sz="2800">
              <a:latin typeface="微软雅黑"/>
              <a:cs typeface="微软雅黑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9761"/>
              </p:ext>
            </p:extLst>
          </p:nvPr>
        </p:nvGraphicFramePr>
        <p:xfrm>
          <a:off x="228600" y="1510792"/>
          <a:ext cx="11811000" cy="504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7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博士生</a:t>
                      </a:r>
                      <a:endParaRPr sz="2000" dirty="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硕士生</a:t>
                      </a:r>
                      <a:endParaRPr sz="2000" dirty="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必须盲评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博士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研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究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生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/>
                        </a:rPr>
                        <a:t>克拉玛依校区招生和培养的研究生</a:t>
                      </a:r>
                      <a:endParaRPr lang="en-US" sz="2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破格录</a:t>
                      </a:r>
                      <a:r>
                        <a:rPr sz="2000" spc="-15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取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的</a:t>
                      </a:r>
                      <a:r>
                        <a:rPr sz="2000" spc="-15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、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被学业</a:t>
                      </a:r>
                      <a:r>
                        <a:rPr sz="2000" spc="-15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警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示</a:t>
                      </a:r>
                      <a:r>
                        <a:rPr sz="2000" spc="-15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的</a:t>
                      </a:r>
                      <a:r>
                        <a:rPr sz="2000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或提前</a:t>
                      </a:r>
                      <a:r>
                        <a:rPr sz="2000" spc="-15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毕</a:t>
                      </a:r>
                      <a:r>
                        <a:rPr sz="2000" spc="5" dirty="0" err="1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业</a:t>
                      </a:r>
                      <a:r>
                        <a:rPr sz="2000" spc="-15" dirty="0" err="1">
                          <a:latin typeface="黑体"/>
                          <a:cs typeface="黑体"/>
                        </a:rPr>
                        <a:t>的</a:t>
                      </a:r>
                      <a:r>
                        <a:rPr sz="2000" dirty="0" err="1">
                          <a:latin typeface="黑体"/>
                          <a:cs typeface="黑体"/>
                        </a:rPr>
                        <a:t>硕士研</a:t>
                      </a:r>
                      <a:r>
                        <a:rPr sz="2000" spc="-15" dirty="0" err="1">
                          <a:latin typeface="黑体"/>
                          <a:cs typeface="黑体"/>
                        </a:rPr>
                        <a:t>究</a:t>
                      </a:r>
                      <a:r>
                        <a:rPr sz="2000" dirty="0" err="1">
                          <a:latin typeface="黑体"/>
                          <a:cs typeface="黑体"/>
                        </a:rPr>
                        <a:t>生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；</a:t>
                      </a:r>
                    </a:p>
                    <a:p>
                      <a:pPr marL="43497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首次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（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含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首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次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在新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的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学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科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专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业）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以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第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一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导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师身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份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招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收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培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养指导</a:t>
                      </a:r>
                      <a:endParaRPr sz="2000" dirty="0">
                        <a:latin typeface="黑体"/>
                        <a:cs typeface="黑体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的硕士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研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究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生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的学位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论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文；</a:t>
                      </a:r>
                    </a:p>
                    <a:p>
                      <a:pPr marL="434975" marR="125730" indent="-34290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975" algn="l"/>
                        </a:tabLst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上一年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学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校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或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北京市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学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位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办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等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上级部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门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组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织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评阅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或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抽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检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的硕士学位论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文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，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被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认定为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“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存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在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问题学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位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论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文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”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的，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其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指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导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教师在随后两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个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年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度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指导的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同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一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学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科专业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的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硕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士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学位论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文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。</a:t>
                      </a:r>
                    </a:p>
                    <a:p>
                      <a:pPr marL="434975" marR="12573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除上述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必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须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盲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评的硕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士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学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位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论文之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外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，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参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加盲评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的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比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例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总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体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不低于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黑体"/>
                          <a:cs typeface="黑体"/>
                        </a:rPr>
                        <a:t>10%</a:t>
                      </a:r>
                      <a:r>
                        <a:rPr sz="2000" spc="-5" dirty="0">
                          <a:latin typeface="黑体"/>
                          <a:cs typeface="黑体"/>
                        </a:rPr>
                        <a:t>，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学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院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分委员会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可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在此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基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础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上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根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据本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院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实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际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情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况提高 盲评比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例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。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评阅专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家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数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spc="-10" dirty="0">
                          <a:latin typeface="黑体"/>
                          <a:cs typeface="黑体"/>
                        </a:rPr>
                        <a:t>3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或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5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人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spc="-10" dirty="0">
                          <a:latin typeface="黑体"/>
                          <a:cs typeface="黑体"/>
                        </a:rPr>
                        <a:t>2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人</a:t>
                      </a: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2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送审方式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spc="5" dirty="0">
                          <a:latin typeface="黑体"/>
                          <a:cs typeface="黑体"/>
                        </a:rPr>
                        <a:t>学位中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心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送审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5" dirty="0">
                          <a:latin typeface="黑体"/>
                          <a:cs typeface="黑体"/>
                        </a:rPr>
                        <a:t>凡科</a:t>
                      </a:r>
                      <a:r>
                        <a:rPr sz="2000" spc="-5" dirty="0">
                          <a:latin typeface="黑体"/>
                          <a:cs typeface="黑体"/>
                        </a:rPr>
                        <a:t>学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位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论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文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送审</a:t>
                      </a:r>
                      <a:r>
                        <a:rPr sz="2000" spc="-5" dirty="0">
                          <a:latin typeface="黑体"/>
                          <a:cs typeface="黑体"/>
                        </a:rPr>
                        <a:t>服</a:t>
                      </a:r>
                      <a:r>
                        <a:rPr sz="2000" spc="-10" dirty="0">
                          <a:latin typeface="黑体"/>
                          <a:cs typeface="黑体"/>
                        </a:rPr>
                        <a:t>务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（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方</a:t>
                      </a:r>
                      <a:r>
                        <a:rPr sz="2000" spc="5" dirty="0">
                          <a:latin typeface="黑体"/>
                          <a:cs typeface="黑体"/>
                        </a:rPr>
                        <a:t>法一）</a:t>
                      </a:r>
                      <a:endParaRPr sz="2000" dirty="0">
                        <a:latin typeface="黑体"/>
                        <a:cs typeface="黑体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研究生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信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息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管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理系统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送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审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管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理（方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法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二）</a:t>
                      </a: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组织送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审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单位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研究生院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dirty="0">
                          <a:latin typeface="黑体"/>
                          <a:cs typeface="黑体"/>
                        </a:rPr>
                        <a:t>各学院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分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委</a:t>
                      </a:r>
                      <a:r>
                        <a:rPr sz="2000" spc="-15" dirty="0">
                          <a:latin typeface="黑体"/>
                          <a:cs typeface="黑体"/>
                        </a:rPr>
                        <a:t>员</a:t>
                      </a:r>
                      <a:r>
                        <a:rPr sz="2000" dirty="0">
                          <a:latin typeface="黑体"/>
                          <a:cs typeface="黑体"/>
                        </a:rPr>
                        <a:t>会</a:t>
                      </a: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466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学生评阅申请</a:t>
            </a:r>
          </a:p>
        </p:txBody>
      </p:sp>
      <p:sp>
        <p:nvSpPr>
          <p:cNvPr id="3" name="object 3"/>
          <p:cNvSpPr/>
          <p:nvPr/>
        </p:nvSpPr>
        <p:spPr>
          <a:xfrm>
            <a:off x="508628" y="1203960"/>
            <a:ext cx="1695075" cy="506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68478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正式填写申请信息前，请仔细阅读填写说明。</a:t>
            </a:r>
          </a:p>
          <a:p>
            <a:pPr marL="2684780" marR="233679" indent="-34290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一级学科、二级学科（学术型可与学科专业不一致）、研究方向用于匹配送审专家以及学位 论文抽检。</a:t>
            </a:r>
          </a:p>
          <a:p>
            <a:pPr marL="2684780" indent="-342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填写研究方向（仅用于送审，存档学位论文研究方向与招收时一致）不能为空、不能写</a:t>
            </a:r>
          </a:p>
          <a:p>
            <a:pPr marL="2684780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“无”、最多3个，每个研究方向不超过8个字，不能用英文填写（除留学生）。</a:t>
            </a:r>
          </a:p>
          <a:p>
            <a:pPr marL="2684780" indent="-342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需要复评的研究生新增申请记录，送审性质选“复评送审”，待导师和学院审核通过后复评。</a:t>
            </a:r>
          </a:p>
          <a:p>
            <a:pPr marL="2684780" marR="233679" indent="-342900">
              <a:lnSpc>
                <a:spcPct val="150000"/>
              </a:lnSpc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专业型研究生需根据论文类型选定相应的学位论文专家评议书，具体要求由学院自定；学术 型研究生无需选择。</a:t>
            </a:r>
          </a:p>
          <a:p>
            <a:pPr marL="2684780" indent="-34290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博士研究生学位论文交学院办公室；硕士研究生学位论文在研究生信息管理系统上传。</a:t>
            </a:r>
          </a:p>
          <a:p>
            <a:pPr marL="2684780" indent="-342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684780" algn="l"/>
                <a:tab pos="2685415" algn="l"/>
              </a:tabLst>
            </a:pPr>
            <a:r>
              <a:rPr dirty="0"/>
              <a:t>提交学位论文符合盲评格式要求，应按照《盲审学位论文格式要求》制作。</a:t>
            </a:r>
          </a:p>
        </p:txBody>
      </p:sp>
      <p:sp>
        <p:nvSpPr>
          <p:cNvPr id="5" name="object 5"/>
          <p:cNvSpPr/>
          <p:nvPr/>
        </p:nvSpPr>
        <p:spPr>
          <a:xfrm>
            <a:off x="5114416" y="1123441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0" y="4318"/>
                </a:moveTo>
                <a:lnTo>
                  <a:pt x="0" y="17525"/>
                </a:lnTo>
                <a:lnTo>
                  <a:pt x="4191" y="17525"/>
                </a:lnTo>
                <a:lnTo>
                  <a:pt x="4191" y="21971"/>
                </a:lnTo>
                <a:lnTo>
                  <a:pt x="8509" y="11049"/>
                </a:lnTo>
                <a:lnTo>
                  <a:pt x="6004" y="4445"/>
                </a:lnTo>
                <a:lnTo>
                  <a:pt x="4318" y="4445"/>
                </a:lnTo>
                <a:lnTo>
                  <a:pt x="0" y="4318"/>
                </a:lnTo>
                <a:close/>
              </a:path>
              <a:path w="8889" h="22225">
                <a:moveTo>
                  <a:pt x="4318" y="0"/>
                </a:moveTo>
                <a:lnTo>
                  <a:pt x="4318" y="4445"/>
                </a:lnTo>
                <a:lnTo>
                  <a:pt x="6004" y="4445"/>
                </a:lnTo>
                <a:lnTo>
                  <a:pt x="4318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1975" y="1123441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09" h="22225">
                <a:moveTo>
                  <a:pt x="22554" y="17525"/>
                </a:moveTo>
                <a:lnTo>
                  <a:pt x="18033" y="17525"/>
                </a:lnTo>
                <a:lnTo>
                  <a:pt x="18160" y="21971"/>
                </a:lnTo>
                <a:lnTo>
                  <a:pt x="22554" y="17525"/>
                </a:lnTo>
                <a:close/>
              </a:path>
              <a:path w="29209" h="22225">
                <a:moveTo>
                  <a:pt x="17906" y="0"/>
                </a:moveTo>
                <a:lnTo>
                  <a:pt x="18033" y="4318"/>
                </a:lnTo>
                <a:lnTo>
                  <a:pt x="0" y="4445"/>
                </a:lnTo>
                <a:lnTo>
                  <a:pt x="126" y="17653"/>
                </a:lnTo>
                <a:lnTo>
                  <a:pt x="22554" y="17525"/>
                </a:lnTo>
                <a:lnTo>
                  <a:pt x="29082" y="10922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4043" y="1117091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9144" y="0"/>
                </a:moveTo>
                <a:lnTo>
                  <a:pt x="9144" y="4318"/>
                </a:lnTo>
                <a:lnTo>
                  <a:pt x="0" y="4318"/>
                </a:lnTo>
                <a:lnTo>
                  <a:pt x="0" y="17018"/>
                </a:lnTo>
                <a:lnTo>
                  <a:pt x="9144" y="17018"/>
                </a:lnTo>
                <a:lnTo>
                  <a:pt x="9144" y="21336"/>
                </a:lnTo>
                <a:lnTo>
                  <a:pt x="18287" y="10668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41507" y="1117091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9144" y="0"/>
                </a:moveTo>
                <a:lnTo>
                  <a:pt x="9144" y="4318"/>
                </a:lnTo>
                <a:lnTo>
                  <a:pt x="0" y="4318"/>
                </a:lnTo>
                <a:lnTo>
                  <a:pt x="0" y="17018"/>
                </a:lnTo>
                <a:lnTo>
                  <a:pt x="9144" y="17018"/>
                </a:lnTo>
                <a:lnTo>
                  <a:pt x="9144" y="21336"/>
                </a:lnTo>
                <a:lnTo>
                  <a:pt x="18288" y="10668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3095" y="979932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38094" y="1273809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登陆系统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3376" y="979932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5644" y="1007719"/>
            <a:ext cx="15513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25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毕业与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学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位 论文评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阅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申请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53656" y="979932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3935" y="979932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66178" y="1273809"/>
            <a:ext cx="3538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5710" algn="l"/>
              </a:tabLst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完善评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阅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信息	提交申请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79976" y="1328927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509015" y="0"/>
                </a:moveTo>
                <a:lnTo>
                  <a:pt x="509015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09015" y="160020"/>
                </a:lnTo>
                <a:lnTo>
                  <a:pt x="509015" y="213360"/>
                </a:lnTo>
                <a:lnTo>
                  <a:pt x="615696" y="106680"/>
                </a:lnTo>
                <a:lnTo>
                  <a:pt x="50901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9976" y="1328927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0" y="53339"/>
                </a:moveTo>
                <a:lnTo>
                  <a:pt x="509015" y="53339"/>
                </a:lnTo>
                <a:lnTo>
                  <a:pt x="509015" y="0"/>
                </a:lnTo>
                <a:lnTo>
                  <a:pt x="615696" y="106680"/>
                </a:lnTo>
                <a:lnTo>
                  <a:pt x="509015" y="213360"/>
                </a:lnTo>
                <a:lnTo>
                  <a:pt x="509015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9011" y="1328927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20" h="213359">
                <a:moveTo>
                  <a:pt x="510540" y="0"/>
                </a:moveTo>
                <a:lnTo>
                  <a:pt x="510540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10540" y="160020"/>
                </a:lnTo>
                <a:lnTo>
                  <a:pt x="510540" y="213360"/>
                </a:lnTo>
                <a:lnTo>
                  <a:pt x="617220" y="106680"/>
                </a:lnTo>
                <a:lnTo>
                  <a:pt x="51054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9011" y="1328927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20" h="213359">
                <a:moveTo>
                  <a:pt x="0" y="53339"/>
                </a:moveTo>
                <a:lnTo>
                  <a:pt x="510540" y="53339"/>
                </a:lnTo>
                <a:lnTo>
                  <a:pt x="510540" y="0"/>
                </a:lnTo>
                <a:lnTo>
                  <a:pt x="617220" y="106680"/>
                </a:lnTo>
                <a:lnTo>
                  <a:pt x="510540" y="213360"/>
                </a:lnTo>
                <a:lnTo>
                  <a:pt x="510540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0256" y="1328927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509016" y="0"/>
                </a:moveTo>
                <a:lnTo>
                  <a:pt x="509016" y="53339"/>
                </a:lnTo>
                <a:lnTo>
                  <a:pt x="0" y="53339"/>
                </a:lnTo>
                <a:lnTo>
                  <a:pt x="0" y="160020"/>
                </a:lnTo>
                <a:lnTo>
                  <a:pt x="509016" y="160020"/>
                </a:lnTo>
                <a:lnTo>
                  <a:pt x="509016" y="213360"/>
                </a:lnTo>
                <a:lnTo>
                  <a:pt x="615696" y="106680"/>
                </a:lnTo>
                <a:lnTo>
                  <a:pt x="50901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0256" y="1328927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59">
                <a:moveTo>
                  <a:pt x="0" y="53339"/>
                </a:moveTo>
                <a:lnTo>
                  <a:pt x="509016" y="53339"/>
                </a:lnTo>
                <a:lnTo>
                  <a:pt x="509016" y="0"/>
                </a:lnTo>
                <a:lnTo>
                  <a:pt x="615696" y="106680"/>
                </a:lnTo>
                <a:lnTo>
                  <a:pt x="509016" y="213360"/>
                </a:lnTo>
                <a:lnTo>
                  <a:pt x="509016" y="160020"/>
                </a:lnTo>
                <a:lnTo>
                  <a:pt x="0" y="16002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16535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导师审核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" y="2965704"/>
            <a:ext cx="11894820" cy="148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4467" y="4654984"/>
            <a:ext cx="11743690" cy="1978747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50"/>
              </a:spcBef>
              <a:buFont typeface="Wingdings"/>
              <a:buChar char="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特别注意：</a:t>
            </a:r>
            <a:endParaRPr sz="2400" dirty="0">
              <a:latin typeface="黑体"/>
              <a:cs typeface="黑体"/>
            </a:endParaRPr>
          </a:p>
          <a:p>
            <a:pPr marL="299085" indent="-286385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latin typeface="黑体"/>
                <a:cs typeface="黑体"/>
              </a:rPr>
              <a:t>一级学</a:t>
            </a:r>
            <a:r>
              <a:rPr sz="2000" spc="-15" dirty="0">
                <a:latin typeface="黑体"/>
                <a:cs typeface="黑体"/>
              </a:rPr>
              <a:t>科</a:t>
            </a:r>
            <a:r>
              <a:rPr sz="2000" dirty="0">
                <a:latin typeface="黑体"/>
                <a:cs typeface="黑体"/>
              </a:rPr>
              <a:t>、</a:t>
            </a:r>
            <a:r>
              <a:rPr sz="2000" spc="-15" dirty="0">
                <a:latin typeface="黑体"/>
                <a:cs typeface="黑体"/>
              </a:rPr>
              <a:t>二</a:t>
            </a:r>
            <a:r>
              <a:rPr sz="2000" dirty="0">
                <a:latin typeface="黑体"/>
                <a:cs typeface="黑体"/>
              </a:rPr>
              <a:t>级学科</a:t>
            </a:r>
            <a:r>
              <a:rPr sz="2000" spc="-15" dirty="0">
                <a:latin typeface="黑体"/>
                <a:cs typeface="黑体"/>
              </a:rPr>
              <a:t>（</a:t>
            </a:r>
            <a:r>
              <a:rPr sz="2000" dirty="0">
                <a:latin typeface="黑体"/>
                <a:cs typeface="黑体"/>
              </a:rPr>
              <a:t>学</a:t>
            </a:r>
            <a:r>
              <a:rPr sz="2000" spc="-15" dirty="0">
                <a:latin typeface="黑体"/>
                <a:cs typeface="黑体"/>
              </a:rPr>
              <a:t>术</a:t>
            </a:r>
            <a:r>
              <a:rPr sz="2000" dirty="0">
                <a:latin typeface="黑体"/>
                <a:cs typeface="黑体"/>
              </a:rPr>
              <a:t>型可与</a:t>
            </a:r>
            <a:r>
              <a:rPr sz="2000" spc="-15" dirty="0">
                <a:latin typeface="黑体"/>
                <a:cs typeface="黑体"/>
              </a:rPr>
              <a:t>学</a:t>
            </a:r>
            <a:r>
              <a:rPr sz="2000" dirty="0">
                <a:latin typeface="黑体"/>
                <a:cs typeface="黑体"/>
              </a:rPr>
              <a:t>科</a:t>
            </a:r>
            <a:r>
              <a:rPr sz="2000" spc="-15" dirty="0">
                <a:latin typeface="黑体"/>
                <a:cs typeface="黑体"/>
              </a:rPr>
              <a:t>专</a:t>
            </a:r>
            <a:r>
              <a:rPr sz="2000" dirty="0">
                <a:latin typeface="黑体"/>
                <a:cs typeface="黑体"/>
              </a:rPr>
              <a:t>业不一</a:t>
            </a:r>
            <a:r>
              <a:rPr sz="2000" spc="-15" dirty="0">
                <a:latin typeface="黑体"/>
                <a:cs typeface="黑体"/>
              </a:rPr>
              <a:t>致</a:t>
            </a:r>
            <a:r>
              <a:rPr sz="2000" dirty="0">
                <a:latin typeface="黑体"/>
                <a:cs typeface="黑体"/>
              </a:rPr>
              <a:t>）</a:t>
            </a:r>
            <a:r>
              <a:rPr sz="2000" spc="-15" dirty="0">
                <a:latin typeface="黑体"/>
                <a:cs typeface="黑体"/>
              </a:rPr>
              <a:t>、</a:t>
            </a:r>
            <a:r>
              <a:rPr sz="2000" dirty="0">
                <a:latin typeface="黑体"/>
                <a:cs typeface="黑体"/>
              </a:rPr>
              <a:t>研究方</a:t>
            </a:r>
            <a:r>
              <a:rPr sz="2000" spc="-15" dirty="0">
                <a:latin typeface="黑体"/>
                <a:cs typeface="黑体"/>
              </a:rPr>
              <a:t>向</a:t>
            </a:r>
            <a:r>
              <a:rPr sz="2000" dirty="0">
                <a:latin typeface="黑体"/>
                <a:cs typeface="黑体"/>
              </a:rPr>
              <a:t>用</a:t>
            </a:r>
            <a:r>
              <a:rPr sz="2000" spc="-15" dirty="0">
                <a:latin typeface="黑体"/>
                <a:cs typeface="黑体"/>
              </a:rPr>
              <a:t>于</a:t>
            </a:r>
            <a:r>
              <a:rPr sz="2000" dirty="0">
                <a:latin typeface="黑体"/>
                <a:cs typeface="黑体"/>
              </a:rPr>
              <a:t>匹配送</a:t>
            </a:r>
            <a:r>
              <a:rPr sz="2000" spc="-15" dirty="0">
                <a:latin typeface="黑体"/>
                <a:cs typeface="黑体"/>
              </a:rPr>
              <a:t>审</a:t>
            </a:r>
            <a:r>
              <a:rPr sz="2000" dirty="0">
                <a:latin typeface="黑体"/>
                <a:cs typeface="黑体"/>
              </a:rPr>
              <a:t>专</a:t>
            </a:r>
            <a:r>
              <a:rPr sz="2000" spc="-15" dirty="0">
                <a:latin typeface="黑体"/>
                <a:cs typeface="黑体"/>
              </a:rPr>
              <a:t>家</a:t>
            </a:r>
            <a:r>
              <a:rPr sz="2000" dirty="0">
                <a:latin typeface="黑体"/>
                <a:cs typeface="黑体"/>
              </a:rPr>
              <a:t>以及学</a:t>
            </a:r>
            <a:r>
              <a:rPr sz="2000" spc="-15" dirty="0">
                <a:latin typeface="黑体"/>
                <a:cs typeface="黑体"/>
              </a:rPr>
              <a:t>位</a:t>
            </a:r>
            <a:r>
              <a:rPr sz="2000" dirty="0">
                <a:latin typeface="黑体"/>
                <a:cs typeface="黑体"/>
              </a:rPr>
              <a:t>论</a:t>
            </a:r>
            <a:r>
              <a:rPr sz="2000" spc="-15" dirty="0">
                <a:latin typeface="黑体"/>
                <a:cs typeface="黑体"/>
              </a:rPr>
              <a:t>文</a:t>
            </a:r>
            <a:r>
              <a:rPr sz="2000" dirty="0">
                <a:latin typeface="黑体"/>
                <a:cs typeface="黑体"/>
              </a:rPr>
              <a:t>抽检。</a:t>
            </a: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dirty="0" err="1">
                <a:latin typeface="黑体"/>
                <a:cs typeface="黑体"/>
              </a:rPr>
              <a:t>专业型</a:t>
            </a:r>
            <a:r>
              <a:rPr sz="2000" spc="-15" dirty="0" err="1">
                <a:latin typeface="黑体"/>
                <a:cs typeface="黑体"/>
              </a:rPr>
              <a:t>研</a:t>
            </a:r>
            <a:r>
              <a:rPr sz="2000" dirty="0" err="1">
                <a:latin typeface="黑体"/>
                <a:cs typeface="黑体"/>
              </a:rPr>
              <a:t>究</a:t>
            </a:r>
            <a:r>
              <a:rPr sz="2000" spc="-15" dirty="0" err="1">
                <a:latin typeface="黑体"/>
                <a:cs typeface="黑体"/>
              </a:rPr>
              <a:t>生</a:t>
            </a:r>
            <a:r>
              <a:rPr sz="2000" dirty="0" err="1">
                <a:latin typeface="黑体"/>
                <a:cs typeface="黑体"/>
              </a:rPr>
              <a:t>评阅书</a:t>
            </a:r>
            <a:r>
              <a:rPr sz="2000" spc="-15" dirty="0" err="1">
                <a:latin typeface="黑体"/>
                <a:cs typeface="黑体"/>
              </a:rPr>
              <a:t>模</a:t>
            </a:r>
            <a:r>
              <a:rPr sz="2000" dirty="0" err="1">
                <a:latin typeface="黑体"/>
                <a:cs typeface="黑体"/>
              </a:rPr>
              <a:t>板</a:t>
            </a:r>
            <a:r>
              <a:rPr sz="2000" spc="-15" dirty="0" err="1">
                <a:latin typeface="黑体"/>
                <a:cs typeface="黑体"/>
              </a:rPr>
              <a:t>类</a:t>
            </a:r>
            <a:r>
              <a:rPr sz="2000" dirty="0" err="1">
                <a:latin typeface="黑体"/>
                <a:cs typeface="黑体"/>
              </a:rPr>
              <a:t>型务必</a:t>
            </a:r>
            <a:r>
              <a:rPr sz="2000" spc="-15" dirty="0" err="1">
                <a:latin typeface="黑体"/>
                <a:cs typeface="黑体"/>
              </a:rPr>
              <a:t>与</a:t>
            </a:r>
            <a:r>
              <a:rPr sz="2000" dirty="0" err="1">
                <a:latin typeface="黑体"/>
                <a:cs typeface="黑体"/>
              </a:rPr>
              <a:t>研</a:t>
            </a:r>
            <a:r>
              <a:rPr sz="2000" spc="-15" dirty="0" err="1">
                <a:latin typeface="黑体"/>
                <a:cs typeface="黑体"/>
              </a:rPr>
              <a:t>究</a:t>
            </a:r>
            <a:r>
              <a:rPr sz="2000" dirty="0" err="1">
                <a:latin typeface="黑体"/>
                <a:cs typeface="黑体"/>
              </a:rPr>
              <a:t>生论文</a:t>
            </a:r>
            <a:r>
              <a:rPr sz="2000" spc="-15" dirty="0" err="1">
                <a:latin typeface="黑体"/>
                <a:cs typeface="黑体"/>
              </a:rPr>
              <a:t>类</a:t>
            </a:r>
            <a:r>
              <a:rPr sz="2000" dirty="0" err="1">
                <a:latin typeface="黑体"/>
                <a:cs typeface="黑体"/>
              </a:rPr>
              <a:t>型</a:t>
            </a:r>
            <a:r>
              <a:rPr sz="2000" spc="-15" dirty="0" err="1">
                <a:latin typeface="黑体"/>
                <a:cs typeface="黑体"/>
              </a:rPr>
              <a:t>一</a:t>
            </a:r>
            <a:r>
              <a:rPr sz="2000" dirty="0" err="1">
                <a:latin typeface="黑体"/>
                <a:cs typeface="黑体"/>
              </a:rPr>
              <a:t>致</a:t>
            </a:r>
            <a:r>
              <a:rPr sz="2000" dirty="0">
                <a:latin typeface="黑体"/>
                <a:cs typeface="黑体"/>
              </a:rPr>
              <a:t>。</a:t>
            </a:r>
            <a:endParaRPr lang="en-US" sz="2000" dirty="0">
              <a:latin typeface="黑体"/>
              <a:cs typeface="黑体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送审学位论文题目应该与开题论证题目一致，</a:t>
            </a: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不一致的必须申请变更后再提交送审！</a:t>
            </a:r>
            <a:endParaRPr lang="en-US" altLang="zh-CN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黑体"/>
                <a:hlinkClick r:id="rId3"/>
              </a:rPr>
              <a:t>  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黑体"/>
                <a:hlinkClick r:id="rId3"/>
              </a:rPr>
              <a:t>https://www.cupk.edu.cn/yjsb/c/2025-04-07/527383.shtml</a:t>
            </a:r>
            <a:endParaRPr sz="2000" dirty="0"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6364" y="188239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444"/>
                </a:lnTo>
                <a:lnTo>
                  <a:pt x="125" y="4444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0"/>
                </a:lnTo>
                <a:lnTo>
                  <a:pt x="8636" y="11048"/>
                </a:lnTo>
                <a:lnTo>
                  <a:pt x="6131" y="4444"/>
                </a:lnTo>
                <a:lnTo>
                  <a:pt x="4444" y="4444"/>
                </a:lnTo>
                <a:lnTo>
                  <a:pt x="127" y="4317"/>
                </a:lnTo>
                <a:lnTo>
                  <a:pt x="6082" y="4317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4048" y="188239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503" y="17525"/>
                </a:moveTo>
                <a:lnTo>
                  <a:pt x="18034" y="17525"/>
                </a:lnTo>
                <a:lnTo>
                  <a:pt x="18161" y="21970"/>
                </a:lnTo>
                <a:lnTo>
                  <a:pt x="22503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7"/>
                </a:lnTo>
                <a:lnTo>
                  <a:pt x="0" y="4444"/>
                </a:lnTo>
                <a:lnTo>
                  <a:pt x="0" y="17652"/>
                </a:lnTo>
                <a:lnTo>
                  <a:pt x="22503" y="17525"/>
                </a:lnTo>
                <a:lnTo>
                  <a:pt x="28955" y="10921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371" y="187604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9144" y="0"/>
                </a:moveTo>
                <a:lnTo>
                  <a:pt x="9144" y="4317"/>
                </a:lnTo>
                <a:lnTo>
                  <a:pt x="0" y="4317"/>
                </a:lnTo>
                <a:lnTo>
                  <a:pt x="0" y="17017"/>
                </a:lnTo>
                <a:lnTo>
                  <a:pt x="9144" y="17017"/>
                </a:lnTo>
                <a:lnTo>
                  <a:pt x="9144" y="21335"/>
                </a:lnTo>
                <a:lnTo>
                  <a:pt x="18287" y="10667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2311" y="187604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9906" y="0"/>
                </a:moveTo>
                <a:lnTo>
                  <a:pt x="9906" y="4317"/>
                </a:lnTo>
                <a:lnTo>
                  <a:pt x="0" y="4317"/>
                </a:lnTo>
                <a:lnTo>
                  <a:pt x="0" y="17017"/>
                </a:lnTo>
                <a:lnTo>
                  <a:pt x="9906" y="17017"/>
                </a:lnTo>
                <a:lnTo>
                  <a:pt x="9906" y="21335"/>
                </a:lnTo>
                <a:lnTo>
                  <a:pt x="19812" y="10667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423" y="1738883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192" y="0"/>
                </a:lnTo>
                <a:lnTo>
                  <a:pt x="56921" y="7332"/>
                </a:lnTo>
                <a:lnTo>
                  <a:pt x="27298" y="27320"/>
                </a:lnTo>
                <a:lnTo>
                  <a:pt x="7324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24" y="875734"/>
                </a:lnTo>
                <a:lnTo>
                  <a:pt x="27298" y="905367"/>
                </a:lnTo>
                <a:lnTo>
                  <a:pt x="56921" y="925355"/>
                </a:lnTo>
                <a:lnTo>
                  <a:pt x="93192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0066" y="2032762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登陆系统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65704" y="1738883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4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8" y="932688"/>
                </a:lnTo>
                <a:lnTo>
                  <a:pt x="1679194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1" y="839469"/>
                </a:lnTo>
                <a:lnTo>
                  <a:pt x="1772411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7336" y="2032762"/>
            <a:ext cx="1551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毕业学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位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管理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05984" y="1738883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3" y="0"/>
                </a:moveTo>
                <a:lnTo>
                  <a:pt x="93217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7" y="932688"/>
                </a:lnTo>
                <a:lnTo>
                  <a:pt x="1679193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2" y="839469"/>
                </a:lnTo>
                <a:lnTo>
                  <a:pt x="1772412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3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80482" y="1895601"/>
            <a:ext cx="142494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博士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/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硕士评</a:t>
            </a:r>
            <a:endParaRPr sz="2000">
              <a:latin typeface="黑体"/>
              <a:cs typeface="黑体"/>
            </a:endParaRPr>
          </a:p>
          <a:p>
            <a:pPr algn="ctr">
              <a:lnSpc>
                <a:spcPts val="2280"/>
              </a:lnSpc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阅申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请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审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核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46264" y="1738883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4">
                <a:moveTo>
                  <a:pt x="1679193" y="0"/>
                </a:moveTo>
                <a:lnTo>
                  <a:pt x="93217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32" y="875734"/>
                </a:lnTo>
                <a:lnTo>
                  <a:pt x="27320" y="905367"/>
                </a:lnTo>
                <a:lnTo>
                  <a:pt x="56953" y="925355"/>
                </a:lnTo>
                <a:lnTo>
                  <a:pt x="93217" y="932688"/>
                </a:lnTo>
                <a:lnTo>
                  <a:pt x="1679193" y="932688"/>
                </a:lnTo>
                <a:lnTo>
                  <a:pt x="1715458" y="925355"/>
                </a:lnTo>
                <a:lnTo>
                  <a:pt x="1745091" y="905367"/>
                </a:lnTo>
                <a:lnTo>
                  <a:pt x="1765079" y="875734"/>
                </a:lnTo>
                <a:lnTo>
                  <a:pt x="1772411" y="839469"/>
                </a:lnTo>
                <a:lnTo>
                  <a:pt x="1772411" y="93217"/>
                </a:lnTo>
                <a:lnTo>
                  <a:pt x="1765079" y="56953"/>
                </a:lnTo>
                <a:lnTo>
                  <a:pt x="1745091" y="27320"/>
                </a:lnTo>
                <a:lnTo>
                  <a:pt x="1715458" y="7332"/>
                </a:lnTo>
                <a:lnTo>
                  <a:pt x="1679193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58531" y="1767066"/>
            <a:ext cx="1551940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审核查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看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下载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论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文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查看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86543" y="1738883"/>
            <a:ext cx="1771014" cy="932815"/>
          </a:xfrm>
          <a:custGeom>
            <a:avLst/>
            <a:gdLst/>
            <a:ahLst/>
            <a:cxnLst/>
            <a:rect l="l" t="t" r="r" b="b"/>
            <a:pathLst>
              <a:path w="1771015" h="932814">
                <a:moveTo>
                  <a:pt x="1677797" y="0"/>
                </a:moveTo>
                <a:lnTo>
                  <a:pt x="93090" y="0"/>
                </a:lnTo>
                <a:lnTo>
                  <a:pt x="56846" y="7332"/>
                </a:lnTo>
                <a:lnTo>
                  <a:pt x="27257" y="27320"/>
                </a:lnTo>
                <a:lnTo>
                  <a:pt x="7312" y="56953"/>
                </a:lnTo>
                <a:lnTo>
                  <a:pt x="0" y="93217"/>
                </a:lnTo>
                <a:lnTo>
                  <a:pt x="0" y="839469"/>
                </a:lnTo>
                <a:lnTo>
                  <a:pt x="7312" y="875734"/>
                </a:lnTo>
                <a:lnTo>
                  <a:pt x="27257" y="905367"/>
                </a:lnTo>
                <a:lnTo>
                  <a:pt x="56846" y="925355"/>
                </a:lnTo>
                <a:lnTo>
                  <a:pt x="93090" y="932688"/>
                </a:lnTo>
                <a:lnTo>
                  <a:pt x="1677797" y="932688"/>
                </a:lnTo>
                <a:lnTo>
                  <a:pt x="1714041" y="925355"/>
                </a:lnTo>
                <a:lnTo>
                  <a:pt x="1743630" y="905367"/>
                </a:lnTo>
                <a:lnTo>
                  <a:pt x="1763575" y="875734"/>
                </a:lnTo>
                <a:lnTo>
                  <a:pt x="1770887" y="839469"/>
                </a:lnTo>
                <a:lnTo>
                  <a:pt x="1770887" y="93217"/>
                </a:lnTo>
                <a:lnTo>
                  <a:pt x="1763575" y="56953"/>
                </a:lnTo>
                <a:lnTo>
                  <a:pt x="1743630" y="27320"/>
                </a:lnTo>
                <a:lnTo>
                  <a:pt x="1714041" y="7332"/>
                </a:lnTo>
                <a:lnTo>
                  <a:pt x="167779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98811" y="1767066"/>
            <a:ext cx="1551940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审核通过/</a:t>
            </a:r>
            <a:endParaRPr sz="2000">
              <a:latin typeface="黑体"/>
              <a:cs typeface="黑体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驳回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重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新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提交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0779" y="2087879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19" h="213360">
                <a:moveTo>
                  <a:pt x="510539" y="0"/>
                </a:moveTo>
                <a:lnTo>
                  <a:pt x="510539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10539" y="160020"/>
                </a:lnTo>
                <a:lnTo>
                  <a:pt x="510539" y="213360"/>
                </a:lnTo>
                <a:lnTo>
                  <a:pt x="617219" y="106680"/>
                </a:lnTo>
                <a:lnTo>
                  <a:pt x="5105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0779" y="2087879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19" h="213360">
                <a:moveTo>
                  <a:pt x="0" y="53340"/>
                </a:moveTo>
                <a:lnTo>
                  <a:pt x="510539" y="53340"/>
                </a:lnTo>
                <a:lnTo>
                  <a:pt x="510539" y="0"/>
                </a:lnTo>
                <a:lnTo>
                  <a:pt x="617219" y="106680"/>
                </a:lnTo>
                <a:lnTo>
                  <a:pt x="510539" y="213360"/>
                </a:lnTo>
                <a:lnTo>
                  <a:pt x="510539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11340" y="2087879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60">
                <a:moveTo>
                  <a:pt x="509015" y="0"/>
                </a:moveTo>
                <a:lnTo>
                  <a:pt x="509015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09015" y="160020"/>
                </a:lnTo>
                <a:lnTo>
                  <a:pt x="509015" y="213360"/>
                </a:lnTo>
                <a:lnTo>
                  <a:pt x="615695" y="106680"/>
                </a:lnTo>
                <a:lnTo>
                  <a:pt x="50901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1340" y="2087879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60">
                <a:moveTo>
                  <a:pt x="0" y="53340"/>
                </a:moveTo>
                <a:lnTo>
                  <a:pt x="509015" y="53340"/>
                </a:lnTo>
                <a:lnTo>
                  <a:pt x="509015" y="0"/>
                </a:lnTo>
                <a:lnTo>
                  <a:pt x="615695" y="106680"/>
                </a:lnTo>
                <a:lnTo>
                  <a:pt x="509015" y="213360"/>
                </a:lnTo>
                <a:lnTo>
                  <a:pt x="509015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1059" y="2087879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20" h="213360">
                <a:moveTo>
                  <a:pt x="510539" y="0"/>
                </a:moveTo>
                <a:lnTo>
                  <a:pt x="510539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10539" y="160020"/>
                </a:lnTo>
                <a:lnTo>
                  <a:pt x="510539" y="213360"/>
                </a:lnTo>
                <a:lnTo>
                  <a:pt x="617219" y="106680"/>
                </a:lnTo>
                <a:lnTo>
                  <a:pt x="5105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1059" y="2087879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20" h="213360">
                <a:moveTo>
                  <a:pt x="0" y="53340"/>
                </a:moveTo>
                <a:lnTo>
                  <a:pt x="510539" y="53340"/>
                </a:lnTo>
                <a:lnTo>
                  <a:pt x="510539" y="0"/>
                </a:lnTo>
                <a:lnTo>
                  <a:pt x="617219" y="106680"/>
                </a:lnTo>
                <a:lnTo>
                  <a:pt x="510539" y="213360"/>
                </a:lnTo>
                <a:lnTo>
                  <a:pt x="510539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51619" y="2087879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60">
                <a:moveTo>
                  <a:pt x="509015" y="0"/>
                </a:moveTo>
                <a:lnTo>
                  <a:pt x="509015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09015" y="160020"/>
                </a:lnTo>
                <a:lnTo>
                  <a:pt x="509015" y="213360"/>
                </a:lnTo>
                <a:lnTo>
                  <a:pt x="615696" y="106680"/>
                </a:lnTo>
                <a:lnTo>
                  <a:pt x="50901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1619" y="2087879"/>
            <a:ext cx="615950" cy="213360"/>
          </a:xfrm>
          <a:custGeom>
            <a:avLst/>
            <a:gdLst/>
            <a:ahLst/>
            <a:cxnLst/>
            <a:rect l="l" t="t" r="r" b="b"/>
            <a:pathLst>
              <a:path w="615950" h="213360">
                <a:moveTo>
                  <a:pt x="0" y="53340"/>
                </a:moveTo>
                <a:lnTo>
                  <a:pt x="509015" y="53340"/>
                </a:lnTo>
                <a:lnTo>
                  <a:pt x="509015" y="0"/>
                </a:lnTo>
                <a:lnTo>
                  <a:pt x="615696" y="106680"/>
                </a:lnTo>
                <a:lnTo>
                  <a:pt x="509015" y="213360"/>
                </a:lnTo>
                <a:lnTo>
                  <a:pt x="509015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8190" y="1195578"/>
            <a:ext cx="312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导师审核流程及操作</a:t>
            </a:r>
            <a:endParaRPr sz="24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211963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院系审核及送审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90" y="777762"/>
            <a:ext cx="3125470" cy="121094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800" spc="-5" dirty="0">
                <a:solidFill>
                  <a:srgbClr val="C00000"/>
                </a:solidFill>
                <a:latin typeface="微软雅黑"/>
                <a:cs typeface="微软雅黑"/>
              </a:rPr>
              <a:t>一、学院审核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Wingdings"/>
              <a:buChar char=""/>
              <a:tabLst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黑体"/>
                <a:cs typeface="黑体"/>
              </a:rPr>
              <a:t>学院审核流程及操作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075" y="3593591"/>
            <a:ext cx="11811000" cy="323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025" y="3574541"/>
            <a:ext cx="11849100" cy="3274060"/>
          </a:xfrm>
          <a:prstGeom prst="rect">
            <a:avLst/>
          </a:prstGeom>
          <a:ln w="38100">
            <a:solidFill>
              <a:srgbClr val="2D75B6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705485" indent="-342900">
              <a:lnSpc>
                <a:spcPct val="100000"/>
              </a:lnSpc>
              <a:spcBef>
                <a:spcPts val="65"/>
              </a:spcBef>
              <a:buFont typeface="Wingdings"/>
              <a:buChar char=""/>
              <a:tabLst>
                <a:tab pos="706120" algn="l"/>
              </a:tabLst>
            </a:pPr>
            <a:r>
              <a:rPr sz="2400" b="1" dirty="0">
                <a:solidFill>
                  <a:srgbClr val="FF0000"/>
                </a:solidFill>
                <a:latin typeface="黑体"/>
                <a:cs typeface="黑体"/>
              </a:rPr>
              <a:t>个别审核</a:t>
            </a:r>
            <a:endParaRPr sz="24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2642870" algn="ctr">
              <a:lnSpc>
                <a:spcPct val="100000"/>
              </a:lnSpc>
            </a:pPr>
            <a:r>
              <a:rPr sz="2000" b="1" spc="5" dirty="0">
                <a:solidFill>
                  <a:srgbClr val="FF0000"/>
                </a:solidFill>
                <a:latin typeface="黑体"/>
                <a:cs typeface="黑体"/>
              </a:rPr>
              <a:t>第一步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R="732790" algn="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黑体"/>
                <a:cs typeface="黑体"/>
              </a:rPr>
              <a:t>第二步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6364" y="260286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89" h="22225">
                <a:moveTo>
                  <a:pt x="4444" y="0"/>
                </a:moveTo>
                <a:lnTo>
                  <a:pt x="4444" y="4318"/>
                </a:lnTo>
                <a:lnTo>
                  <a:pt x="127" y="4318"/>
                </a:lnTo>
                <a:lnTo>
                  <a:pt x="0" y="17525"/>
                </a:lnTo>
                <a:lnTo>
                  <a:pt x="4318" y="17525"/>
                </a:lnTo>
                <a:lnTo>
                  <a:pt x="4318" y="21971"/>
                </a:lnTo>
                <a:lnTo>
                  <a:pt x="8636" y="11049"/>
                </a:lnTo>
                <a:lnTo>
                  <a:pt x="44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4048" y="260286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22454" y="17525"/>
                </a:moveTo>
                <a:lnTo>
                  <a:pt x="18034" y="17525"/>
                </a:lnTo>
                <a:lnTo>
                  <a:pt x="18161" y="21971"/>
                </a:lnTo>
                <a:lnTo>
                  <a:pt x="22454" y="17525"/>
                </a:lnTo>
                <a:close/>
              </a:path>
              <a:path w="29210" h="22225">
                <a:moveTo>
                  <a:pt x="17906" y="0"/>
                </a:moveTo>
                <a:lnTo>
                  <a:pt x="17906" y="4318"/>
                </a:lnTo>
                <a:lnTo>
                  <a:pt x="0" y="4445"/>
                </a:lnTo>
                <a:lnTo>
                  <a:pt x="0" y="17652"/>
                </a:lnTo>
                <a:lnTo>
                  <a:pt x="22454" y="17525"/>
                </a:lnTo>
                <a:lnTo>
                  <a:pt x="28955" y="10795"/>
                </a:lnTo>
                <a:lnTo>
                  <a:pt x="17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6371" y="2595372"/>
            <a:ext cx="18415" cy="22860"/>
          </a:xfrm>
          <a:custGeom>
            <a:avLst/>
            <a:gdLst/>
            <a:ahLst/>
            <a:cxnLst/>
            <a:rect l="l" t="t" r="r" b="b"/>
            <a:pathLst>
              <a:path w="18415" h="22860">
                <a:moveTo>
                  <a:pt x="9144" y="0"/>
                </a:moveTo>
                <a:lnTo>
                  <a:pt x="9144" y="4572"/>
                </a:lnTo>
                <a:lnTo>
                  <a:pt x="0" y="4572"/>
                </a:lnTo>
                <a:lnTo>
                  <a:pt x="0" y="18287"/>
                </a:lnTo>
                <a:lnTo>
                  <a:pt x="9144" y="18287"/>
                </a:lnTo>
                <a:lnTo>
                  <a:pt x="9144" y="22860"/>
                </a:lnTo>
                <a:lnTo>
                  <a:pt x="18287" y="11429"/>
                </a:lnTo>
                <a:lnTo>
                  <a:pt x="914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2311" y="2595372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60">
                <a:moveTo>
                  <a:pt x="9906" y="0"/>
                </a:moveTo>
                <a:lnTo>
                  <a:pt x="9906" y="4572"/>
                </a:lnTo>
                <a:lnTo>
                  <a:pt x="0" y="4572"/>
                </a:lnTo>
                <a:lnTo>
                  <a:pt x="0" y="18287"/>
                </a:lnTo>
                <a:lnTo>
                  <a:pt x="9906" y="18287"/>
                </a:lnTo>
                <a:lnTo>
                  <a:pt x="9906" y="22860"/>
                </a:lnTo>
                <a:lnTo>
                  <a:pt x="19812" y="11429"/>
                </a:lnTo>
                <a:lnTo>
                  <a:pt x="990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423" y="2459735"/>
            <a:ext cx="1772920" cy="931544"/>
          </a:xfrm>
          <a:custGeom>
            <a:avLst/>
            <a:gdLst/>
            <a:ahLst/>
            <a:cxnLst/>
            <a:rect l="l" t="t" r="r" b="b"/>
            <a:pathLst>
              <a:path w="1772920" h="931545">
                <a:moveTo>
                  <a:pt x="1679194" y="0"/>
                </a:moveTo>
                <a:lnTo>
                  <a:pt x="93192" y="0"/>
                </a:lnTo>
                <a:lnTo>
                  <a:pt x="56921" y="7312"/>
                </a:lnTo>
                <a:lnTo>
                  <a:pt x="27298" y="27257"/>
                </a:lnTo>
                <a:lnTo>
                  <a:pt x="7324" y="56846"/>
                </a:lnTo>
                <a:lnTo>
                  <a:pt x="0" y="93090"/>
                </a:lnTo>
                <a:lnTo>
                  <a:pt x="0" y="838073"/>
                </a:lnTo>
                <a:lnTo>
                  <a:pt x="7324" y="874317"/>
                </a:lnTo>
                <a:lnTo>
                  <a:pt x="27298" y="903906"/>
                </a:lnTo>
                <a:lnTo>
                  <a:pt x="56921" y="923851"/>
                </a:lnTo>
                <a:lnTo>
                  <a:pt x="93192" y="931163"/>
                </a:lnTo>
                <a:lnTo>
                  <a:pt x="1679194" y="931163"/>
                </a:lnTo>
                <a:lnTo>
                  <a:pt x="1715458" y="923851"/>
                </a:lnTo>
                <a:lnTo>
                  <a:pt x="1745091" y="903906"/>
                </a:lnTo>
                <a:lnTo>
                  <a:pt x="1765079" y="874317"/>
                </a:lnTo>
                <a:lnTo>
                  <a:pt x="1772412" y="838073"/>
                </a:lnTo>
                <a:lnTo>
                  <a:pt x="1772412" y="93090"/>
                </a:lnTo>
                <a:lnTo>
                  <a:pt x="1765079" y="56846"/>
                </a:lnTo>
                <a:lnTo>
                  <a:pt x="1745091" y="27257"/>
                </a:lnTo>
                <a:lnTo>
                  <a:pt x="1715458" y="731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0066" y="2753055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登陆系统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65704" y="2459735"/>
            <a:ext cx="1772920" cy="931544"/>
          </a:xfrm>
          <a:custGeom>
            <a:avLst/>
            <a:gdLst/>
            <a:ahLst/>
            <a:cxnLst/>
            <a:rect l="l" t="t" r="r" b="b"/>
            <a:pathLst>
              <a:path w="1772920" h="931545">
                <a:moveTo>
                  <a:pt x="1679194" y="0"/>
                </a:moveTo>
                <a:lnTo>
                  <a:pt x="93218" y="0"/>
                </a:lnTo>
                <a:lnTo>
                  <a:pt x="56953" y="7312"/>
                </a:lnTo>
                <a:lnTo>
                  <a:pt x="27320" y="27257"/>
                </a:lnTo>
                <a:lnTo>
                  <a:pt x="7332" y="56846"/>
                </a:lnTo>
                <a:lnTo>
                  <a:pt x="0" y="93090"/>
                </a:lnTo>
                <a:lnTo>
                  <a:pt x="0" y="838073"/>
                </a:lnTo>
                <a:lnTo>
                  <a:pt x="7332" y="874317"/>
                </a:lnTo>
                <a:lnTo>
                  <a:pt x="27320" y="903906"/>
                </a:lnTo>
                <a:lnTo>
                  <a:pt x="56953" y="923851"/>
                </a:lnTo>
                <a:lnTo>
                  <a:pt x="93218" y="931163"/>
                </a:lnTo>
                <a:lnTo>
                  <a:pt x="1679194" y="931163"/>
                </a:lnTo>
                <a:lnTo>
                  <a:pt x="1715458" y="923851"/>
                </a:lnTo>
                <a:lnTo>
                  <a:pt x="1745091" y="903906"/>
                </a:lnTo>
                <a:lnTo>
                  <a:pt x="1765079" y="874317"/>
                </a:lnTo>
                <a:lnTo>
                  <a:pt x="1772411" y="838073"/>
                </a:lnTo>
                <a:lnTo>
                  <a:pt x="1772411" y="93090"/>
                </a:lnTo>
                <a:lnTo>
                  <a:pt x="1765079" y="56846"/>
                </a:lnTo>
                <a:lnTo>
                  <a:pt x="1745091" y="27257"/>
                </a:lnTo>
                <a:lnTo>
                  <a:pt x="1715458" y="7312"/>
                </a:lnTo>
                <a:lnTo>
                  <a:pt x="167919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77336" y="2487664"/>
            <a:ext cx="1551940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毕业——</a:t>
            </a:r>
            <a:endParaRPr sz="2000">
              <a:latin typeface="黑体"/>
              <a:cs typeface="黑体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论文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送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审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管理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05984" y="2459735"/>
            <a:ext cx="1772920" cy="931544"/>
          </a:xfrm>
          <a:custGeom>
            <a:avLst/>
            <a:gdLst/>
            <a:ahLst/>
            <a:cxnLst/>
            <a:rect l="l" t="t" r="r" b="b"/>
            <a:pathLst>
              <a:path w="1772920" h="931545">
                <a:moveTo>
                  <a:pt x="1679193" y="0"/>
                </a:moveTo>
                <a:lnTo>
                  <a:pt x="93217" y="0"/>
                </a:lnTo>
                <a:lnTo>
                  <a:pt x="56953" y="7312"/>
                </a:lnTo>
                <a:lnTo>
                  <a:pt x="27320" y="27257"/>
                </a:lnTo>
                <a:lnTo>
                  <a:pt x="7332" y="56846"/>
                </a:lnTo>
                <a:lnTo>
                  <a:pt x="0" y="93090"/>
                </a:lnTo>
                <a:lnTo>
                  <a:pt x="0" y="838073"/>
                </a:lnTo>
                <a:lnTo>
                  <a:pt x="7332" y="874317"/>
                </a:lnTo>
                <a:lnTo>
                  <a:pt x="27320" y="903906"/>
                </a:lnTo>
                <a:lnTo>
                  <a:pt x="56953" y="923851"/>
                </a:lnTo>
                <a:lnTo>
                  <a:pt x="93217" y="931163"/>
                </a:lnTo>
                <a:lnTo>
                  <a:pt x="1679193" y="931163"/>
                </a:lnTo>
                <a:lnTo>
                  <a:pt x="1715458" y="923851"/>
                </a:lnTo>
                <a:lnTo>
                  <a:pt x="1745091" y="903906"/>
                </a:lnTo>
                <a:lnTo>
                  <a:pt x="1765079" y="874317"/>
                </a:lnTo>
                <a:lnTo>
                  <a:pt x="1772412" y="838073"/>
                </a:lnTo>
                <a:lnTo>
                  <a:pt x="1772412" y="93090"/>
                </a:lnTo>
                <a:lnTo>
                  <a:pt x="1765079" y="56846"/>
                </a:lnTo>
                <a:lnTo>
                  <a:pt x="1745091" y="27257"/>
                </a:lnTo>
                <a:lnTo>
                  <a:pt x="1715458" y="7312"/>
                </a:lnTo>
                <a:lnTo>
                  <a:pt x="1679193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80482" y="2616200"/>
            <a:ext cx="142494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博士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/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硕士评</a:t>
            </a:r>
            <a:endParaRPr sz="2000">
              <a:latin typeface="黑体"/>
              <a:cs typeface="黑体"/>
            </a:endParaRPr>
          </a:p>
          <a:p>
            <a:pPr algn="ctr">
              <a:lnSpc>
                <a:spcPts val="2280"/>
              </a:lnSpc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阅申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请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审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核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46264" y="2459735"/>
            <a:ext cx="1772920" cy="931544"/>
          </a:xfrm>
          <a:custGeom>
            <a:avLst/>
            <a:gdLst/>
            <a:ahLst/>
            <a:cxnLst/>
            <a:rect l="l" t="t" r="r" b="b"/>
            <a:pathLst>
              <a:path w="1772920" h="931545">
                <a:moveTo>
                  <a:pt x="1679193" y="0"/>
                </a:moveTo>
                <a:lnTo>
                  <a:pt x="93217" y="0"/>
                </a:lnTo>
                <a:lnTo>
                  <a:pt x="56953" y="7312"/>
                </a:lnTo>
                <a:lnTo>
                  <a:pt x="27320" y="27257"/>
                </a:lnTo>
                <a:lnTo>
                  <a:pt x="7332" y="56846"/>
                </a:lnTo>
                <a:lnTo>
                  <a:pt x="0" y="93090"/>
                </a:lnTo>
                <a:lnTo>
                  <a:pt x="0" y="838073"/>
                </a:lnTo>
                <a:lnTo>
                  <a:pt x="7332" y="874317"/>
                </a:lnTo>
                <a:lnTo>
                  <a:pt x="27320" y="903906"/>
                </a:lnTo>
                <a:lnTo>
                  <a:pt x="56953" y="923851"/>
                </a:lnTo>
                <a:lnTo>
                  <a:pt x="93217" y="931163"/>
                </a:lnTo>
                <a:lnTo>
                  <a:pt x="1679193" y="931163"/>
                </a:lnTo>
                <a:lnTo>
                  <a:pt x="1715458" y="923851"/>
                </a:lnTo>
                <a:lnTo>
                  <a:pt x="1745091" y="903906"/>
                </a:lnTo>
                <a:lnTo>
                  <a:pt x="1765079" y="874317"/>
                </a:lnTo>
                <a:lnTo>
                  <a:pt x="1772411" y="838073"/>
                </a:lnTo>
                <a:lnTo>
                  <a:pt x="1772411" y="93090"/>
                </a:lnTo>
                <a:lnTo>
                  <a:pt x="1765079" y="56846"/>
                </a:lnTo>
                <a:lnTo>
                  <a:pt x="1745091" y="27257"/>
                </a:lnTo>
                <a:lnTo>
                  <a:pt x="1715458" y="7312"/>
                </a:lnTo>
                <a:lnTo>
                  <a:pt x="1679193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11516" y="2487664"/>
            <a:ext cx="1043940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审核查看</a:t>
            </a:r>
            <a:endParaRPr sz="20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下载论文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86543" y="2459735"/>
            <a:ext cx="1771014" cy="931544"/>
          </a:xfrm>
          <a:custGeom>
            <a:avLst/>
            <a:gdLst/>
            <a:ahLst/>
            <a:cxnLst/>
            <a:rect l="l" t="t" r="r" b="b"/>
            <a:pathLst>
              <a:path w="1771015" h="931545">
                <a:moveTo>
                  <a:pt x="1677797" y="0"/>
                </a:moveTo>
                <a:lnTo>
                  <a:pt x="93090" y="0"/>
                </a:lnTo>
                <a:lnTo>
                  <a:pt x="56846" y="7312"/>
                </a:lnTo>
                <a:lnTo>
                  <a:pt x="27257" y="27257"/>
                </a:lnTo>
                <a:lnTo>
                  <a:pt x="7312" y="56846"/>
                </a:lnTo>
                <a:lnTo>
                  <a:pt x="0" y="93090"/>
                </a:lnTo>
                <a:lnTo>
                  <a:pt x="0" y="838073"/>
                </a:lnTo>
                <a:lnTo>
                  <a:pt x="7312" y="874317"/>
                </a:lnTo>
                <a:lnTo>
                  <a:pt x="27257" y="903906"/>
                </a:lnTo>
                <a:lnTo>
                  <a:pt x="56846" y="923851"/>
                </a:lnTo>
                <a:lnTo>
                  <a:pt x="93090" y="931163"/>
                </a:lnTo>
                <a:lnTo>
                  <a:pt x="1677797" y="931163"/>
                </a:lnTo>
                <a:lnTo>
                  <a:pt x="1714041" y="923851"/>
                </a:lnTo>
                <a:lnTo>
                  <a:pt x="1743630" y="903906"/>
                </a:lnTo>
                <a:lnTo>
                  <a:pt x="1763575" y="874317"/>
                </a:lnTo>
                <a:lnTo>
                  <a:pt x="1770887" y="838073"/>
                </a:lnTo>
                <a:lnTo>
                  <a:pt x="1770887" y="93090"/>
                </a:lnTo>
                <a:lnTo>
                  <a:pt x="1763575" y="56846"/>
                </a:lnTo>
                <a:lnTo>
                  <a:pt x="1743630" y="27257"/>
                </a:lnTo>
                <a:lnTo>
                  <a:pt x="1714041" y="7312"/>
                </a:lnTo>
                <a:lnTo>
                  <a:pt x="167779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98811" y="2487664"/>
            <a:ext cx="1551940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审核通过/</a:t>
            </a:r>
            <a:endParaRPr sz="2000">
              <a:latin typeface="黑体"/>
              <a:cs typeface="黑体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驳回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重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新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提交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30779" y="2807207"/>
            <a:ext cx="617220" cy="215265"/>
          </a:xfrm>
          <a:custGeom>
            <a:avLst/>
            <a:gdLst/>
            <a:ahLst/>
            <a:cxnLst/>
            <a:rect l="l" t="t" r="r" b="b"/>
            <a:pathLst>
              <a:path w="617219" h="215264">
                <a:moveTo>
                  <a:pt x="509777" y="0"/>
                </a:moveTo>
                <a:lnTo>
                  <a:pt x="509777" y="53720"/>
                </a:lnTo>
                <a:lnTo>
                  <a:pt x="0" y="53720"/>
                </a:lnTo>
                <a:lnTo>
                  <a:pt x="0" y="161162"/>
                </a:lnTo>
                <a:lnTo>
                  <a:pt x="509777" y="161162"/>
                </a:lnTo>
                <a:lnTo>
                  <a:pt x="509777" y="214883"/>
                </a:lnTo>
                <a:lnTo>
                  <a:pt x="617219" y="107441"/>
                </a:lnTo>
                <a:lnTo>
                  <a:pt x="50977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0779" y="2807207"/>
            <a:ext cx="617220" cy="215265"/>
          </a:xfrm>
          <a:custGeom>
            <a:avLst/>
            <a:gdLst/>
            <a:ahLst/>
            <a:cxnLst/>
            <a:rect l="l" t="t" r="r" b="b"/>
            <a:pathLst>
              <a:path w="617219" h="215264">
                <a:moveTo>
                  <a:pt x="0" y="53720"/>
                </a:moveTo>
                <a:lnTo>
                  <a:pt x="509777" y="53720"/>
                </a:lnTo>
                <a:lnTo>
                  <a:pt x="509777" y="0"/>
                </a:lnTo>
                <a:lnTo>
                  <a:pt x="617219" y="107441"/>
                </a:lnTo>
                <a:lnTo>
                  <a:pt x="509777" y="214883"/>
                </a:lnTo>
                <a:lnTo>
                  <a:pt x="509777" y="161162"/>
                </a:lnTo>
                <a:lnTo>
                  <a:pt x="0" y="161162"/>
                </a:lnTo>
                <a:lnTo>
                  <a:pt x="0" y="537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1340" y="2807207"/>
            <a:ext cx="615950" cy="215265"/>
          </a:xfrm>
          <a:custGeom>
            <a:avLst/>
            <a:gdLst/>
            <a:ahLst/>
            <a:cxnLst/>
            <a:rect l="l" t="t" r="r" b="b"/>
            <a:pathLst>
              <a:path w="615950" h="215264">
                <a:moveTo>
                  <a:pt x="508253" y="0"/>
                </a:moveTo>
                <a:lnTo>
                  <a:pt x="508253" y="53720"/>
                </a:lnTo>
                <a:lnTo>
                  <a:pt x="0" y="53720"/>
                </a:lnTo>
                <a:lnTo>
                  <a:pt x="0" y="161162"/>
                </a:lnTo>
                <a:lnTo>
                  <a:pt x="508253" y="161162"/>
                </a:lnTo>
                <a:lnTo>
                  <a:pt x="508253" y="214883"/>
                </a:lnTo>
                <a:lnTo>
                  <a:pt x="615695" y="107441"/>
                </a:lnTo>
                <a:lnTo>
                  <a:pt x="50825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1340" y="2807207"/>
            <a:ext cx="615950" cy="215265"/>
          </a:xfrm>
          <a:custGeom>
            <a:avLst/>
            <a:gdLst/>
            <a:ahLst/>
            <a:cxnLst/>
            <a:rect l="l" t="t" r="r" b="b"/>
            <a:pathLst>
              <a:path w="615950" h="215264">
                <a:moveTo>
                  <a:pt x="0" y="53720"/>
                </a:moveTo>
                <a:lnTo>
                  <a:pt x="508253" y="53720"/>
                </a:lnTo>
                <a:lnTo>
                  <a:pt x="508253" y="0"/>
                </a:lnTo>
                <a:lnTo>
                  <a:pt x="615695" y="107441"/>
                </a:lnTo>
                <a:lnTo>
                  <a:pt x="508253" y="214883"/>
                </a:lnTo>
                <a:lnTo>
                  <a:pt x="508253" y="161162"/>
                </a:lnTo>
                <a:lnTo>
                  <a:pt x="0" y="161162"/>
                </a:lnTo>
                <a:lnTo>
                  <a:pt x="0" y="537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1059" y="2807207"/>
            <a:ext cx="617220" cy="215265"/>
          </a:xfrm>
          <a:custGeom>
            <a:avLst/>
            <a:gdLst/>
            <a:ahLst/>
            <a:cxnLst/>
            <a:rect l="l" t="t" r="r" b="b"/>
            <a:pathLst>
              <a:path w="617220" h="215264">
                <a:moveTo>
                  <a:pt x="509777" y="0"/>
                </a:moveTo>
                <a:lnTo>
                  <a:pt x="509777" y="53720"/>
                </a:lnTo>
                <a:lnTo>
                  <a:pt x="0" y="53720"/>
                </a:lnTo>
                <a:lnTo>
                  <a:pt x="0" y="161162"/>
                </a:lnTo>
                <a:lnTo>
                  <a:pt x="509777" y="161162"/>
                </a:lnTo>
                <a:lnTo>
                  <a:pt x="509777" y="214883"/>
                </a:lnTo>
                <a:lnTo>
                  <a:pt x="617219" y="107441"/>
                </a:lnTo>
                <a:lnTo>
                  <a:pt x="50977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1059" y="2807207"/>
            <a:ext cx="617220" cy="215265"/>
          </a:xfrm>
          <a:custGeom>
            <a:avLst/>
            <a:gdLst/>
            <a:ahLst/>
            <a:cxnLst/>
            <a:rect l="l" t="t" r="r" b="b"/>
            <a:pathLst>
              <a:path w="617220" h="215264">
                <a:moveTo>
                  <a:pt x="0" y="53720"/>
                </a:moveTo>
                <a:lnTo>
                  <a:pt x="509777" y="53720"/>
                </a:lnTo>
                <a:lnTo>
                  <a:pt x="509777" y="0"/>
                </a:lnTo>
                <a:lnTo>
                  <a:pt x="617219" y="107441"/>
                </a:lnTo>
                <a:lnTo>
                  <a:pt x="509777" y="214883"/>
                </a:lnTo>
                <a:lnTo>
                  <a:pt x="509777" y="161162"/>
                </a:lnTo>
                <a:lnTo>
                  <a:pt x="0" y="161162"/>
                </a:lnTo>
                <a:lnTo>
                  <a:pt x="0" y="537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1619" y="2807207"/>
            <a:ext cx="615950" cy="215265"/>
          </a:xfrm>
          <a:custGeom>
            <a:avLst/>
            <a:gdLst/>
            <a:ahLst/>
            <a:cxnLst/>
            <a:rect l="l" t="t" r="r" b="b"/>
            <a:pathLst>
              <a:path w="615950" h="215264">
                <a:moveTo>
                  <a:pt x="508253" y="0"/>
                </a:moveTo>
                <a:lnTo>
                  <a:pt x="508253" y="53720"/>
                </a:lnTo>
                <a:lnTo>
                  <a:pt x="0" y="53720"/>
                </a:lnTo>
                <a:lnTo>
                  <a:pt x="0" y="161162"/>
                </a:lnTo>
                <a:lnTo>
                  <a:pt x="508253" y="161162"/>
                </a:lnTo>
                <a:lnTo>
                  <a:pt x="508253" y="214883"/>
                </a:lnTo>
                <a:lnTo>
                  <a:pt x="615696" y="107441"/>
                </a:lnTo>
                <a:lnTo>
                  <a:pt x="50825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51619" y="2807207"/>
            <a:ext cx="615950" cy="215265"/>
          </a:xfrm>
          <a:custGeom>
            <a:avLst/>
            <a:gdLst/>
            <a:ahLst/>
            <a:cxnLst/>
            <a:rect l="l" t="t" r="r" b="b"/>
            <a:pathLst>
              <a:path w="615950" h="215264">
                <a:moveTo>
                  <a:pt x="0" y="53720"/>
                </a:moveTo>
                <a:lnTo>
                  <a:pt x="508253" y="53720"/>
                </a:lnTo>
                <a:lnTo>
                  <a:pt x="508253" y="0"/>
                </a:lnTo>
                <a:lnTo>
                  <a:pt x="615696" y="107441"/>
                </a:lnTo>
                <a:lnTo>
                  <a:pt x="508253" y="214883"/>
                </a:lnTo>
                <a:lnTo>
                  <a:pt x="508253" y="161162"/>
                </a:lnTo>
                <a:lnTo>
                  <a:pt x="0" y="161162"/>
                </a:lnTo>
                <a:lnTo>
                  <a:pt x="0" y="537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46264" y="868680"/>
            <a:ext cx="2796540" cy="1468120"/>
          </a:xfrm>
          <a:custGeom>
            <a:avLst/>
            <a:gdLst/>
            <a:ahLst/>
            <a:cxnLst/>
            <a:rect l="l" t="t" r="r" b="b"/>
            <a:pathLst>
              <a:path w="2796540" h="1468120">
                <a:moveTo>
                  <a:pt x="2649474" y="0"/>
                </a:moveTo>
                <a:lnTo>
                  <a:pt x="147065" y="0"/>
                </a:lnTo>
                <a:lnTo>
                  <a:pt x="100559" y="7477"/>
                </a:lnTo>
                <a:lnTo>
                  <a:pt x="60185" y="28305"/>
                </a:lnTo>
                <a:lnTo>
                  <a:pt x="28358" y="60076"/>
                </a:lnTo>
                <a:lnTo>
                  <a:pt x="7491" y="100380"/>
                </a:lnTo>
                <a:lnTo>
                  <a:pt x="0" y="146812"/>
                </a:lnTo>
                <a:lnTo>
                  <a:pt x="0" y="1320800"/>
                </a:lnTo>
                <a:lnTo>
                  <a:pt x="7491" y="1367231"/>
                </a:lnTo>
                <a:lnTo>
                  <a:pt x="28358" y="1407535"/>
                </a:lnTo>
                <a:lnTo>
                  <a:pt x="60185" y="1439306"/>
                </a:lnTo>
                <a:lnTo>
                  <a:pt x="100559" y="1460134"/>
                </a:lnTo>
                <a:lnTo>
                  <a:pt x="147065" y="1467612"/>
                </a:lnTo>
                <a:lnTo>
                  <a:pt x="2649474" y="1467612"/>
                </a:lnTo>
                <a:lnTo>
                  <a:pt x="2695980" y="1460134"/>
                </a:lnTo>
                <a:lnTo>
                  <a:pt x="2736354" y="1439306"/>
                </a:lnTo>
                <a:lnTo>
                  <a:pt x="2768181" y="1407535"/>
                </a:lnTo>
                <a:lnTo>
                  <a:pt x="2789048" y="1367231"/>
                </a:lnTo>
                <a:lnTo>
                  <a:pt x="2796539" y="1320800"/>
                </a:lnTo>
                <a:lnTo>
                  <a:pt x="2796539" y="146812"/>
                </a:lnTo>
                <a:lnTo>
                  <a:pt x="2789048" y="100380"/>
                </a:lnTo>
                <a:lnTo>
                  <a:pt x="2768181" y="60076"/>
                </a:lnTo>
                <a:lnTo>
                  <a:pt x="2736354" y="28305"/>
                </a:lnTo>
                <a:lnTo>
                  <a:pt x="2695980" y="7477"/>
                </a:lnTo>
                <a:lnTo>
                  <a:pt x="264947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538084" y="782802"/>
            <a:ext cx="2401570" cy="1550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导师审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核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通过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学位论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文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评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阅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模板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送审</a:t>
            </a:r>
            <a:r>
              <a:rPr sz="2000" spc="-5" dirty="0">
                <a:solidFill>
                  <a:srgbClr val="FFFFFF"/>
                </a:solidFill>
                <a:latin typeface="黑体"/>
                <a:cs typeface="黑体"/>
              </a:rPr>
              <a:t>专</a:t>
            </a:r>
            <a:r>
              <a:rPr sz="2000" spc="-10" dirty="0">
                <a:solidFill>
                  <a:srgbClr val="FFFFFF"/>
                </a:solidFill>
                <a:latin typeface="黑体"/>
                <a:cs typeface="黑体"/>
              </a:rPr>
              <a:t>家</a:t>
            </a:r>
            <a:r>
              <a:rPr sz="2000" spc="5" dirty="0">
                <a:solidFill>
                  <a:srgbClr val="FFFFFF"/>
                </a:solidFill>
                <a:latin typeface="黑体"/>
                <a:cs typeface="黑体"/>
              </a:rPr>
              <a:t>数</a:t>
            </a:r>
            <a:endParaRPr sz="20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论文提交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36735" y="2057400"/>
            <a:ext cx="167640" cy="622300"/>
          </a:xfrm>
          <a:custGeom>
            <a:avLst/>
            <a:gdLst/>
            <a:ahLst/>
            <a:cxnLst/>
            <a:rect l="l" t="t" r="r" b="b"/>
            <a:pathLst>
              <a:path w="167640" h="622300">
                <a:moveTo>
                  <a:pt x="125730" y="83820"/>
                </a:moveTo>
                <a:lnTo>
                  <a:pt x="41910" y="83820"/>
                </a:lnTo>
                <a:lnTo>
                  <a:pt x="41910" y="621791"/>
                </a:lnTo>
                <a:lnTo>
                  <a:pt x="125730" y="621791"/>
                </a:lnTo>
                <a:lnTo>
                  <a:pt x="125730" y="83820"/>
                </a:lnTo>
                <a:close/>
              </a:path>
              <a:path w="167640" h="622300">
                <a:moveTo>
                  <a:pt x="83820" y="0"/>
                </a:moveTo>
                <a:lnTo>
                  <a:pt x="0" y="83820"/>
                </a:lnTo>
                <a:lnTo>
                  <a:pt x="16764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36735" y="2057400"/>
            <a:ext cx="167640" cy="622300"/>
          </a:xfrm>
          <a:custGeom>
            <a:avLst/>
            <a:gdLst/>
            <a:ahLst/>
            <a:cxnLst/>
            <a:rect l="l" t="t" r="r" b="b"/>
            <a:pathLst>
              <a:path w="167640" h="622300">
                <a:moveTo>
                  <a:pt x="0" y="83820"/>
                </a:moveTo>
                <a:lnTo>
                  <a:pt x="41910" y="83820"/>
                </a:lnTo>
                <a:lnTo>
                  <a:pt x="41910" y="621791"/>
                </a:lnTo>
                <a:lnTo>
                  <a:pt x="125730" y="621791"/>
                </a:lnTo>
                <a:lnTo>
                  <a:pt x="125730" y="83820"/>
                </a:lnTo>
                <a:lnTo>
                  <a:pt x="167640" y="83820"/>
                </a:lnTo>
                <a:lnTo>
                  <a:pt x="83820" y="0"/>
                </a:lnTo>
                <a:lnTo>
                  <a:pt x="0" y="8382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1728</Words>
  <Application>Microsoft Office PowerPoint</Application>
  <PresentationFormat>宽屏</PresentationFormat>
  <Paragraphs>360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Theme</vt:lpstr>
      <vt:lpstr>研究生管理信息系统使用说明——论文送审</vt:lpstr>
      <vt:lpstr>⚫学位论文送审流程及规定</vt:lpstr>
      <vt:lpstr>学位论文送审流程及规定</vt:lpstr>
      <vt:lpstr>学位论文送审流程及规定</vt:lpstr>
      <vt:lpstr>学位论文送审流程及规定</vt:lpstr>
      <vt:lpstr>学位论文送审流程及规定</vt:lpstr>
      <vt:lpstr>学生评阅申请</vt:lpstr>
      <vt:lpstr>导师审核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院系审核及送审</vt:lpstr>
      <vt:lpstr>评阅结果录入及查询</vt:lpstr>
      <vt:lpstr>评阅结果录入及查询</vt:lpstr>
      <vt:lpstr>评阅结果录入及查询</vt:lpstr>
      <vt:lpstr>校区学位工作要求与提示</vt:lpstr>
      <vt:lpstr>校区学位工作要求与提示</vt:lpstr>
      <vt:lpstr>校区评阅费用支付提示</vt:lpstr>
      <vt:lpstr>如有任何疑问,请随时与我们联系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鹏 翟</cp:lastModifiedBy>
  <cp:revision>16</cp:revision>
  <dcterms:created xsi:type="dcterms:W3CDTF">2025-04-07T02:34:12Z</dcterms:created>
  <dcterms:modified xsi:type="dcterms:W3CDTF">2026-04-13T03:35:57Z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2025-04-07T00:00:00Z</vt:filetime>
  </property>
</Properties>
</file>